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966" r:id="rId2"/>
    <p:sldMasterId id="2147484949" r:id="rId3"/>
    <p:sldMasterId id="2147484957" r:id="rId4"/>
    <p:sldMasterId id="2147483942" r:id="rId5"/>
    <p:sldMasterId id="2147483873" r:id="rId6"/>
    <p:sldMasterId id="2147484968" r:id="rId7"/>
    <p:sldMasterId id="2147485007" r:id="rId8"/>
    <p:sldMasterId id="2147484229" r:id="rId9"/>
    <p:sldMasterId id="2147485095" r:id="rId10"/>
  </p:sldMasterIdLst>
  <p:notesMasterIdLst>
    <p:notesMasterId r:id="rId50"/>
  </p:notesMasterIdLst>
  <p:sldIdLst>
    <p:sldId id="256" r:id="rId11"/>
    <p:sldId id="257" r:id="rId12"/>
    <p:sldId id="2076137730" r:id="rId13"/>
    <p:sldId id="2076137268" r:id="rId14"/>
    <p:sldId id="2076137716" r:id="rId15"/>
    <p:sldId id="2107" r:id="rId16"/>
    <p:sldId id="2076137371" r:id="rId17"/>
    <p:sldId id="2087" r:id="rId18"/>
    <p:sldId id="2076137360" r:id="rId19"/>
    <p:sldId id="2076137361" r:id="rId20"/>
    <p:sldId id="2076137719" r:id="rId21"/>
    <p:sldId id="2076137701" r:id="rId22"/>
    <p:sldId id="2076137254" r:id="rId23"/>
    <p:sldId id="2076137290" r:id="rId24"/>
    <p:sldId id="2076137704" r:id="rId25"/>
    <p:sldId id="2076137720" r:id="rId26"/>
    <p:sldId id="2076137706" r:id="rId27"/>
    <p:sldId id="2076137707" r:id="rId28"/>
    <p:sldId id="2076137708" r:id="rId29"/>
    <p:sldId id="2076136912" r:id="rId30"/>
    <p:sldId id="2076136932" r:id="rId31"/>
    <p:sldId id="4547" r:id="rId32"/>
    <p:sldId id="2076136934" r:id="rId33"/>
    <p:sldId id="2076136935" r:id="rId34"/>
    <p:sldId id="2076136936" r:id="rId35"/>
    <p:sldId id="2076137715" r:id="rId36"/>
    <p:sldId id="4225" r:id="rId37"/>
    <p:sldId id="2076137723" r:id="rId38"/>
    <p:sldId id="11012" r:id="rId39"/>
    <p:sldId id="2315" r:id="rId40"/>
    <p:sldId id="9956" r:id="rId41"/>
    <p:sldId id="11040" r:id="rId42"/>
    <p:sldId id="11033" r:id="rId43"/>
    <p:sldId id="11030" r:id="rId44"/>
    <p:sldId id="2076137728" r:id="rId45"/>
    <p:sldId id="2076136985" r:id="rId46"/>
    <p:sldId id="335" r:id="rId47"/>
    <p:sldId id="2076137724" r:id="rId48"/>
    <p:sldId id="2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B15D40C-5A6D-4E10-BDBD-F5FC85B297B8}">
          <p14:sldIdLst>
            <p14:sldId id="256"/>
            <p14:sldId id="257"/>
            <p14:sldId id="2076137730"/>
          </p14:sldIdLst>
        </p14:section>
        <p14:section name="Set the stage" id="{B36D9B4A-8827-4097-B585-57C8070C90C0}">
          <p14:sldIdLst>
            <p14:sldId id="2076137268"/>
          </p14:sldIdLst>
        </p14:section>
        <p14:section name="WAC" id="{27BD9953-BC60-4B93-A0D4-E5E82E37855F}">
          <p14:sldIdLst>
            <p14:sldId id="2076137716"/>
            <p14:sldId id="2107"/>
            <p14:sldId id="2076137371"/>
            <p14:sldId id="2087"/>
            <p14:sldId id="2076137360"/>
            <p14:sldId id="2076137361"/>
            <p14:sldId id="2076137719"/>
          </p14:sldIdLst>
        </p14:section>
        <p14:section name="Arc" id="{539C2447-78CA-46D1-BF1D-DA4C919BFA40}">
          <p14:sldIdLst>
            <p14:sldId id="2076137701"/>
            <p14:sldId id="2076137254"/>
            <p14:sldId id="2076137290"/>
            <p14:sldId id="2076137704"/>
            <p14:sldId id="2076137720"/>
          </p14:sldIdLst>
        </p14:section>
        <p14:section name="Update Management" id="{B86861FB-0C6D-4B6A-A5E1-7DCECA2D71D9}">
          <p14:sldIdLst>
            <p14:sldId id="2076137706"/>
            <p14:sldId id="2076137707"/>
            <p14:sldId id="2076137708"/>
          </p14:sldIdLst>
        </p14:section>
        <p14:section name="ASC" id="{A45A0A29-C428-4646-9F4B-B9F76A490BE9}">
          <p14:sldIdLst>
            <p14:sldId id="2076136912"/>
            <p14:sldId id="2076136932"/>
            <p14:sldId id="4547"/>
            <p14:sldId id="2076136934"/>
            <p14:sldId id="2076136935"/>
            <p14:sldId id="2076136936"/>
            <p14:sldId id="2076137715"/>
            <p14:sldId id="4225"/>
            <p14:sldId id="2076137723"/>
          </p14:sldIdLst>
        </p14:section>
        <p14:section name="Governance" id="{E43609FE-CD7B-4CA6-BABA-95F5C469F038}">
          <p14:sldIdLst>
            <p14:sldId id="11012"/>
            <p14:sldId id="2315"/>
            <p14:sldId id="9956"/>
            <p14:sldId id="11040"/>
            <p14:sldId id="11033"/>
            <p14:sldId id="11030"/>
            <p14:sldId id="2076137728"/>
          </p14:sldIdLst>
        </p14:section>
        <p14:section name="Azure Stack" id="{908414DE-8C73-471B-B678-E9E2B8512C80}">
          <p14:sldIdLst>
            <p14:sldId id="2076136985"/>
            <p14:sldId id="335"/>
          </p14:sldIdLst>
        </p14:section>
        <p14:section name="Ending" id="{C388D00B-13FA-4C8F-BF18-537CF9A4BD97}">
          <p14:sldIdLst>
            <p14:sldId id="2076137724"/>
            <p14:sldId id="25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illermo Gomez" initials="GG" lastIdx="37" clrIdx="0">
    <p:extLst>
      <p:ext uri="{19B8F6BF-5375-455C-9EA6-DF929625EA0E}">
        <p15:presenceInfo xmlns:p15="http://schemas.microsoft.com/office/powerpoint/2012/main" userId="S::gugomez@microsoft.com::65fc3c68-5ff3-46c4-8611-d7aab518adf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8" autoAdjust="0"/>
    <p:restoredTop sz="77173" autoAdjust="0"/>
  </p:normalViewPr>
  <p:slideViewPr>
    <p:cSldViewPr snapToGrid="0" showGuides="1">
      <p:cViewPr varScale="1">
        <p:scale>
          <a:sx n="127" d="100"/>
          <a:sy n="127" d="100"/>
        </p:scale>
        <p:origin x="1104"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E7D-4C76-A925-8075ABF92691}"/>
              </c:ext>
            </c:extLst>
          </c:dPt>
          <c:dPt>
            <c:idx val="1"/>
            <c:bubble3D val="0"/>
            <c:spPr>
              <a:solidFill>
                <a:schemeClr val="tx2"/>
              </a:solidFill>
              <a:ln w="19050">
                <a:noFill/>
              </a:ln>
              <a:effectLst/>
            </c:spPr>
            <c:extLst>
              <c:ext xmlns:c16="http://schemas.microsoft.com/office/drawing/2014/chart" uri="{C3380CC4-5D6E-409C-BE32-E72D297353CC}">
                <c16:uniqueId val="{00000003-8E7D-4C76-A925-8075ABF92691}"/>
              </c:ext>
            </c:extLst>
          </c:dPt>
          <c:cat>
            <c:numRef>
              <c:f>Sheet1!$A$2:$A$3</c:f>
              <c:numCache>
                <c:formatCode>General</c:formatCode>
                <c:ptCount val="2"/>
              </c:numCache>
            </c:numRef>
          </c:cat>
          <c:val>
            <c:numRef>
              <c:f>Sheet1!$B$2:$B$3</c:f>
              <c:numCache>
                <c:formatCode>General</c:formatCode>
                <c:ptCount val="2"/>
                <c:pt idx="0">
                  <c:v>100</c:v>
                </c:pt>
                <c:pt idx="1">
                  <c:v>100</c:v>
                </c:pt>
              </c:numCache>
            </c:numRef>
          </c:val>
          <c:extLst>
            <c:ext xmlns:c16="http://schemas.microsoft.com/office/drawing/2014/chart" uri="{C3380CC4-5D6E-409C-BE32-E72D297353CC}">
              <c16:uniqueId val="{00000004-8E7D-4C76-A925-8075ABF92691}"/>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B3651-469C-4C6E-B0EE-F826FFF34483}" type="datetimeFigureOut">
              <a:rPr lang="en-GB" smtClean="0"/>
              <a:t>19/04/2021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3ACF4-ABE4-4B6B-813B-4E59A826A19D}" type="slidenum">
              <a:rPr lang="en-GB" smtClean="0"/>
              <a:t>‹#›</a:t>
            </a:fld>
            <a:endParaRPr lang="en-GB"/>
          </a:p>
        </p:txBody>
      </p:sp>
    </p:spTree>
    <p:extLst>
      <p:ext uri="{BB962C8B-B14F-4D97-AF65-F5344CB8AC3E}">
        <p14:creationId xmlns:p14="http://schemas.microsoft.com/office/powerpoint/2010/main" val="673042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236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42255">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2255">
              <a:defRPr/>
            </a:pPr>
            <a:fld id="{38EEC551-8CDA-4EB6-89BB-2A86C9F091C8}" type="datetime8">
              <a:rPr lang="en-US">
                <a:solidFill>
                  <a:prstClr val="black"/>
                </a:solidFill>
                <a:latin typeface="Segoe UI" pitchFamily="34" charset="0"/>
              </a:rPr>
              <a:pPr defTabSz="942255">
                <a:defRPr/>
              </a:pPr>
              <a:t>4/19/2021 11:08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2255">
              <a:defRPr/>
            </a:pPr>
            <a:fld id="{B4008EB6-D09E-4580-8CD6-DDB14511944F}" type="slidenum">
              <a:rPr lang="en-US">
                <a:solidFill>
                  <a:prstClr val="black"/>
                </a:solidFill>
                <a:latin typeface="Segoe UI" pitchFamily="34" charset="0"/>
              </a:rPr>
              <a:pPr defTabSz="942255">
                <a:defRPr/>
              </a:pPr>
              <a:t>17</a:t>
            </a:fld>
            <a:endParaRPr lang="en-US">
              <a:solidFill>
                <a:prstClr val="black"/>
              </a:solidFill>
              <a:latin typeface="Segoe UI" pitchFamily="34" charset="0"/>
            </a:endParaRPr>
          </a:p>
        </p:txBody>
      </p:sp>
    </p:spTree>
    <p:extLst>
      <p:ext uri="{BB962C8B-B14F-4D97-AF65-F5344CB8AC3E}">
        <p14:creationId xmlns:p14="http://schemas.microsoft.com/office/powerpoint/2010/main" val="1310861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6397" indent="-346397">
              <a:lnSpc>
                <a:spcPct val="105000"/>
              </a:lnSpc>
              <a:buFont typeface="Arial" panose="020B0604020202020204" pitchFamily="34" charset="0"/>
              <a:buChar char="•"/>
              <a:defRPr/>
            </a:pPr>
            <a:endParaRPr lang="en-US" dirty="0"/>
          </a:p>
        </p:txBody>
      </p:sp>
      <p:sp>
        <p:nvSpPr>
          <p:cNvPr id="4" name="Header Placeholder 3"/>
          <p:cNvSpPr>
            <a:spLocks noGrp="1"/>
          </p:cNvSpPr>
          <p:nvPr>
            <p:ph type="hdr" sz="quarter" idx="10"/>
          </p:nvPr>
        </p:nvSpPr>
        <p:spPr/>
        <p:txBody>
          <a:bodyPr/>
          <a:lstStyle/>
          <a:p>
            <a:pPr defTabSz="942255">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2255">
              <a:defRPr/>
            </a:pPr>
            <a:fld id="{38EEC551-8CDA-4EB6-89BB-2A86C9F091C8}" type="datetime8">
              <a:rPr lang="en-US">
                <a:solidFill>
                  <a:prstClr val="black"/>
                </a:solidFill>
                <a:latin typeface="Segoe UI" pitchFamily="34" charset="0"/>
              </a:rPr>
              <a:pPr defTabSz="942255">
                <a:defRPr/>
              </a:pPr>
              <a:t>4/19/2021 11:08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2255">
              <a:defRPr/>
            </a:pPr>
            <a:fld id="{B4008EB6-D09E-4580-8CD6-DDB14511944F}" type="slidenum">
              <a:rPr lang="en-US">
                <a:solidFill>
                  <a:prstClr val="black"/>
                </a:solidFill>
                <a:latin typeface="Segoe UI" pitchFamily="34" charset="0"/>
              </a:rPr>
              <a:pPr defTabSz="942255">
                <a:defRPr/>
              </a:pPr>
              <a:t>18</a:t>
            </a:fld>
            <a:endParaRPr lang="en-US">
              <a:solidFill>
                <a:prstClr val="black"/>
              </a:solidFill>
              <a:latin typeface="Segoe UI" pitchFamily="34" charset="0"/>
            </a:endParaRPr>
          </a:p>
        </p:txBody>
      </p:sp>
    </p:spTree>
    <p:extLst>
      <p:ext uri="{BB962C8B-B14F-4D97-AF65-F5344CB8AC3E}">
        <p14:creationId xmlns:p14="http://schemas.microsoft.com/office/powerpoint/2010/main" val="3435579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42255">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2255">
              <a:defRPr/>
            </a:pPr>
            <a:fld id="{D18B56EA-E28F-4F92-9F16-7A6F2501B303}" type="datetime8">
              <a:rPr lang="en-US">
                <a:solidFill>
                  <a:prstClr val="black"/>
                </a:solidFill>
                <a:latin typeface="Segoe UI" pitchFamily="34" charset="0"/>
              </a:rPr>
              <a:pPr defTabSz="942255">
                <a:defRPr/>
              </a:pPr>
              <a:t>4/19/2021 11:08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42255">
              <a:defRPr/>
            </a:pPr>
            <a:fld id="{B4008EB6-D09E-4580-8CD6-DDB14511944F}" type="slidenum">
              <a:rPr lang="en-US">
                <a:solidFill>
                  <a:prstClr val="black"/>
                </a:solidFill>
                <a:latin typeface="Segoe UI" pitchFamily="34" charset="0"/>
              </a:rPr>
              <a:pPr defTabSz="942255">
                <a:defRPr/>
              </a:pPr>
              <a:t>19</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C5C0C118-5735-4C22-98C6-6A9CA5B35A3E}"/>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991757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526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4/19/2021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9133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4/19/2021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29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4/19/2021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322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4/19/2021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06223F-8C92-4852-AFCE-44DC33785A3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2292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E431790-C357-4E5E-AC8D-D43FDDB0D2E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6566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Aft>
                <a:spcPts val="600"/>
              </a:spcAft>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4/19/2021 11:08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73863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FEE64-848C-4CD8-A66B-A6A0FEE736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374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4/19/2021 11:08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008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2799B6-61CB-4632-A5C2-C9270CC27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107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835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4/19/2021 11:08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4/19/2021 11:08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784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486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FEE64-848C-4CD8-A66B-A6A0FEE736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640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2890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1E81B100-ABB0-4ABC-90E9-C09931EA619C}" type="slidenum">
              <a:rPr lang="en-US" smtClean="0"/>
              <a:t>13</a:t>
            </a:fld>
            <a:endParaRPr lang="en-US"/>
          </a:p>
        </p:txBody>
      </p:sp>
    </p:spTree>
    <p:extLst>
      <p:ext uri="{BB962C8B-B14F-4D97-AF65-F5344CB8AC3E}">
        <p14:creationId xmlns:p14="http://schemas.microsoft.com/office/powerpoint/2010/main" val="4181120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913ACF4-ABE4-4B6B-813B-4E59A826A19D}" type="slidenum">
              <a:rPr lang="en-GB" smtClean="0"/>
              <a:t>14</a:t>
            </a:fld>
            <a:endParaRPr lang="en-GB"/>
          </a:p>
        </p:txBody>
      </p:sp>
    </p:spTree>
    <p:extLst>
      <p:ext uri="{BB962C8B-B14F-4D97-AF65-F5344CB8AC3E}">
        <p14:creationId xmlns:p14="http://schemas.microsoft.com/office/powerpoint/2010/main" val="314061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10.xml"/><Relationship Id="rId4" Type="http://schemas.openxmlformats.org/officeDocument/2006/relationships/image" Target="../media/image60.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Master" Target="../slideMasters/slideMaster1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0.xml"/><Relationship Id="rId4" Type="http://schemas.openxmlformats.org/officeDocument/2006/relationships/image" Target="../media/image70.jpe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7.xml"/><Relationship Id="rId4" Type="http://schemas.openxmlformats.org/officeDocument/2006/relationships/image" Target="../media/image2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7.xml"/><Relationship Id="rId4" Type="http://schemas.openxmlformats.org/officeDocument/2006/relationships/image" Target="../media/image34.jpe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1E29-5525-46C2-A638-D89E579AD4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FC2B66E-D2F0-40FE-B00D-16183F016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281824D-A749-47AA-9E36-F2E2F19CEFC8}"/>
              </a:ext>
            </a:extLst>
          </p:cNvPr>
          <p:cNvSpPr>
            <a:spLocks noGrp="1"/>
          </p:cNvSpPr>
          <p:nvPr>
            <p:ph type="dt" sz="half" idx="10"/>
          </p:nvPr>
        </p:nvSpPr>
        <p:spPr/>
        <p:txBody>
          <a:bodyPr/>
          <a:lstStyle/>
          <a:p>
            <a:fld id="{9EBAEBFC-07EB-4C16-81F3-060CF5FB4FCC}" type="datetimeFigureOut">
              <a:rPr lang="en-GB" smtClean="0"/>
              <a:t>19/04/2021</a:t>
            </a:fld>
            <a:endParaRPr lang="en-GB"/>
          </a:p>
        </p:txBody>
      </p:sp>
      <p:sp>
        <p:nvSpPr>
          <p:cNvPr id="5" name="Footer Placeholder 4">
            <a:extLst>
              <a:ext uri="{FF2B5EF4-FFF2-40B4-BE49-F238E27FC236}">
                <a16:creationId xmlns:a16="http://schemas.microsoft.com/office/drawing/2014/main" id="{DDA4D3F2-663A-46E3-826E-BB4F89B00E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4EA86C-61C8-4FA0-AE55-339F6AF72D73}"/>
              </a:ext>
            </a:extLst>
          </p:cNvPr>
          <p:cNvSpPr>
            <a:spLocks noGrp="1"/>
          </p:cNvSpPr>
          <p:nvPr>
            <p:ph type="sldNum" sz="quarter" idx="12"/>
          </p:nvPr>
        </p:nvSpPr>
        <p:spPr/>
        <p:txBody>
          <a:bodyPr/>
          <a:lstStyle/>
          <a:p>
            <a:fld id="{CC19CC8B-C5BF-4089-95E2-3E916747AED0}" type="slidenum">
              <a:rPr lang="en-GB" smtClean="0"/>
              <a:t>‹#›</a:t>
            </a:fld>
            <a:endParaRPr lang="en-GB"/>
          </a:p>
        </p:txBody>
      </p:sp>
    </p:spTree>
    <p:extLst>
      <p:ext uri="{BB962C8B-B14F-4D97-AF65-F5344CB8AC3E}">
        <p14:creationId xmlns:p14="http://schemas.microsoft.com/office/powerpoint/2010/main" val="3807802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43831-4A50-4C87-9AAF-DB28BB0EB87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5080266-AD6F-41C5-8FEA-7BBFA35AE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5F8E91-4836-4EAC-B1C2-E0C93A97EB63}"/>
              </a:ext>
            </a:extLst>
          </p:cNvPr>
          <p:cNvSpPr>
            <a:spLocks noGrp="1"/>
          </p:cNvSpPr>
          <p:nvPr>
            <p:ph type="dt" sz="half" idx="10"/>
          </p:nvPr>
        </p:nvSpPr>
        <p:spPr/>
        <p:txBody>
          <a:bodyPr/>
          <a:lstStyle/>
          <a:p>
            <a:fld id="{9EBAEBFC-07EB-4C16-81F3-060CF5FB4FCC}" type="datetimeFigureOut">
              <a:rPr lang="en-GB" smtClean="0"/>
              <a:t>19/04/2021</a:t>
            </a:fld>
            <a:endParaRPr lang="en-GB"/>
          </a:p>
        </p:txBody>
      </p:sp>
      <p:sp>
        <p:nvSpPr>
          <p:cNvPr id="5" name="Footer Placeholder 4">
            <a:extLst>
              <a:ext uri="{FF2B5EF4-FFF2-40B4-BE49-F238E27FC236}">
                <a16:creationId xmlns:a16="http://schemas.microsoft.com/office/drawing/2014/main" id="{55E22606-B58E-4927-8901-3197319EC1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4F7D61-AFB9-4CDB-BB89-6C7BF6C0BB20}"/>
              </a:ext>
            </a:extLst>
          </p:cNvPr>
          <p:cNvSpPr>
            <a:spLocks noGrp="1"/>
          </p:cNvSpPr>
          <p:nvPr>
            <p:ph type="sldNum" sz="quarter" idx="12"/>
          </p:nvPr>
        </p:nvSpPr>
        <p:spPr/>
        <p:txBody>
          <a:bodyPr/>
          <a:lstStyle/>
          <a:p>
            <a:fld id="{CC19CC8B-C5BF-4089-95E2-3E916747AED0}" type="slidenum">
              <a:rPr lang="en-GB" smtClean="0"/>
              <a:t>‹#›</a:t>
            </a:fld>
            <a:endParaRPr lang="en-GB"/>
          </a:p>
        </p:txBody>
      </p:sp>
    </p:spTree>
    <p:extLst>
      <p:ext uri="{BB962C8B-B14F-4D97-AF65-F5344CB8AC3E}">
        <p14:creationId xmlns:p14="http://schemas.microsoft.com/office/powerpoint/2010/main" val="33595558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516283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20773536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272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5658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686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376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5497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911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33728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9077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B75E00-3BAB-4AE7-942E-64409B6EF7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505E01F-EE5B-4619-8682-0CC89A75F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A92793-2B76-4455-935A-B20DCA04A01C}"/>
              </a:ext>
            </a:extLst>
          </p:cNvPr>
          <p:cNvSpPr>
            <a:spLocks noGrp="1"/>
          </p:cNvSpPr>
          <p:nvPr>
            <p:ph type="dt" sz="half" idx="10"/>
          </p:nvPr>
        </p:nvSpPr>
        <p:spPr/>
        <p:txBody>
          <a:bodyPr/>
          <a:lstStyle/>
          <a:p>
            <a:fld id="{9EBAEBFC-07EB-4C16-81F3-060CF5FB4FCC}" type="datetimeFigureOut">
              <a:rPr lang="en-GB" smtClean="0"/>
              <a:t>19/04/2021</a:t>
            </a:fld>
            <a:endParaRPr lang="en-GB"/>
          </a:p>
        </p:txBody>
      </p:sp>
      <p:sp>
        <p:nvSpPr>
          <p:cNvPr id="5" name="Footer Placeholder 4">
            <a:extLst>
              <a:ext uri="{FF2B5EF4-FFF2-40B4-BE49-F238E27FC236}">
                <a16:creationId xmlns:a16="http://schemas.microsoft.com/office/drawing/2014/main" id="{6D1EDC73-16B2-406C-9588-F8B7016403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93B53D-D48E-443F-B9BC-D60492573FC1}"/>
              </a:ext>
            </a:extLst>
          </p:cNvPr>
          <p:cNvSpPr>
            <a:spLocks noGrp="1"/>
          </p:cNvSpPr>
          <p:nvPr>
            <p:ph type="sldNum" sz="quarter" idx="12"/>
          </p:nvPr>
        </p:nvSpPr>
        <p:spPr/>
        <p:txBody>
          <a:bodyPr/>
          <a:lstStyle/>
          <a:p>
            <a:fld id="{CC19CC8B-C5BF-4089-95E2-3E916747AED0}" type="slidenum">
              <a:rPr lang="en-GB" smtClean="0"/>
              <a:t>‹#›</a:t>
            </a:fld>
            <a:endParaRPr lang="en-GB"/>
          </a:p>
        </p:txBody>
      </p:sp>
    </p:spTree>
    <p:extLst>
      <p:ext uri="{BB962C8B-B14F-4D97-AF65-F5344CB8AC3E}">
        <p14:creationId xmlns:p14="http://schemas.microsoft.com/office/powerpoint/2010/main" val="25665677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3500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645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5390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3593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47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03554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2477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7686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7089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94587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5588-14E2-424C-BFB8-1D79EDB11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138DC4-192D-477E-BFAC-E4A58752B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E2DB96B-9D46-407E-9B8C-3B64B6CB0976}"/>
              </a:ext>
            </a:extLst>
          </p:cNvPr>
          <p:cNvSpPr>
            <a:spLocks noGrp="1"/>
          </p:cNvSpPr>
          <p:nvPr>
            <p:ph type="dt" sz="half" idx="10"/>
          </p:nvPr>
        </p:nvSpPr>
        <p:spPr/>
        <p:txBody>
          <a:bodyPr/>
          <a:lstStyle/>
          <a:p>
            <a:fld id="{5D166CC3-2FA3-4A9F-B81C-05C6AF79D458}" type="datetimeFigureOut">
              <a:rPr lang="en-GB" smtClean="0"/>
              <a:t>19/04/2021</a:t>
            </a:fld>
            <a:endParaRPr lang="en-GB"/>
          </a:p>
        </p:txBody>
      </p:sp>
      <p:sp>
        <p:nvSpPr>
          <p:cNvPr id="5" name="Footer Placeholder 4">
            <a:extLst>
              <a:ext uri="{FF2B5EF4-FFF2-40B4-BE49-F238E27FC236}">
                <a16:creationId xmlns:a16="http://schemas.microsoft.com/office/drawing/2014/main" id="{D57184BF-5DA6-44D0-9B7B-CC34F331E1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2542F2-3E52-43EA-9417-1A73A3544052}"/>
              </a:ext>
            </a:extLst>
          </p:cNvPr>
          <p:cNvSpPr>
            <a:spLocks noGrp="1"/>
          </p:cNvSpPr>
          <p:nvPr>
            <p:ph type="sldNum" sz="quarter" idx="12"/>
          </p:nvPr>
        </p:nvSpPr>
        <p:spPr/>
        <p:txBody>
          <a:bodyPr/>
          <a:lstStyle/>
          <a:p>
            <a:fld id="{F92A695C-8393-4B06-A8D5-00C7959ABC09}" type="slidenum">
              <a:rPr lang="en-GB" smtClean="0"/>
              <a:t>‹#›</a:t>
            </a:fld>
            <a:endParaRPr lang="en-GB"/>
          </a:p>
        </p:txBody>
      </p:sp>
    </p:spTree>
    <p:extLst>
      <p:ext uri="{BB962C8B-B14F-4D97-AF65-F5344CB8AC3E}">
        <p14:creationId xmlns:p14="http://schemas.microsoft.com/office/powerpoint/2010/main" val="124857659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67637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3488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7245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84200" y="97826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28407526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64648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3585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1534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574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B09F-E856-47B5-B640-57B96FD7E2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957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52443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3258370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81402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1318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653405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299211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15923922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5696892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56026660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6348628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19721228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2913397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44388335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1810210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8508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95300150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142751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292747292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02324974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58449346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32657528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39880828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3876122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84454036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797080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950724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67013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8623758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227014664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825229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70903519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2253119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96693356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820680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252259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445377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4303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121432"/>
            <a:ext cx="6669658" cy="611962"/>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6690CBB3-DC67-496C-B2EA-98F6E856ECE7}"/>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44782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4757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560390"/>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2" y="-1"/>
            <a:ext cx="6226629" cy="6858001"/>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45331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guide id="5" pos="3840">
          <p15:clr>
            <a:srgbClr val="5ACBF0"/>
          </p15:clr>
        </p15:guide>
        <p15:guide id="6"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9610" t="-47055"/>
          <a:stretch/>
        </p:blipFill>
        <p:spPr>
          <a:xfrm>
            <a:off x="1316736" y="6345936"/>
            <a:ext cx="10695592" cy="363870"/>
          </a:xfrm>
          <a:prstGeom prst="rect">
            <a:avLst/>
          </a:prstGeom>
        </p:spPr>
      </p:pic>
      <p:sp>
        <p:nvSpPr>
          <p:cNvPr id="3" name="Text Placeholder 8">
            <a:extLst>
              <a:ext uri="{FF2B5EF4-FFF2-40B4-BE49-F238E27FC236}">
                <a16:creationId xmlns:a16="http://schemas.microsoft.com/office/drawing/2014/main" id="{38E44A47-7F13-42F3-9FC8-0823885A2924}"/>
              </a:ext>
            </a:extLst>
          </p:cNvPr>
          <p:cNvSpPr>
            <a:spLocks noGrp="1"/>
          </p:cNvSpPr>
          <p:nvPr>
            <p:ph type="body" sz="quarter" idx="11" hasCustomPrompt="1"/>
          </p:nvPr>
        </p:nvSpPr>
        <p:spPr>
          <a:xfrm>
            <a:off x="345156" y="354148"/>
            <a:ext cx="11488256" cy="796670"/>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Tree>
    <p:extLst>
      <p:ext uri="{BB962C8B-B14F-4D97-AF65-F5344CB8AC3E}">
        <p14:creationId xmlns:p14="http://schemas.microsoft.com/office/powerpoint/2010/main" val="209094030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7">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3" y="1804301"/>
            <a:ext cx="3611045" cy="2915050"/>
          </a:xfrm>
        </p:spPr>
        <p:txBody>
          <a:bodyPr wrap="square" lIns="0" tIns="0" rIns="0" bIns="0">
            <a:noAutofit/>
          </a:bodyPr>
          <a:lstStyle>
            <a:lvl1pPr marL="98545" marR="0" indent="-179174" algn="l" defTabSz="913841"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3968" marR="0" indent="0" algn="l" defTabSz="913841"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7935" indent="0">
              <a:buNone/>
              <a:defRPr/>
            </a:lvl3pPr>
            <a:lvl4pPr marL="671903" indent="0">
              <a:buNone/>
              <a:defRPr/>
            </a:lvl4pPr>
            <a:lvl5pPr marL="895870"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4" y="5419473"/>
            <a:ext cx="3630721" cy="663263"/>
          </a:xfrm>
        </p:spPr>
        <p:txBody>
          <a:bodyPr/>
          <a:lstStyle>
            <a:lvl1pPr marL="98545">
              <a:lnSpc>
                <a:spcPct val="100000"/>
              </a:lnSpc>
              <a:defRPr sz="1567">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8"/>
            <a:ext cx="1699096" cy="450773"/>
          </a:xfrm>
          <a:noFill/>
        </p:spPr>
        <p:txBody>
          <a:bodyPr anchor="ctr">
            <a:noAutofit/>
          </a:bodyPr>
          <a:lstStyle>
            <a:lvl1pPr marL="0" indent="0" algn="ctr">
              <a:buNone/>
              <a:defRPr sz="1567">
                <a:solidFill>
                  <a:schemeClr val="accent3"/>
                </a:solidFill>
                <a:latin typeface="+mn-lt"/>
              </a:defRPr>
            </a:lvl1pPr>
          </a:lstStyle>
          <a:p>
            <a:r>
              <a:rPr lang="en-US"/>
              <a:t>Logo</a:t>
            </a:r>
          </a:p>
        </p:txBody>
      </p:sp>
    </p:spTree>
    <p:extLst>
      <p:ext uri="{BB962C8B-B14F-4D97-AF65-F5344CB8AC3E}">
        <p14:creationId xmlns:p14="http://schemas.microsoft.com/office/powerpoint/2010/main" val="76628166"/>
      </p:ext>
    </p:extLst>
  </p:cSld>
  <p:clrMapOvr>
    <a:masterClrMapping/>
  </p:clrMapOvr>
  <p:transition>
    <p:fade/>
  </p:transition>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455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A1C3-AB3C-4671-8FB4-E49B481D901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EF855AB-E13F-46D7-AB68-FC2C9DF61F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201A68-ECB0-409F-AE54-E056A0981841}"/>
              </a:ext>
            </a:extLst>
          </p:cNvPr>
          <p:cNvSpPr>
            <a:spLocks noGrp="1"/>
          </p:cNvSpPr>
          <p:nvPr>
            <p:ph type="dt" sz="half" idx="10"/>
          </p:nvPr>
        </p:nvSpPr>
        <p:spPr/>
        <p:txBody>
          <a:bodyPr/>
          <a:lstStyle/>
          <a:p>
            <a:fld id="{9EBAEBFC-07EB-4C16-81F3-060CF5FB4FCC}" type="datetimeFigureOut">
              <a:rPr lang="en-GB" smtClean="0"/>
              <a:t>19/04/2021</a:t>
            </a:fld>
            <a:endParaRPr lang="en-GB"/>
          </a:p>
        </p:txBody>
      </p:sp>
      <p:sp>
        <p:nvSpPr>
          <p:cNvPr id="5" name="Footer Placeholder 4">
            <a:extLst>
              <a:ext uri="{FF2B5EF4-FFF2-40B4-BE49-F238E27FC236}">
                <a16:creationId xmlns:a16="http://schemas.microsoft.com/office/drawing/2014/main" id="{06B4EE5D-CFBB-44E7-8D4B-15793F2C5C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D89A1F-4252-464A-8DA3-9F3259ED4E47}"/>
              </a:ext>
            </a:extLst>
          </p:cNvPr>
          <p:cNvSpPr>
            <a:spLocks noGrp="1"/>
          </p:cNvSpPr>
          <p:nvPr>
            <p:ph type="sldNum" sz="quarter" idx="12"/>
          </p:nvPr>
        </p:nvSpPr>
        <p:spPr/>
        <p:txBody>
          <a:bodyPr/>
          <a:lstStyle/>
          <a:p>
            <a:fld id="{CC19CC8B-C5BF-4089-95E2-3E916747AED0}" type="slidenum">
              <a:rPr lang="en-GB" smtClean="0"/>
              <a:t>‹#›</a:t>
            </a:fld>
            <a:endParaRPr lang="en-GB"/>
          </a:p>
        </p:txBody>
      </p:sp>
    </p:spTree>
    <p:extLst>
      <p:ext uri="{BB962C8B-B14F-4D97-AF65-F5344CB8AC3E}">
        <p14:creationId xmlns:p14="http://schemas.microsoft.com/office/powerpoint/2010/main" val="19575170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19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260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86437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8637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72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87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9553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501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5438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7092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D100-F395-4C78-A218-F3313F7B97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6BFEAD6-E819-4E2D-90FA-280A8A514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222D3-DE4D-4772-86F1-13AF88EE285A}"/>
              </a:ext>
            </a:extLst>
          </p:cNvPr>
          <p:cNvSpPr>
            <a:spLocks noGrp="1"/>
          </p:cNvSpPr>
          <p:nvPr>
            <p:ph type="dt" sz="half" idx="10"/>
          </p:nvPr>
        </p:nvSpPr>
        <p:spPr/>
        <p:txBody>
          <a:bodyPr/>
          <a:lstStyle/>
          <a:p>
            <a:fld id="{9EBAEBFC-07EB-4C16-81F3-060CF5FB4FCC}" type="datetimeFigureOut">
              <a:rPr lang="en-GB" smtClean="0"/>
              <a:t>19/04/2021</a:t>
            </a:fld>
            <a:endParaRPr lang="en-GB"/>
          </a:p>
        </p:txBody>
      </p:sp>
      <p:sp>
        <p:nvSpPr>
          <p:cNvPr id="5" name="Footer Placeholder 4">
            <a:extLst>
              <a:ext uri="{FF2B5EF4-FFF2-40B4-BE49-F238E27FC236}">
                <a16:creationId xmlns:a16="http://schemas.microsoft.com/office/drawing/2014/main" id="{FEA03297-AAE5-4701-9410-F887176459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1F42BB-3A45-4474-937C-3E0A79E264F0}"/>
              </a:ext>
            </a:extLst>
          </p:cNvPr>
          <p:cNvSpPr>
            <a:spLocks noGrp="1"/>
          </p:cNvSpPr>
          <p:nvPr>
            <p:ph type="sldNum" sz="quarter" idx="12"/>
          </p:nvPr>
        </p:nvSpPr>
        <p:spPr/>
        <p:txBody>
          <a:bodyPr/>
          <a:lstStyle/>
          <a:p>
            <a:fld id="{CC19CC8B-C5BF-4089-95E2-3E916747AED0}" type="slidenum">
              <a:rPr lang="en-GB" smtClean="0"/>
              <a:t>‹#›</a:t>
            </a:fld>
            <a:endParaRPr lang="en-GB"/>
          </a:p>
        </p:txBody>
      </p:sp>
    </p:spTree>
    <p:extLst>
      <p:ext uri="{BB962C8B-B14F-4D97-AF65-F5344CB8AC3E}">
        <p14:creationId xmlns:p14="http://schemas.microsoft.com/office/powerpoint/2010/main" val="4037787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73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981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2003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404505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8024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0151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600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867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247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1724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DEFEC-C652-4A51-9C02-5748397437E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8650B8-6BCD-42B0-9366-DBE4B9304F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F203489-0938-4685-8494-F670205AA1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8443B98-8565-403F-AEB1-322830285C9E}"/>
              </a:ext>
            </a:extLst>
          </p:cNvPr>
          <p:cNvSpPr>
            <a:spLocks noGrp="1"/>
          </p:cNvSpPr>
          <p:nvPr>
            <p:ph type="dt" sz="half" idx="10"/>
          </p:nvPr>
        </p:nvSpPr>
        <p:spPr/>
        <p:txBody>
          <a:bodyPr/>
          <a:lstStyle/>
          <a:p>
            <a:fld id="{9EBAEBFC-07EB-4C16-81F3-060CF5FB4FCC}" type="datetimeFigureOut">
              <a:rPr lang="en-GB" smtClean="0"/>
              <a:t>19/04/2021</a:t>
            </a:fld>
            <a:endParaRPr lang="en-GB"/>
          </a:p>
        </p:txBody>
      </p:sp>
      <p:sp>
        <p:nvSpPr>
          <p:cNvPr id="6" name="Footer Placeholder 5">
            <a:extLst>
              <a:ext uri="{FF2B5EF4-FFF2-40B4-BE49-F238E27FC236}">
                <a16:creationId xmlns:a16="http://schemas.microsoft.com/office/drawing/2014/main" id="{7E1FDBE0-9805-4BE7-8C05-22298B0CFC9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5311F5B-82A5-46DF-8392-663CA4F067B0}"/>
              </a:ext>
            </a:extLst>
          </p:cNvPr>
          <p:cNvSpPr>
            <a:spLocks noGrp="1"/>
          </p:cNvSpPr>
          <p:nvPr>
            <p:ph type="sldNum" sz="quarter" idx="12"/>
          </p:nvPr>
        </p:nvSpPr>
        <p:spPr/>
        <p:txBody>
          <a:bodyPr/>
          <a:lstStyle/>
          <a:p>
            <a:fld id="{CC19CC8B-C5BF-4089-95E2-3E916747AED0}" type="slidenum">
              <a:rPr lang="en-GB" smtClean="0"/>
              <a:t>‹#›</a:t>
            </a:fld>
            <a:endParaRPr lang="en-GB"/>
          </a:p>
        </p:txBody>
      </p:sp>
    </p:spTree>
    <p:extLst>
      <p:ext uri="{BB962C8B-B14F-4D97-AF65-F5344CB8AC3E}">
        <p14:creationId xmlns:p14="http://schemas.microsoft.com/office/powerpoint/2010/main" val="281356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318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989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356865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5209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7223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88762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1235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67299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32702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3784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DC13-F746-4DF0-B2F9-19C36C5118C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80D5D3-EE91-45FA-BCAB-83B40EBDF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7DD580-72C4-44BF-A51A-73EF429ADA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FE21F71-62CD-416A-B9A4-2ABAEA5520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342EBB-1E85-46F6-B9C2-A760AE9717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6D82F12-BF10-43D7-B09A-0D50E62F8144}"/>
              </a:ext>
            </a:extLst>
          </p:cNvPr>
          <p:cNvSpPr>
            <a:spLocks noGrp="1"/>
          </p:cNvSpPr>
          <p:nvPr>
            <p:ph type="dt" sz="half" idx="10"/>
          </p:nvPr>
        </p:nvSpPr>
        <p:spPr/>
        <p:txBody>
          <a:bodyPr/>
          <a:lstStyle/>
          <a:p>
            <a:fld id="{9EBAEBFC-07EB-4C16-81F3-060CF5FB4FCC}" type="datetimeFigureOut">
              <a:rPr lang="en-GB" smtClean="0"/>
              <a:t>19/04/2021</a:t>
            </a:fld>
            <a:endParaRPr lang="en-GB"/>
          </a:p>
        </p:txBody>
      </p:sp>
      <p:sp>
        <p:nvSpPr>
          <p:cNvPr id="8" name="Footer Placeholder 7">
            <a:extLst>
              <a:ext uri="{FF2B5EF4-FFF2-40B4-BE49-F238E27FC236}">
                <a16:creationId xmlns:a16="http://schemas.microsoft.com/office/drawing/2014/main" id="{5206C2FE-3516-49F7-A24E-219EF573799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C411455-05BA-44E2-8FF5-29A0ED38A3C4}"/>
              </a:ext>
            </a:extLst>
          </p:cNvPr>
          <p:cNvSpPr>
            <a:spLocks noGrp="1"/>
          </p:cNvSpPr>
          <p:nvPr>
            <p:ph type="sldNum" sz="quarter" idx="12"/>
          </p:nvPr>
        </p:nvSpPr>
        <p:spPr/>
        <p:txBody>
          <a:bodyPr/>
          <a:lstStyle/>
          <a:p>
            <a:fld id="{CC19CC8B-C5BF-4089-95E2-3E916747AED0}" type="slidenum">
              <a:rPr lang="en-GB" smtClean="0"/>
              <a:t>‹#›</a:t>
            </a:fld>
            <a:endParaRPr lang="en-GB"/>
          </a:p>
        </p:txBody>
      </p:sp>
    </p:spTree>
    <p:extLst>
      <p:ext uri="{BB962C8B-B14F-4D97-AF65-F5344CB8AC3E}">
        <p14:creationId xmlns:p14="http://schemas.microsoft.com/office/powerpoint/2010/main" val="6540683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5678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2150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0828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19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453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542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8939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1072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747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597090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B370-E264-4B9D-B78E-0EA788B05E5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1F69493-24E0-45DB-88E5-84AD0D44D2C0}"/>
              </a:ext>
            </a:extLst>
          </p:cNvPr>
          <p:cNvSpPr>
            <a:spLocks noGrp="1"/>
          </p:cNvSpPr>
          <p:nvPr>
            <p:ph type="dt" sz="half" idx="10"/>
          </p:nvPr>
        </p:nvSpPr>
        <p:spPr/>
        <p:txBody>
          <a:bodyPr/>
          <a:lstStyle/>
          <a:p>
            <a:fld id="{9EBAEBFC-07EB-4C16-81F3-060CF5FB4FCC}" type="datetimeFigureOut">
              <a:rPr lang="en-GB" smtClean="0"/>
              <a:t>19/04/2021</a:t>
            </a:fld>
            <a:endParaRPr lang="en-GB"/>
          </a:p>
        </p:txBody>
      </p:sp>
      <p:sp>
        <p:nvSpPr>
          <p:cNvPr id="4" name="Footer Placeholder 3">
            <a:extLst>
              <a:ext uri="{FF2B5EF4-FFF2-40B4-BE49-F238E27FC236}">
                <a16:creationId xmlns:a16="http://schemas.microsoft.com/office/drawing/2014/main" id="{FD0B86FD-8F6F-488A-AD3C-D85FF13C3BB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60E1657-2D10-4FDC-969B-61B228F1D042}"/>
              </a:ext>
            </a:extLst>
          </p:cNvPr>
          <p:cNvSpPr>
            <a:spLocks noGrp="1"/>
          </p:cNvSpPr>
          <p:nvPr>
            <p:ph type="sldNum" sz="quarter" idx="12"/>
          </p:nvPr>
        </p:nvSpPr>
        <p:spPr/>
        <p:txBody>
          <a:bodyPr/>
          <a:lstStyle/>
          <a:p>
            <a:fld id="{CC19CC8B-C5BF-4089-95E2-3E916747AED0}" type="slidenum">
              <a:rPr lang="en-GB" smtClean="0"/>
              <a:t>‹#›</a:t>
            </a:fld>
            <a:endParaRPr lang="en-GB"/>
          </a:p>
        </p:txBody>
      </p:sp>
    </p:spTree>
    <p:extLst>
      <p:ext uri="{BB962C8B-B14F-4D97-AF65-F5344CB8AC3E}">
        <p14:creationId xmlns:p14="http://schemas.microsoft.com/office/powerpoint/2010/main" val="12832324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545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9640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1927532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21873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58302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945727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365684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8848505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5289074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2609522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937A25-8AA2-4DCF-9962-4955910F98C5}"/>
              </a:ext>
            </a:extLst>
          </p:cNvPr>
          <p:cNvSpPr>
            <a:spLocks noGrp="1"/>
          </p:cNvSpPr>
          <p:nvPr>
            <p:ph type="dt" sz="half" idx="10"/>
          </p:nvPr>
        </p:nvSpPr>
        <p:spPr/>
        <p:txBody>
          <a:bodyPr/>
          <a:lstStyle/>
          <a:p>
            <a:fld id="{9EBAEBFC-07EB-4C16-81F3-060CF5FB4FCC}" type="datetimeFigureOut">
              <a:rPr lang="en-GB" smtClean="0"/>
              <a:t>19/04/2021</a:t>
            </a:fld>
            <a:endParaRPr lang="en-GB"/>
          </a:p>
        </p:txBody>
      </p:sp>
      <p:sp>
        <p:nvSpPr>
          <p:cNvPr id="3" name="Footer Placeholder 2">
            <a:extLst>
              <a:ext uri="{FF2B5EF4-FFF2-40B4-BE49-F238E27FC236}">
                <a16:creationId xmlns:a16="http://schemas.microsoft.com/office/drawing/2014/main" id="{5093F8BD-735B-4A57-BC68-61CBDEED460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1B18E1A-A0B5-419A-9872-D258E96DCE49}"/>
              </a:ext>
            </a:extLst>
          </p:cNvPr>
          <p:cNvSpPr>
            <a:spLocks noGrp="1"/>
          </p:cNvSpPr>
          <p:nvPr>
            <p:ph type="sldNum" sz="quarter" idx="12"/>
          </p:nvPr>
        </p:nvSpPr>
        <p:spPr/>
        <p:txBody>
          <a:bodyPr/>
          <a:lstStyle/>
          <a:p>
            <a:fld id="{CC19CC8B-C5BF-4089-95E2-3E916747AED0}" type="slidenum">
              <a:rPr lang="en-GB" smtClean="0"/>
              <a:t>‹#›</a:t>
            </a:fld>
            <a:endParaRPr lang="en-GB"/>
          </a:p>
        </p:txBody>
      </p:sp>
    </p:spTree>
    <p:extLst>
      <p:ext uri="{BB962C8B-B14F-4D97-AF65-F5344CB8AC3E}">
        <p14:creationId xmlns:p14="http://schemas.microsoft.com/office/powerpoint/2010/main" val="7922145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21382010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6553501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07495872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418670686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2378649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39299353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38999364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4149524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40533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486418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FBE9-D2B2-41B4-B26E-E011B57CB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96D87AA-1ED0-43F7-BA96-18E01C9147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DC77A3-BE94-403C-86B4-D9D8C2A99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3865EC-EF75-48C1-ADA0-BD7098698A1B}"/>
              </a:ext>
            </a:extLst>
          </p:cNvPr>
          <p:cNvSpPr>
            <a:spLocks noGrp="1"/>
          </p:cNvSpPr>
          <p:nvPr>
            <p:ph type="dt" sz="half" idx="10"/>
          </p:nvPr>
        </p:nvSpPr>
        <p:spPr/>
        <p:txBody>
          <a:bodyPr/>
          <a:lstStyle/>
          <a:p>
            <a:fld id="{9EBAEBFC-07EB-4C16-81F3-060CF5FB4FCC}" type="datetimeFigureOut">
              <a:rPr lang="en-GB" smtClean="0"/>
              <a:t>19/04/2021</a:t>
            </a:fld>
            <a:endParaRPr lang="en-GB"/>
          </a:p>
        </p:txBody>
      </p:sp>
      <p:sp>
        <p:nvSpPr>
          <p:cNvPr id="6" name="Footer Placeholder 5">
            <a:extLst>
              <a:ext uri="{FF2B5EF4-FFF2-40B4-BE49-F238E27FC236}">
                <a16:creationId xmlns:a16="http://schemas.microsoft.com/office/drawing/2014/main" id="{9B4A7838-F079-4570-853C-3E392F99B6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AD68F4A-29B6-4C8D-BE2C-0B72767E3B18}"/>
              </a:ext>
            </a:extLst>
          </p:cNvPr>
          <p:cNvSpPr>
            <a:spLocks noGrp="1"/>
          </p:cNvSpPr>
          <p:nvPr>
            <p:ph type="sldNum" sz="quarter" idx="12"/>
          </p:nvPr>
        </p:nvSpPr>
        <p:spPr/>
        <p:txBody>
          <a:bodyPr/>
          <a:lstStyle/>
          <a:p>
            <a:fld id="{CC19CC8B-C5BF-4089-95E2-3E916747AED0}" type="slidenum">
              <a:rPr lang="en-GB" smtClean="0"/>
              <a:t>‹#›</a:t>
            </a:fld>
            <a:endParaRPr lang="en-GB"/>
          </a:p>
        </p:txBody>
      </p:sp>
    </p:spTree>
    <p:extLst>
      <p:ext uri="{BB962C8B-B14F-4D97-AF65-F5344CB8AC3E}">
        <p14:creationId xmlns:p14="http://schemas.microsoft.com/office/powerpoint/2010/main" val="23846644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08707925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220378"/>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 name="TextBox 2">
            <a:extLst>
              <a:ext uri="{FF2B5EF4-FFF2-40B4-BE49-F238E27FC236}">
                <a16:creationId xmlns:a16="http://schemas.microsoft.com/office/drawing/2014/main" id="{EC57186E-5BF9-4D2A-9CCD-C9A524A1019C}"/>
              </a:ext>
            </a:extLst>
          </p:cNvPr>
          <p:cNvSpPr txBox="1"/>
          <p:nvPr userDrawn="1"/>
        </p:nvSpPr>
        <p:spPr>
          <a:xfrm>
            <a:off x="10747513" y="6560716"/>
            <a:ext cx="1669774" cy="433965"/>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C00000"/>
                </a:solidFill>
              </a:rPr>
              <a:t>Microsoft confidential</a:t>
            </a:r>
          </a:p>
        </p:txBody>
      </p:sp>
    </p:spTree>
    <p:extLst>
      <p:ext uri="{BB962C8B-B14F-4D97-AF65-F5344CB8AC3E}">
        <p14:creationId xmlns:p14="http://schemas.microsoft.com/office/powerpoint/2010/main" val="213330356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194966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128132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35226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8240981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1438213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32021476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9636914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1259795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BF84-1C4D-4500-AF29-10F08CEA50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108D72-316F-49CD-B7E1-E238FBDC8F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2A0AF8E-E292-4A83-AF66-50338F380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B33D5-B4C8-40E0-82A4-8DFD42212456}"/>
              </a:ext>
            </a:extLst>
          </p:cNvPr>
          <p:cNvSpPr>
            <a:spLocks noGrp="1"/>
          </p:cNvSpPr>
          <p:nvPr>
            <p:ph type="dt" sz="half" idx="10"/>
          </p:nvPr>
        </p:nvSpPr>
        <p:spPr/>
        <p:txBody>
          <a:bodyPr/>
          <a:lstStyle/>
          <a:p>
            <a:fld id="{9EBAEBFC-07EB-4C16-81F3-060CF5FB4FCC}" type="datetimeFigureOut">
              <a:rPr lang="en-GB" smtClean="0"/>
              <a:t>19/04/2021</a:t>
            </a:fld>
            <a:endParaRPr lang="en-GB"/>
          </a:p>
        </p:txBody>
      </p:sp>
      <p:sp>
        <p:nvSpPr>
          <p:cNvPr id="6" name="Footer Placeholder 5">
            <a:extLst>
              <a:ext uri="{FF2B5EF4-FFF2-40B4-BE49-F238E27FC236}">
                <a16:creationId xmlns:a16="http://schemas.microsoft.com/office/drawing/2014/main" id="{7A25F62D-FA72-4A74-8AD7-8D182F3010C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DFCF08-3FE2-4ECF-B219-59DC5EB63CD7}"/>
              </a:ext>
            </a:extLst>
          </p:cNvPr>
          <p:cNvSpPr>
            <a:spLocks noGrp="1"/>
          </p:cNvSpPr>
          <p:nvPr>
            <p:ph type="sldNum" sz="quarter" idx="12"/>
          </p:nvPr>
        </p:nvSpPr>
        <p:spPr/>
        <p:txBody>
          <a:bodyPr/>
          <a:lstStyle/>
          <a:p>
            <a:fld id="{CC19CC8B-C5BF-4089-95E2-3E916747AED0}" type="slidenum">
              <a:rPr lang="en-GB" smtClean="0"/>
              <a:t>‹#›</a:t>
            </a:fld>
            <a:endParaRPr lang="en-GB"/>
          </a:p>
        </p:txBody>
      </p:sp>
    </p:spTree>
    <p:extLst>
      <p:ext uri="{BB962C8B-B14F-4D97-AF65-F5344CB8AC3E}">
        <p14:creationId xmlns:p14="http://schemas.microsoft.com/office/powerpoint/2010/main" val="36757897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5849397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6946025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430677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05218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13604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459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7927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97D6-3DB4-4BEB-9FF8-A7E2F8A68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6B0E02-65C7-4AFD-8BB0-7AEFE23B85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C827EE-0667-46E3-9EE2-F4EDBAC1A4F1}"/>
              </a:ext>
            </a:extLst>
          </p:cNvPr>
          <p:cNvSpPr>
            <a:spLocks noGrp="1"/>
          </p:cNvSpPr>
          <p:nvPr>
            <p:ph type="dt" sz="half" idx="10"/>
          </p:nvPr>
        </p:nvSpPr>
        <p:spPr/>
        <p:txBody>
          <a:bodyPr/>
          <a:lstStyle/>
          <a:p>
            <a:fld id="{61934901-B3BE-47DD-A5EB-8FD413B92F11}" type="datetimeFigureOut">
              <a:rPr lang="en-US" smtClean="0"/>
              <a:t>4/19/2021</a:t>
            </a:fld>
            <a:endParaRPr lang="en-US"/>
          </a:p>
        </p:txBody>
      </p:sp>
      <p:sp>
        <p:nvSpPr>
          <p:cNvPr id="5" name="Footer Placeholder 4">
            <a:extLst>
              <a:ext uri="{FF2B5EF4-FFF2-40B4-BE49-F238E27FC236}">
                <a16:creationId xmlns:a16="http://schemas.microsoft.com/office/drawing/2014/main" id="{ED7D64F3-7AF7-4E05-A417-578921630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409E3-6E45-4E18-8ECA-16876D971D9E}"/>
              </a:ext>
            </a:extLst>
          </p:cNvPr>
          <p:cNvSpPr>
            <a:spLocks noGrp="1"/>
          </p:cNvSpPr>
          <p:nvPr>
            <p:ph type="sldNum" sz="quarter" idx="12"/>
          </p:nvPr>
        </p:nvSpPr>
        <p:spPr/>
        <p:txBody>
          <a:bodyPr/>
          <a:lstStyle/>
          <a:p>
            <a:fld id="{821C1843-41F8-445E-8581-8BD116A5C474}" type="slidenum">
              <a:rPr lang="en-US" smtClean="0"/>
              <a:t>‹#›</a:t>
            </a:fld>
            <a:endParaRPr lang="en-US"/>
          </a:p>
        </p:txBody>
      </p:sp>
    </p:spTree>
    <p:extLst>
      <p:ext uri="{BB962C8B-B14F-4D97-AF65-F5344CB8AC3E}">
        <p14:creationId xmlns:p14="http://schemas.microsoft.com/office/powerpoint/2010/main" val="39305293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070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hrom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43507-2798-4B5E-BD04-0BE781D676E8}"/>
              </a:ext>
            </a:extLst>
          </p:cNvPr>
          <p:cNvSpPr/>
          <p:nvPr userDrawn="1"/>
        </p:nvSpPr>
        <p:spPr>
          <a:xfrm>
            <a:off x="0" y="0"/>
            <a:ext cx="12193524" cy="3063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sp>
        <p:nvSpPr>
          <p:cNvPr id="4" name="TextBox 3">
            <a:extLst>
              <a:ext uri="{FF2B5EF4-FFF2-40B4-BE49-F238E27FC236}">
                <a16:creationId xmlns:a16="http://schemas.microsoft.com/office/drawing/2014/main" id="{6A8DAEA3-9126-44A3-971C-363E56895111}"/>
              </a:ext>
            </a:extLst>
          </p:cNvPr>
          <p:cNvSpPr txBox="1"/>
          <p:nvPr userDrawn="1"/>
        </p:nvSpPr>
        <p:spPr>
          <a:xfrm>
            <a:off x="71024" y="60829"/>
            <a:ext cx="1367682"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Windows Admin Center</a:t>
            </a:r>
          </a:p>
        </p:txBody>
      </p:sp>
      <p:cxnSp>
        <p:nvCxnSpPr>
          <p:cNvPr id="5" name="Straight Connector 4">
            <a:extLst>
              <a:ext uri="{FF2B5EF4-FFF2-40B4-BE49-F238E27FC236}">
                <a16:creationId xmlns:a16="http://schemas.microsoft.com/office/drawing/2014/main" id="{C815DAD6-D0C9-40CD-93C4-CB5041717C15}"/>
              </a:ext>
            </a:extLst>
          </p:cNvPr>
          <p:cNvCxnSpPr>
            <a:cxnSpLocks/>
          </p:cNvCxnSpPr>
          <p:nvPr userDrawn="1"/>
        </p:nvCxnSpPr>
        <p:spPr>
          <a:xfrm>
            <a:off x="1458617" y="0"/>
            <a:ext cx="0" cy="301752"/>
          </a:xfrm>
          <a:prstGeom prst="line">
            <a:avLst/>
          </a:prstGeom>
          <a:ln w="25400">
            <a:solidFill>
              <a:srgbClr val="38383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EDACC9-6B33-43A5-BD4C-8FB0655EB555}"/>
              </a:ext>
            </a:extLst>
          </p:cNvPr>
          <p:cNvSpPr txBox="1"/>
          <p:nvPr userDrawn="1"/>
        </p:nvSpPr>
        <p:spPr>
          <a:xfrm>
            <a:off x="1550161" y="60829"/>
            <a:ext cx="974947"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Server Manager</a:t>
            </a:r>
          </a:p>
        </p:txBody>
      </p:sp>
      <p:pic>
        <p:nvPicPr>
          <p:cNvPr id="7" name="Graphic 6">
            <a:extLst>
              <a:ext uri="{FF2B5EF4-FFF2-40B4-BE49-F238E27FC236}">
                <a16:creationId xmlns:a16="http://schemas.microsoft.com/office/drawing/2014/main" id="{2C955383-95B2-409D-876F-9AB18A4B3E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96280" y="89154"/>
            <a:ext cx="600964" cy="128016"/>
          </a:xfrm>
          <a:prstGeom prst="rect">
            <a:avLst/>
          </a:prstGeom>
        </p:spPr>
      </p:pic>
      <p:grpSp>
        <p:nvGrpSpPr>
          <p:cNvPr id="8" name="Group 7">
            <a:extLst>
              <a:ext uri="{FF2B5EF4-FFF2-40B4-BE49-F238E27FC236}">
                <a16:creationId xmlns:a16="http://schemas.microsoft.com/office/drawing/2014/main" id="{198C011C-8A01-45AE-AD42-83238F81BB14}"/>
              </a:ext>
            </a:extLst>
          </p:cNvPr>
          <p:cNvGrpSpPr/>
          <p:nvPr userDrawn="1"/>
        </p:nvGrpSpPr>
        <p:grpSpPr>
          <a:xfrm>
            <a:off x="10967847" y="0"/>
            <a:ext cx="306324" cy="306324"/>
            <a:chOff x="21033126" y="84639"/>
            <a:chExt cx="612648" cy="612648"/>
          </a:xfrm>
        </p:grpSpPr>
        <p:sp>
          <p:nvSpPr>
            <p:cNvPr id="9" name="Rectangle 8">
              <a:extLst>
                <a:ext uri="{FF2B5EF4-FFF2-40B4-BE49-F238E27FC236}">
                  <a16:creationId xmlns:a16="http://schemas.microsoft.com/office/drawing/2014/main" id="{97196C91-5B0E-472B-A53E-450177CD6318}"/>
                </a:ext>
              </a:extLst>
            </p:cNvPr>
            <p:cNvSpPr/>
            <p:nvPr/>
          </p:nvSpPr>
          <p:spPr>
            <a:xfrm>
              <a:off x="21033126" y="84639"/>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0" name="Picture 9">
              <a:extLst>
                <a:ext uri="{FF2B5EF4-FFF2-40B4-BE49-F238E27FC236}">
                  <a16:creationId xmlns:a16="http://schemas.microsoft.com/office/drawing/2014/main" id="{81831609-3C09-4E75-8756-45D98A27E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3438" y="294951"/>
              <a:ext cx="192024" cy="192024"/>
            </a:xfrm>
            <a:prstGeom prst="rect">
              <a:avLst/>
            </a:prstGeom>
          </p:spPr>
        </p:pic>
      </p:grpSp>
      <p:grpSp>
        <p:nvGrpSpPr>
          <p:cNvPr id="11" name="Group 10">
            <a:extLst>
              <a:ext uri="{FF2B5EF4-FFF2-40B4-BE49-F238E27FC236}">
                <a16:creationId xmlns:a16="http://schemas.microsoft.com/office/drawing/2014/main" id="{07EEE015-AE04-4F8D-A15A-51244FB8E427}"/>
              </a:ext>
            </a:extLst>
          </p:cNvPr>
          <p:cNvGrpSpPr/>
          <p:nvPr userDrawn="1"/>
        </p:nvGrpSpPr>
        <p:grpSpPr>
          <a:xfrm>
            <a:off x="11274171" y="0"/>
            <a:ext cx="306324" cy="306324"/>
            <a:chOff x="21747181" y="81966"/>
            <a:chExt cx="612648" cy="612648"/>
          </a:xfrm>
        </p:grpSpPr>
        <p:sp>
          <p:nvSpPr>
            <p:cNvPr id="12" name="Rectangle 11">
              <a:extLst>
                <a:ext uri="{FF2B5EF4-FFF2-40B4-BE49-F238E27FC236}">
                  <a16:creationId xmlns:a16="http://schemas.microsoft.com/office/drawing/2014/main" id="{20543E26-3BA2-4234-ABDC-B30FEC89F86B}"/>
                </a:ext>
              </a:extLst>
            </p:cNvPr>
            <p:cNvSpPr/>
            <p:nvPr/>
          </p:nvSpPr>
          <p:spPr>
            <a:xfrm>
              <a:off x="2174718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3" name="Picture 12">
              <a:extLst>
                <a:ext uri="{FF2B5EF4-FFF2-40B4-BE49-F238E27FC236}">
                  <a16:creationId xmlns:a16="http://schemas.microsoft.com/office/drawing/2014/main" id="{AEC3D009-1C51-4771-8D45-F42321556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493" y="292278"/>
              <a:ext cx="192024" cy="192024"/>
            </a:xfrm>
            <a:prstGeom prst="rect">
              <a:avLst/>
            </a:prstGeom>
          </p:spPr>
        </p:pic>
      </p:grpSp>
      <p:grpSp>
        <p:nvGrpSpPr>
          <p:cNvPr id="14" name="Group 13">
            <a:extLst>
              <a:ext uri="{FF2B5EF4-FFF2-40B4-BE49-F238E27FC236}">
                <a16:creationId xmlns:a16="http://schemas.microsoft.com/office/drawing/2014/main" id="{2E5A0541-D2C0-475C-8971-36FDE14BEF88}"/>
              </a:ext>
            </a:extLst>
          </p:cNvPr>
          <p:cNvGrpSpPr/>
          <p:nvPr userDrawn="1"/>
        </p:nvGrpSpPr>
        <p:grpSpPr>
          <a:xfrm>
            <a:off x="11580495" y="0"/>
            <a:ext cx="306324" cy="306324"/>
            <a:chOff x="22513372" y="81966"/>
            <a:chExt cx="612648" cy="612648"/>
          </a:xfrm>
        </p:grpSpPr>
        <p:sp>
          <p:nvSpPr>
            <p:cNvPr id="15" name="Rectangle 14">
              <a:extLst>
                <a:ext uri="{FF2B5EF4-FFF2-40B4-BE49-F238E27FC236}">
                  <a16:creationId xmlns:a16="http://schemas.microsoft.com/office/drawing/2014/main" id="{125A0E75-650A-4C37-916B-63A718F73070}"/>
                </a:ext>
              </a:extLst>
            </p:cNvPr>
            <p:cNvSpPr/>
            <p:nvPr/>
          </p:nvSpPr>
          <p:spPr>
            <a:xfrm>
              <a:off x="22513372"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6" name="Picture 15">
              <a:extLst>
                <a:ext uri="{FF2B5EF4-FFF2-40B4-BE49-F238E27FC236}">
                  <a16:creationId xmlns:a16="http://schemas.microsoft.com/office/drawing/2014/main" id="{D6392AA9-E787-4667-B8D6-59217A0944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23684" y="292278"/>
              <a:ext cx="192024" cy="192024"/>
            </a:xfrm>
            <a:prstGeom prst="rect">
              <a:avLst/>
            </a:prstGeom>
          </p:spPr>
        </p:pic>
      </p:grpSp>
      <p:grpSp>
        <p:nvGrpSpPr>
          <p:cNvPr id="17" name="Group 16">
            <a:extLst>
              <a:ext uri="{FF2B5EF4-FFF2-40B4-BE49-F238E27FC236}">
                <a16:creationId xmlns:a16="http://schemas.microsoft.com/office/drawing/2014/main" id="{57A1E1B6-A3F6-400E-B399-8971D0021CE1}"/>
              </a:ext>
            </a:extLst>
          </p:cNvPr>
          <p:cNvGrpSpPr/>
          <p:nvPr userDrawn="1"/>
        </p:nvGrpSpPr>
        <p:grpSpPr>
          <a:xfrm>
            <a:off x="11887200" y="0"/>
            <a:ext cx="306324" cy="306324"/>
            <a:chOff x="23202791" y="81966"/>
            <a:chExt cx="612648" cy="612648"/>
          </a:xfrm>
        </p:grpSpPr>
        <p:sp>
          <p:nvSpPr>
            <p:cNvPr id="18" name="Rectangle 17">
              <a:extLst>
                <a:ext uri="{FF2B5EF4-FFF2-40B4-BE49-F238E27FC236}">
                  <a16:creationId xmlns:a16="http://schemas.microsoft.com/office/drawing/2014/main" id="{F005D3F3-99E4-4AAF-A673-7E4593E4C4B4}"/>
                </a:ext>
              </a:extLst>
            </p:cNvPr>
            <p:cNvSpPr/>
            <p:nvPr/>
          </p:nvSpPr>
          <p:spPr>
            <a:xfrm>
              <a:off x="2320279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9" name="Picture 18">
              <a:extLst>
                <a:ext uri="{FF2B5EF4-FFF2-40B4-BE49-F238E27FC236}">
                  <a16:creationId xmlns:a16="http://schemas.microsoft.com/office/drawing/2014/main" id="{B8F20953-B70D-499E-9A58-960B1D2BD0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13103" y="292278"/>
              <a:ext cx="192024" cy="192024"/>
            </a:xfrm>
            <a:prstGeom prst="rect">
              <a:avLst/>
            </a:prstGeom>
          </p:spPr>
        </p:pic>
      </p:grpSp>
      <p:pic>
        <p:nvPicPr>
          <p:cNvPr id="20" name="Picture 19">
            <a:extLst>
              <a:ext uri="{FF2B5EF4-FFF2-40B4-BE49-F238E27FC236}">
                <a16:creationId xmlns:a16="http://schemas.microsoft.com/office/drawing/2014/main" id="{9DD06432-23D9-41CB-A2AD-AA901212865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462167" y="105156"/>
            <a:ext cx="96012" cy="96012"/>
          </a:xfrm>
          <a:prstGeom prst="rect">
            <a:avLst/>
          </a:prstGeom>
        </p:spPr>
      </p:pic>
    </p:spTree>
    <p:extLst>
      <p:ext uri="{BB962C8B-B14F-4D97-AF65-F5344CB8AC3E}">
        <p14:creationId xmlns:p14="http://schemas.microsoft.com/office/powerpoint/2010/main" val="4058618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theme" Target="../theme/theme10.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slideLayout" Target="../slideLayouts/slideLayout196.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40" Type="http://schemas.openxmlformats.org/officeDocument/2006/relationships/image" Target="../media/image55.png"/><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 Id="rId3" Type="http://schemas.openxmlformats.org/officeDocument/2006/relationships/slideLayout" Target="../slideLayouts/slideLayout16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2.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5.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2.emf"/><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image" Target="../media/image9.png"/><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theme" Target="../theme/theme7.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image" Target="../media/image2.emf"/><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image" Target="../media/image2.emf"/><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theme" Target="../theme/theme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F595B-026C-4379-9CBA-73FCCB0BA4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738199C-A8DE-47B8-AF44-2C853352D4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48D937-18B9-44B3-8F7B-EE9B3D4C5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BAEBFC-07EB-4C16-81F3-060CF5FB4FCC}" type="datetimeFigureOut">
              <a:rPr lang="en-GB" smtClean="0"/>
              <a:t>19/04/2021</a:t>
            </a:fld>
            <a:endParaRPr lang="en-GB"/>
          </a:p>
        </p:txBody>
      </p:sp>
      <p:sp>
        <p:nvSpPr>
          <p:cNvPr id="5" name="Footer Placeholder 4">
            <a:extLst>
              <a:ext uri="{FF2B5EF4-FFF2-40B4-BE49-F238E27FC236}">
                <a16:creationId xmlns:a16="http://schemas.microsoft.com/office/drawing/2014/main" id="{C1CF99AF-DE43-43EA-99E7-EEA9FF27F1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1640B5B-A832-4B72-A3B8-8EB68E0141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19CC8B-C5BF-4089-95E2-3E916747AED0}" type="slidenum">
              <a:rPr lang="en-GB" smtClean="0"/>
              <a:t>‹#›</a:t>
            </a:fld>
            <a:endParaRPr lang="en-GB"/>
          </a:p>
        </p:txBody>
      </p:sp>
    </p:spTree>
    <p:extLst>
      <p:ext uri="{BB962C8B-B14F-4D97-AF65-F5344CB8AC3E}">
        <p14:creationId xmlns:p14="http://schemas.microsoft.com/office/powerpoint/2010/main" val="4275061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B3 Segoe UI Regular 10/12</a:t>
            </a:r>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368475491"/>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8" r:id="rId23"/>
    <p:sldLayoutId id="2147485119" r:id="rId24"/>
    <p:sldLayoutId id="2147485120" r:id="rId25"/>
    <p:sldLayoutId id="2147485121" r:id="rId26"/>
    <p:sldLayoutId id="2147485122" r:id="rId27"/>
    <p:sldLayoutId id="2147485123" r:id="rId28"/>
    <p:sldLayoutId id="2147485124" r:id="rId29"/>
    <p:sldLayoutId id="2147485125" r:id="rId30"/>
    <p:sldLayoutId id="2147485126" r:id="rId31"/>
    <p:sldLayoutId id="2147485127" r:id="rId32"/>
    <p:sldLayoutId id="2147485128" r:id="rId33"/>
    <p:sldLayoutId id="2147485129" r:id="rId34"/>
    <p:sldLayoutId id="2147485130" r:id="rId35"/>
    <p:sldLayoutId id="2147485131" r:id="rId36"/>
    <p:sldLayoutId id="2147485132" r:id="rId37"/>
    <p:sldLayoutId id="2147485133"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75DDC-91FA-4B4F-80F0-5119D2F580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478E08-C72A-480F-ADD1-265F2671A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407181-FFBA-43A8-B972-BE01A1F69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66CC3-2FA3-4A9F-B81C-05C6AF79D458}" type="datetimeFigureOut">
              <a:rPr lang="en-GB" smtClean="0"/>
              <a:t>19/04/2021</a:t>
            </a:fld>
            <a:endParaRPr lang="en-GB"/>
          </a:p>
        </p:txBody>
      </p:sp>
      <p:sp>
        <p:nvSpPr>
          <p:cNvPr id="5" name="Footer Placeholder 4">
            <a:extLst>
              <a:ext uri="{FF2B5EF4-FFF2-40B4-BE49-F238E27FC236}">
                <a16:creationId xmlns:a16="http://schemas.microsoft.com/office/drawing/2014/main" id="{92D19B70-BBA9-426B-A589-777E945CC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83AB89-0F00-4EBE-9829-49309505F7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A695C-8393-4B06-A8D5-00C7959ABC09}" type="slidenum">
              <a:rPr lang="en-GB" smtClean="0"/>
              <a:t>‹#›</a:t>
            </a:fld>
            <a:endParaRPr lang="en-GB"/>
          </a:p>
        </p:txBody>
      </p:sp>
    </p:spTree>
    <p:extLst>
      <p:ext uri="{BB962C8B-B14F-4D97-AF65-F5344CB8AC3E}">
        <p14:creationId xmlns:p14="http://schemas.microsoft.com/office/powerpoint/2010/main" val="3942268151"/>
      </p:ext>
    </p:extLst>
  </p:cSld>
  <p:clrMap bg1="lt1" tx1="dk1" bg2="lt2" tx2="dk2" accent1="accent1" accent2="accent2" accent3="accent3" accent4="accent4" accent5="accent5" accent6="accent6" hlink="hlink" folHlink="folHlink"/>
  <p:sldLayoutIdLst>
    <p:sldLayoutId id="2147484967" r:id="rId1"/>
    <p:sldLayoutId id="214748509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36981536"/>
      </p:ext>
    </p:extLst>
  </p:cSld>
  <p:clrMap bg1="lt1" tx1="dk1" bg2="lt2" tx2="dk2" accent1="accent1" accent2="accent2" accent3="accent3" accent4="accent4" accent5="accent5" accent6="accent6" hlink="hlink" folHlink="folHlink"/>
  <p:sldLayoutIdLst>
    <p:sldLayoutId id="2147484954" r:id="rId1"/>
    <p:sldLayoutId id="2147484951" r:id="rId2"/>
    <p:sldLayoutId id="214748495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1025157418"/>
      </p:ext>
    </p:extLst>
  </p:cSld>
  <p:clrMap bg1="lt1" tx1="dk1" bg2="lt2" tx2="dk2" accent1="accent1" accent2="accent2" accent3="accent3" accent4="accent4" accent5="accent5" accent6="accent6" hlink="hlink" folHlink="folHlink"/>
  <p:sldLayoutIdLst>
    <p:sldLayoutId id="21474849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59280310"/>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19012626"/>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90"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991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080826442"/>
      </p:ext>
    </p:extLst>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 id="2147484980" r:id="rId12"/>
    <p:sldLayoutId id="2147484981" r:id="rId13"/>
    <p:sldLayoutId id="2147484982" r:id="rId14"/>
    <p:sldLayoutId id="2147484983" r:id="rId15"/>
    <p:sldLayoutId id="2147484984" r:id="rId16"/>
    <p:sldLayoutId id="2147484985" r:id="rId17"/>
    <p:sldLayoutId id="2147484986" r:id="rId18"/>
    <p:sldLayoutId id="2147484987" r:id="rId19"/>
    <p:sldLayoutId id="2147484988" r:id="rId20"/>
    <p:sldLayoutId id="2147484989" r:id="rId21"/>
    <p:sldLayoutId id="2147484990" r:id="rId22"/>
    <p:sldLayoutId id="2147484991" r:id="rId23"/>
    <p:sldLayoutId id="2147484992" r:id="rId24"/>
    <p:sldLayoutId id="2147484993" r:id="rId25"/>
    <p:sldLayoutId id="2147484994" r:id="rId26"/>
    <p:sldLayoutId id="2147484995" r:id="rId27"/>
    <p:sldLayoutId id="2147484996" r:id="rId28"/>
    <p:sldLayoutId id="2147484997" r:id="rId29"/>
    <p:sldLayoutId id="2147484998" r:id="rId30"/>
    <p:sldLayoutId id="2147484999" r:id="rId31"/>
    <p:sldLayoutId id="2147485000" r:id="rId32"/>
    <p:sldLayoutId id="2147485001" r:id="rId33"/>
    <p:sldLayoutId id="2147485002" r:id="rId34"/>
    <p:sldLayoutId id="2147485003" r:id="rId35"/>
    <p:sldLayoutId id="2147485004" r:id="rId36"/>
    <p:sldLayoutId id="2147485005" r:id="rId37"/>
    <p:sldLayoutId id="2147485006" r:id="rId38"/>
    <p:sldLayoutId id="2147485134" r:id="rId39"/>
    <p:sldLayoutId id="2147485135" r:id="rId4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33629528"/>
      </p:ext>
    </p:extLst>
  </p:cSld>
  <p:clrMap bg1="dk1" tx1="lt1" bg2="dk2" tx2="lt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 id="2147485020" r:id="rId13"/>
    <p:sldLayoutId id="2147485021" r:id="rId14"/>
    <p:sldLayoutId id="2147485022" r:id="rId15"/>
    <p:sldLayoutId id="2147485023" r:id="rId16"/>
    <p:sldLayoutId id="2147485024" r:id="rId17"/>
    <p:sldLayoutId id="2147485025" r:id="rId18"/>
    <p:sldLayoutId id="2147485026" r:id="rId19"/>
    <p:sldLayoutId id="2147485027" r:id="rId20"/>
    <p:sldLayoutId id="2147484130"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4862" r:id="rId32"/>
    <p:sldLayoutId id="2147485091" r:id="rId33"/>
    <p:sldLayoutId id="2147485092" r:id="rId34"/>
    <p:sldLayoutId id="21474850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aka.ms/WACDownload" TargetMode="External"/><Relationship Id="rId2" Type="http://schemas.openxmlformats.org/officeDocument/2006/relationships/notesSlide" Target="../notesSlides/notesSlide6.xml"/><Relationship Id="rId1" Type="http://schemas.openxmlformats.org/officeDocument/2006/relationships/slideLayout" Target="../slideLayouts/slideLayout95.xml"/><Relationship Id="rId5" Type="http://schemas.openxmlformats.org/officeDocument/2006/relationships/image" Target="../media/image123.emf"/><Relationship Id="rId4" Type="http://schemas.openxmlformats.org/officeDocument/2006/relationships/image" Target="../media/image12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4.png"/><Relationship Id="rId7" Type="http://schemas.openxmlformats.org/officeDocument/2006/relationships/image" Target="../media/image127.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126.png"/><Relationship Id="rId5" Type="http://schemas.microsoft.com/office/2007/relationships/hdphoto" Target="../media/hdphoto1.wdp"/><Relationship Id="rId4" Type="http://schemas.openxmlformats.org/officeDocument/2006/relationships/image" Target="../media/image1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34.wmf"/><Relationship Id="rId3" Type="http://schemas.openxmlformats.org/officeDocument/2006/relationships/image" Target="../media/image128.png"/><Relationship Id="rId7" Type="http://schemas.openxmlformats.org/officeDocument/2006/relationships/image" Target="../media/image130.wmf"/><Relationship Id="rId12"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117.xml"/><Relationship Id="rId6" Type="http://schemas.openxmlformats.org/officeDocument/2006/relationships/oleObject" Target="../embeddings/oleObject2.bin"/><Relationship Id="rId11" Type="http://schemas.openxmlformats.org/officeDocument/2006/relationships/image" Target="../media/image133.png"/><Relationship Id="rId5" Type="http://schemas.openxmlformats.org/officeDocument/2006/relationships/image" Target="../media/image129.wmf"/><Relationship Id="rId10" Type="http://schemas.openxmlformats.org/officeDocument/2006/relationships/image" Target="../media/image132.png"/><Relationship Id="rId4" Type="http://schemas.openxmlformats.org/officeDocument/2006/relationships/oleObject" Target="../embeddings/oleObject1.bin"/><Relationship Id="rId9" Type="http://schemas.openxmlformats.org/officeDocument/2006/relationships/image" Target="../media/image131.wmf"/></Relationships>
</file>

<file path=ppt/slides/_rels/slide15.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oleObject" Target="../embeddings/oleObject5.bin"/><Relationship Id="rId1" Type="http://schemas.openxmlformats.org/officeDocument/2006/relationships/slideLayout" Target="../slideLayouts/slideLayout117.xml"/><Relationship Id="rId5" Type="http://schemas.openxmlformats.org/officeDocument/2006/relationships/image" Target="../media/image134.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0.xml"/><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1.xml"/><Relationship Id="rId1" Type="http://schemas.openxmlformats.org/officeDocument/2006/relationships/slideLayout" Target="../slideLayouts/slideLayout128.xml"/><Relationship Id="rId4" Type="http://schemas.openxmlformats.org/officeDocument/2006/relationships/image" Target="../media/image1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6.xml"/><Relationship Id="rId4" Type="http://schemas.openxmlformats.org/officeDocument/2006/relationships/image" Target="../media/image75.jpeg"/></Relationships>
</file>

<file path=ppt/slides/_rels/slide20.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3" Type="http://schemas.openxmlformats.org/officeDocument/2006/relationships/image" Target="../media/image138.png"/><Relationship Id="rId7" Type="http://schemas.openxmlformats.org/officeDocument/2006/relationships/image" Target="../media/image142.emf"/><Relationship Id="rId12" Type="http://schemas.openxmlformats.org/officeDocument/2006/relationships/image" Target="../media/image147.emf"/><Relationship Id="rId17" Type="http://schemas.openxmlformats.org/officeDocument/2006/relationships/image" Target="../media/image152.emf"/><Relationship Id="rId2" Type="http://schemas.openxmlformats.org/officeDocument/2006/relationships/notesSlide" Target="../notesSlides/notesSlide13.xml"/><Relationship Id="rId16" Type="http://schemas.openxmlformats.org/officeDocument/2006/relationships/image" Target="../media/image151.svg"/><Relationship Id="rId1" Type="http://schemas.openxmlformats.org/officeDocument/2006/relationships/slideLayout" Target="../slideLayouts/slideLayout191.xml"/><Relationship Id="rId6" Type="http://schemas.openxmlformats.org/officeDocument/2006/relationships/image" Target="../media/image141.svg"/><Relationship Id="rId11" Type="http://schemas.openxmlformats.org/officeDocument/2006/relationships/image" Target="../media/image146.sv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png"/><Relationship Id="rId19" Type="http://schemas.openxmlformats.org/officeDocument/2006/relationships/image" Target="../media/image154.svg"/><Relationship Id="rId4" Type="http://schemas.openxmlformats.org/officeDocument/2006/relationships/image" Target="../media/image139.svg"/><Relationship Id="rId9" Type="http://schemas.openxmlformats.org/officeDocument/2006/relationships/image" Target="../media/image144.svg"/><Relationship Id="rId14" Type="http://schemas.openxmlformats.org/officeDocument/2006/relationships/image" Target="../media/image149.svg"/></Relationships>
</file>

<file path=ppt/slides/_rels/slide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xml"/><Relationship Id="rId1" Type="http://schemas.openxmlformats.org/officeDocument/2006/relationships/slideLayout" Target="../slideLayouts/slideLayout177.xml"/><Relationship Id="rId4" Type="http://schemas.openxmlformats.org/officeDocument/2006/relationships/image" Target="../media/image156.svg"/></Relationships>
</file>

<file path=ppt/slides/_rels/slide22.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8.png"/><Relationship Id="rId2" Type="http://schemas.openxmlformats.org/officeDocument/2006/relationships/notesSlide" Target="../notesSlides/notesSlide15.xml"/><Relationship Id="rId1" Type="http://schemas.openxmlformats.org/officeDocument/2006/relationships/slideLayout" Target="../slideLayouts/slideLayout191.xml"/><Relationship Id="rId6" Type="http://schemas.openxmlformats.org/officeDocument/2006/relationships/image" Target="../media/image157.emf"/><Relationship Id="rId5" Type="http://schemas.openxmlformats.org/officeDocument/2006/relationships/image" Target="../media/image142.emf"/><Relationship Id="rId4" Type="http://schemas.openxmlformats.org/officeDocument/2006/relationships/image" Target="../media/image156.svg"/></Relationships>
</file>

<file path=ppt/slides/_rels/slide2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9.emf"/><Relationship Id="rId7" Type="http://schemas.openxmlformats.org/officeDocument/2006/relationships/image" Target="../media/image163.svg"/><Relationship Id="rId2" Type="http://schemas.openxmlformats.org/officeDocument/2006/relationships/notesSlide" Target="../notesSlides/notesSlide16.xml"/><Relationship Id="rId1" Type="http://schemas.openxmlformats.org/officeDocument/2006/relationships/slideLayout" Target="../slideLayouts/slideLayout177.xml"/><Relationship Id="rId6" Type="http://schemas.openxmlformats.org/officeDocument/2006/relationships/image" Target="../media/image162.png"/><Relationship Id="rId5" Type="http://schemas.openxmlformats.org/officeDocument/2006/relationships/image" Target="../media/image161.svg"/><Relationship Id="rId4" Type="http://schemas.openxmlformats.org/officeDocument/2006/relationships/image" Target="../media/image160.png"/></Relationships>
</file>

<file path=ppt/slides/_rels/slide24.xml.rels><?xml version="1.0" encoding="UTF-8" standalone="yes"?>
<Relationships xmlns="http://schemas.openxmlformats.org/package/2006/relationships"><Relationship Id="rId8" Type="http://schemas.openxmlformats.org/officeDocument/2006/relationships/image" Target="../media/image167.svg"/><Relationship Id="rId13" Type="http://schemas.openxmlformats.org/officeDocument/2006/relationships/image" Target="../media/image171.svg"/><Relationship Id="rId3" Type="http://schemas.openxmlformats.org/officeDocument/2006/relationships/image" Target="../media/image160.png"/><Relationship Id="rId7" Type="http://schemas.openxmlformats.org/officeDocument/2006/relationships/image" Target="../media/image166.png"/><Relationship Id="rId12"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172.xml"/><Relationship Id="rId6" Type="http://schemas.openxmlformats.org/officeDocument/2006/relationships/image" Target="../media/image165.svg"/><Relationship Id="rId11" Type="http://schemas.openxmlformats.org/officeDocument/2006/relationships/chart" Target="../charts/chart1.xml"/><Relationship Id="rId5" Type="http://schemas.openxmlformats.org/officeDocument/2006/relationships/image" Target="../media/image164.png"/><Relationship Id="rId15" Type="http://schemas.openxmlformats.org/officeDocument/2006/relationships/image" Target="../media/image173.svg"/><Relationship Id="rId10" Type="http://schemas.openxmlformats.org/officeDocument/2006/relationships/image" Target="../media/image169.svg"/><Relationship Id="rId4" Type="http://schemas.openxmlformats.org/officeDocument/2006/relationships/image" Target="../media/image161.svg"/><Relationship Id="rId9" Type="http://schemas.openxmlformats.org/officeDocument/2006/relationships/image" Target="../media/image168.png"/><Relationship Id="rId14" Type="http://schemas.openxmlformats.org/officeDocument/2006/relationships/image" Target="../media/image172.png"/></Relationships>
</file>

<file path=ppt/slides/_rels/slide2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63.svg"/><Relationship Id="rId3" Type="http://schemas.openxmlformats.org/officeDocument/2006/relationships/image" Target="../media/image174.emf"/><Relationship Id="rId7" Type="http://schemas.openxmlformats.org/officeDocument/2006/relationships/image" Target="../media/image178.png"/><Relationship Id="rId12" Type="http://schemas.openxmlformats.org/officeDocument/2006/relationships/image" Target="../media/image162.png"/><Relationship Id="rId2" Type="http://schemas.openxmlformats.org/officeDocument/2006/relationships/notesSlide" Target="../notesSlides/notesSlide18.xml"/><Relationship Id="rId1" Type="http://schemas.openxmlformats.org/officeDocument/2006/relationships/slideLayout" Target="../slideLayouts/slideLayout172.xml"/><Relationship Id="rId6" Type="http://schemas.openxmlformats.org/officeDocument/2006/relationships/image" Target="../media/image177.png"/><Relationship Id="rId11" Type="http://schemas.openxmlformats.org/officeDocument/2006/relationships/image" Target="../media/image141.svg"/><Relationship Id="rId5" Type="http://schemas.openxmlformats.org/officeDocument/2006/relationships/image" Target="../media/image176.emf"/><Relationship Id="rId10" Type="http://schemas.openxmlformats.org/officeDocument/2006/relationships/image" Target="../media/image140.png"/><Relationship Id="rId4" Type="http://schemas.openxmlformats.org/officeDocument/2006/relationships/image" Target="../media/image175.emf"/><Relationship Id="rId9" Type="http://schemas.openxmlformats.org/officeDocument/2006/relationships/image" Target="../media/image139.svg"/><Relationship Id="rId14" Type="http://schemas.openxmlformats.org/officeDocument/2006/relationships/image" Target="../media/image158.png"/></Relationships>
</file>

<file path=ppt/slides/_rels/slide26.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9.xml"/><Relationship Id="rId1" Type="http://schemas.openxmlformats.org/officeDocument/2006/relationships/slideLayout" Target="../slideLayouts/slideLayout196.xml"/></Relationships>
</file>

<file path=ppt/slides/_rels/slide27.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20.xml"/><Relationship Id="rId1" Type="http://schemas.openxmlformats.org/officeDocument/2006/relationships/slideLayout" Target="../slideLayouts/slideLayout191.xml"/><Relationship Id="rId6" Type="http://schemas.openxmlformats.org/officeDocument/2006/relationships/image" Target="../media/image183.svg"/><Relationship Id="rId5" Type="http://schemas.openxmlformats.org/officeDocument/2006/relationships/image" Target="../media/image182.png"/><Relationship Id="rId4" Type="http://schemas.openxmlformats.org/officeDocument/2006/relationships/image" Target="../media/image18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emf"/><Relationship Id="rId1" Type="http://schemas.openxmlformats.org/officeDocument/2006/relationships/slideLayout" Target="../slideLayouts/slideLayout81.xml"/><Relationship Id="rId4" Type="http://schemas.openxmlformats.org/officeDocument/2006/relationships/image" Target="../media/image187.emf"/></Relationships>
</file>

<file path=ppt/slides/_rels/slide3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81.xml"/><Relationship Id="rId4" Type="http://schemas.openxmlformats.org/officeDocument/2006/relationships/image" Target="../media/image190.png"/></Relationships>
</file>

<file path=ppt/slides/_rels/slide3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01.xml"/></Relationships>
</file>

<file path=ppt/slides/_rels/slide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1.xml"/><Relationship Id="rId1" Type="http://schemas.openxmlformats.org/officeDocument/2006/relationships/slideLayout" Target="../slideLayouts/slideLayout102.xml"/><Relationship Id="rId5" Type="http://schemas.openxmlformats.org/officeDocument/2006/relationships/image" Target="../media/image196.png"/><Relationship Id="rId4" Type="http://schemas.openxmlformats.org/officeDocument/2006/relationships/image" Target="../media/image19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image" Target="../media/image197.jpg"/><Relationship Id="rId1" Type="http://schemas.openxmlformats.org/officeDocument/2006/relationships/slideLayout" Target="../slideLayouts/slideLayout15.xml"/><Relationship Id="rId5" Type="http://schemas.openxmlformats.org/officeDocument/2006/relationships/image" Target="../media/image200.jpg"/><Relationship Id="rId4" Type="http://schemas.openxmlformats.org/officeDocument/2006/relationships/image" Target="../media/image199.jpg"/></Relationships>
</file>

<file path=ppt/slides/_rels/slide3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xml"/><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slideLayout" Target="../slideLayouts/slideLayout122.xml"/><Relationship Id="rId1" Type="http://schemas.openxmlformats.org/officeDocument/2006/relationships/themeOverride" Target="../theme/themeOverride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hyperlink" Target="http://aka.ms/WACDownload" TargetMode="External"/><Relationship Id="rId2" Type="http://schemas.openxmlformats.org/officeDocument/2006/relationships/notesSlide" Target="../notesSlides/notesSlide2.xml"/><Relationship Id="rId1" Type="http://schemas.openxmlformats.org/officeDocument/2006/relationships/slideLayout" Target="../slideLayouts/slideLayout81.xml"/><Relationship Id="rId4" Type="http://schemas.openxmlformats.org/officeDocument/2006/relationships/image" Target="../media/image8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1" Type="http://schemas.openxmlformats.org/officeDocument/2006/relationships/slideLayout" Target="../slideLayouts/slideLayout81.xml"/><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emf"/><Relationship Id="rId9" Type="http://schemas.openxmlformats.org/officeDocument/2006/relationships/image" Target="../media/image93.png"/><Relationship Id="rId14" Type="http://schemas.openxmlformats.org/officeDocument/2006/relationships/image" Target="../media/image98.png"/></Relationships>
</file>

<file path=ppt/slides/_rels/slide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emf"/><Relationship Id="rId7" Type="http://schemas.openxmlformats.org/officeDocument/2006/relationships/image" Target="../media/image107.png"/><Relationship Id="rId2" Type="http://schemas.openxmlformats.org/officeDocument/2006/relationships/notesSlide" Target="../notesSlides/notesSlide4.xml"/><Relationship Id="rId1" Type="http://schemas.openxmlformats.org/officeDocument/2006/relationships/slideLayout" Target="../slideLayouts/slideLayout10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95.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sv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2E962-0083-4470-A362-DFC6CEA22A1B}"/>
              </a:ext>
            </a:extLst>
          </p:cNvPr>
          <p:cNvSpPr>
            <a:spLocks noGrp="1"/>
          </p:cNvSpPr>
          <p:nvPr>
            <p:ph type="ctrTitle"/>
          </p:nvPr>
        </p:nvSpPr>
        <p:spPr>
          <a:xfrm>
            <a:off x="970908" y="1220919"/>
            <a:ext cx="5425781" cy="2387600"/>
          </a:xfrm>
        </p:spPr>
        <p:txBody>
          <a:bodyPr>
            <a:normAutofit/>
          </a:bodyPr>
          <a:lstStyle/>
          <a:p>
            <a:pPr algn="l"/>
            <a:r>
              <a:rPr lang="en-GB" sz="5400" b="1" dirty="0">
                <a:effectLst/>
                <a:latin typeface="Segoe UI Light" panose="020B0502040204020203" pitchFamily="34" charset="0"/>
                <a:ea typeface="Calibri" panose="020F0502020204030204" pitchFamily="34" charset="0"/>
                <a:cs typeface="Segoe UI Light" panose="020B0502040204020203" pitchFamily="34" charset="0"/>
              </a:rPr>
              <a:t>Hybrid Cloud Management</a:t>
            </a:r>
            <a:endParaRPr lang="en-GB" sz="5400" b="1" dirty="0">
              <a:latin typeface="Segoe UI Light" panose="020B0502040204020203" pitchFamily="34" charset="0"/>
              <a:cs typeface="Segoe UI Light" panose="020B0502040204020203" pitchFamily="34" charset="0"/>
            </a:endParaRPr>
          </a:p>
        </p:txBody>
      </p:sp>
      <p:sp>
        <p:nvSpPr>
          <p:cNvPr id="3" name="Subtitle 2">
            <a:extLst>
              <a:ext uri="{FF2B5EF4-FFF2-40B4-BE49-F238E27FC236}">
                <a16:creationId xmlns:a16="http://schemas.microsoft.com/office/drawing/2014/main" id="{260FC619-9E24-4F0C-937C-E99B812BD3D2}"/>
              </a:ext>
            </a:extLst>
          </p:cNvPr>
          <p:cNvSpPr>
            <a:spLocks noGrp="1"/>
          </p:cNvSpPr>
          <p:nvPr>
            <p:ph type="subTitle" idx="1"/>
          </p:nvPr>
        </p:nvSpPr>
        <p:spPr>
          <a:xfrm>
            <a:off x="970908" y="3700594"/>
            <a:ext cx="5425781" cy="2592630"/>
          </a:xfrm>
        </p:spPr>
        <p:txBody>
          <a:bodyPr>
            <a:normAutofit lnSpcReduction="10000"/>
          </a:bodyPr>
          <a:lstStyle/>
          <a:p>
            <a:pPr algn="l"/>
            <a:r>
              <a:rPr lang="en-GB" dirty="0">
                <a:latin typeface="Segoe UI Light" panose="020B0502040204020203" pitchFamily="34" charset="0"/>
                <a:cs typeface="Segoe UI Light" panose="020B0502040204020203" pitchFamily="34" charset="0"/>
              </a:rPr>
              <a:t>Sarah Lean</a:t>
            </a:r>
          </a:p>
          <a:p>
            <a:pPr algn="l"/>
            <a:r>
              <a:rPr lang="en-GB" dirty="0">
                <a:latin typeface="Segoe UI Light" panose="020B0502040204020203" pitchFamily="34" charset="0"/>
                <a:cs typeface="Segoe UI Light" panose="020B0502040204020203" pitchFamily="34" charset="0"/>
              </a:rPr>
              <a:t>Senior Cloud Advocate</a:t>
            </a:r>
          </a:p>
          <a:p>
            <a:pPr algn="l"/>
            <a:r>
              <a:rPr lang="en-GB" dirty="0">
                <a:latin typeface="Segoe UI Light" panose="020B0502040204020203" pitchFamily="34" charset="0"/>
                <a:cs typeface="Segoe UI Light" panose="020B0502040204020203" pitchFamily="34" charset="0"/>
              </a:rPr>
              <a:t>Microsoft</a:t>
            </a:r>
          </a:p>
          <a:p>
            <a:pPr algn="l"/>
            <a:endParaRPr lang="en-GB" dirty="0">
              <a:latin typeface="Segoe UI Light" panose="020B0502040204020203" pitchFamily="34" charset="0"/>
              <a:cs typeface="Segoe UI Light" panose="020B0502040204020203" pitchFamily="34" charset="0"/>
            </a:endParaRPr>
          </a:p>
          <a:p>
            <a:pPr algn="l"/>
            <a:r>
              <a:rPr lang="en-GB" dirty="0">
                <a:latin typeface="Segoe UI Light" panose="020B0502040204020203" pitchFamily="34" charset="0"/>
                <a:cs typeface="Segoe UI Light" panose="020B0502040204020203" pitchFamily="34" charset="0"/>
              </a:rPr>
              <a:t>@Techielass</a:t>
            </a:r>
          </a:p>
          <a:p>
            <a:pPr algn="l"/>
            <a:r>
              <a:rPr lang="en-GB" dirty="0">
                <a:latin typeface="Segoe UI Light" panose="020B0502040204020203" pitchFamily="34" charset="0"/>
                <a:cs typeface="Segoe UI Light" panose="020B0502040204020203" pitchFamily="34" charset="0"/>
              </a:rPr>
              <a:t>www.techielass.com</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080D7284-38EC-4B50-AFB0-03661F780C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76621" y="5222500"/>
            <a:ext cx="2520095" cy="2141447"/>
          </a:xfrm>
          <a:prstGeom prst="rect">
            <a:avLst/>
          </a:prstGeom>
        </p:spPr>
      </p:pic>
    </p:spTree>
    <p:extLst>
      <p:ext uri="{BB962C8B-B14F-4D97-AF65-F5344CB8AC3E}">
        <p14:creationId xmlns:p14="http://schemas.microsoft.com/office/powerpoint/2010/main" val="37020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9AB73379-FD4B-4862-AC23-61ED88997664}"/>
              </a:ext>
            </a:extLst>
          </p:cNvPr>
          <p:cNvSpPr txBox="1">
            <a:spLocks/>
          </p:cNvSpPr>
          <p:nvPr/>
        </p:nvSpPr>
        <p:spPr>
          <a:xfrm>
            <a:off x="4124829" y="1304766"/>
            <a:ext cx="5466341" cy="2616101"/>
          </a:xfrm>
          <a:prstGeom prst="rect">
            <a:avLst/>
          </a:prstGeom>
        </p:spPr>
        <p:txBody>
          <a:bodyPr vert="horz" wrap="square" lIns="0" tIns="0" rIns="0" bIns="0" rtlCol="0" anchor="ctr"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hlinkClick r:id="rId3"/>
              </a:rPr>
              <a:t>Download today</a:t>
            </a:r>
            <a:endParaRPr kumimoji="0" lang="en-US" sz="3200" b="1"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50000"/>
              </a:lnSpc>
              <a:spcBef>
                <a:spcPct val="2000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 small (~60MB) file installs in minutes and is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available at </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no extra cost. Access from a modern web browser.</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2843D85C-9C6C-4BD1-8355-D3F83E027F0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120004" y="1638300"/>
            <a:ext cx="1544369" cy="1544369"/>
          </a:xfrm>
          <a:prstGeom prst="rect">
            <a:avLst/>
          </a:prstGeom>
        </p:spPr>
      </p:pic>
      <p:sp>
        <p:nvSpPr>
          <p:cNvPr id="2" name="Rectangle 1">
            <a:extLst>
              <a:ext uri="{FF2B5EF4-FFF2-40B4-BE49-F238E27FC236}">
                <a16:creationId xmlns:a16="http://schemas.microsoft.com/office/drawing/2014/main" id="{77C24EB1-D9A2-4937-B7D7-1C4C55153BFE}"/>
              </a:ext>
              <a:ext uri="{C183D7F6-B498-43B3-948B-1728B52AA6E4}">
                <adec:decorative xmlns:adec="http://schemas.microsoft.com/office/drawing/2017/decorative" val="1"/>
              </a:ext>
            </a:extLst>
          </p:cNvPr>
          <p:cNvSpPr/>
          <p:nvPr/>
        </p:nvSpPr>
        <p:spPr bwMode="auto">
          <a:xfrm>
            <a:off x="0" y="4686300"/>
            <a:ext cx="12192000" cy="2171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70FDAF1-5278-430F-99DD-714CD925668E}"/>
              </a:ext>
            </a:extLst>
          </p:cNvPr>
          <p:cNvSpPr txBox="1"/>
          <p:nvPr/>
        </p:nvSpPr>
        <p:spPr>
          <a:xfrm>
            <a:off x="4124829" y="5168900"/>
            <a:ext cx="5461895" cy="987963"/>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https://aka.ms/hybrid-wac</a:t>
            </a:r>
          </a:p>
        </p:txBody>
      </p:sp>
      <p:pic>
        <p:nvPicPr>
          <p:cNvPr id="6" name="Picture 5">
            <a:extLst>
              <a:ext uri="{FF2B5EF4-FFF2-40B4-BE49-F238E27FC236}">
                <a16:creationId xmlns:a16="http://schemas.microsoft.com/office/drawing/2014/main" id="{90906081-5569-4369-A477-9FBD89F8322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519553" y="5206406"/>
            <a:ext cx="2172596" cy="912950"/>
          </a:xfrm>
          <a:prstGeom prst="rect">
            <a:avLst/>
          </a:prstGeom>
        </p:spPr>
      </p:pic>
      <p:grpSp>
        <p:nvGrpSpPr>
          <p:cNvPr id="7" name="Group 6">
            <a:extLst>
              <a:ext uri="{FF2B5EF4-FFF2-40B4-BE49-F238E27FC236}">
                <a16:creationId xmlns:a16="http://schemas.microsoft.com/office/drawing/2014/main" id="{831BE20E-AF69-4505-9829-643CF558CFB9}"/>
              </a:ext>
            </a:extLst>
          </p:cNvPr>
          <p:cNvGrpSpPr/>
          <p:nvPr/>
        </p:nvGrpSpPr>
        <p:grpSpPr>
          <a:xfrm>
            <a:off x="0" y="6494753"/>
            <a:ext cx="12192000" cy="472960"/>
            <a:chOff x="0" y="6494753"/>
            <a:chExt cx="12192000" cy="472960"/>
          </a:xfrm>
        </p:grpSpPr>
        <p:sp>
          <p:nvSpPr>
            <p:cNvPr id="8" name="Rectangle 7">
              <a:extLst>
                <a:ext uri="{FF2B5EF4-FFF2-40B4-BE49-F238E27FC236}">
                  <a16:creationId xmlns:a16="http://schemas.microsoft.com/office/drawing/2014/main" id="{3FF8D69B-3A0B-4389-BF35-E419634FFF6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B6FEE17-AC92-4D52-9ECB-D404BEA077AA}"/>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835364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fontScale="92500" lnSpcReduction="10000"/>
          </a:bodyPr>
          <a:lstStyle/>
          <a:p>
            <a:pPr defTabSz="914367">
              <a:lnSpc>
                <a:spcPct val="90000"/>
              </a:lnSpc>
              <a:spcBef>
                <a:spcPct val="0"/>
              </a:spcBef>
              <a:spcAft>
                <a:spcPts val="600"/>
              </a:spcAft>
            </a:pPr>
            <a:r>
              <a:rPr lang="en-US" sz="4705" b="0" strike="noStrike" kern="1200" cap="none" spc="-49" baseline="0" dirty="0">
                <a:ln w="3175">
                  <a:noFill/>
                </a:ln>
                <a:solidFill>
                  <a:srgbClr val="000000"/>
                </a:solidFill>
                <a:effectLst/>
                <a:latin typeface="+mj-lt"/>
                <a:ea typeface="+mn-ea"/>
                <a:cs typeface="Segoe UI" pitchFamily="34" charset="0"/>
              </a:rPr>
              <a:t>Demo – Windows Admin Cente</a:t>
            </a:r>
            <a:r>
              <a:rPr lang="en-US" sz="4705" spc="-49" dirty="0">
                <a:ln w="3175">
                  <a:noFill/>
                </a:ln>
                <a:solidFill>
                  <a:srgbClr val="000000"/>
                </a:solidFill>
                <a:latin typeface="+mj-lt"/>
                <a:cs typeface="Segoe UI" pitchFamily="34" charset="0"/>
              </a:rPr>
              <a:t>r Overview</a:t>
            </a:r>
            <a:r>
              <a:rPr lang="en-US" sz="4705" b="0" strike="noStrike" kern="1200" cap="none" spc="-49" baseline="0" dirty="0">
                <a:ln w="3175">
                  <a:noFill/>
                </a:ln>
                <a:solidFill>
                  <a:srgbClr val="000000"/>
                </a:solidFill>
                <a:effectLst/>
                <a:latin typeface="+mj-lt"/>
                <a:ea typeface="+mn-ea"/>
                <a:cs typeface="Segoe UI" pitchFamily="34" charset="0"/>
              </a:rPr>
              <a:t> </a:t>
            </a:r>
          </a:p>
        </p:txBody>
      </p:sp>
    </p:spTree>
    <p:extLst>
      <p:ext uri="{BB962C8B-B14F-4D97-AF65-F5344CB8AC3E}">
        <p14:creationId xmlns:p14="http://schemas.microsoft.com/office/powerpoint/2010/main" val="2557740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Box 124">
            <a:extLst>
              <a:ext uri="{FF2B5EF4-FFF2-40B4-BE49-F238E27FC236}">
                <a16:creationId xmlns:a16="http://schemas.microsoft.com/office/drawing/2014/main" id="{2EFB8229-314F-4F35-9584-809C299E7F53}"/>
              </a:ext>
            </a:extLst>
          </p:cNvPr>
          <p:cNvSpPr txBox="1"/>
          <p:nvPr/>
        </p:nvSpPr>
        <p:spPr>
          <a:xfrm>
            <a:off x="4299323" y="675323"/>
            <a:ext cx="3593356"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Azure Hybrid</a:t>
            </a:r>
          </a:p>
        </p:txBody>
      </p:sp>
      <p:sp>
        <p:nvSpPr>
          <p:cNvPr id="126" name="TextBox 125">
            <a:extLst>
              <a:ext uri="{FF2B5EF4-FFF2-40B4-BE49-F238E27FC236}">
                <a16:creationId xmlns:a16="http://schemas.microsoft.com/office/drawing/2014/main" id="{9F236930-F219-48B3-81AE-DE16CE9DB77D}"/>
              </a:ext>
            </a:extLst>
          </p:cNvPr>
          <p:cNvSpPr txBox="1"/>
          <p:nvPr/>
        </p:nvSpPr>
        <p:spPr>
          <a:xfrm>
            <a:off x="4437287" y="1401332"/>
            <a:ext cx="3250313"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Innovation anywhere with Azure</a:t>
            </a:r>
          </a:p>
        </p:txBody>
      </p:sp>
      <p:grpSp>
        <p:nvGrpSpPr>
          <p:cNvPr id="127" name="Group 126">
            <a:extLst>
              <a:ext uri="{FF2B5EF4-FFF2-40B4-BE49-F238E27FC236}">
                <a16:creationId xmlns:a16="http://schemas.microsoft.com/office/drawing/2014/main" id="{AAC86D8C-68E7-4EB0-BE90-DD6D84F0677F}"/>
              </a:ext>
            </a:extLst>
          </p:cNvPr>
          <p:cNvGrpSpPr/>
          <p:nvPr/>
        </p:nvGrpSpPr>
        <p:grpSpPr>
          <a:xfrm>
            <a:off x="8548730" y="4316425"/>
            <a:ext cx="1073600" cy="1046112"/>
            <a:chOff x="8808768" y="4254492"/>
            <a:chExt cx="883548" cy="885192"/>
          </a:xfrm>
        </p:grpSpPr>
        <p:grpSp>
          <p:nvGrpSpPr>
            <p:cNvPr id="128" name="Group 127">
              <a:extLst>
                <a:ext uri="{FF2B5EF4-FFF2-40B4-BE49-F238E27FC236}">
                  <a16:creationId xmlns:a16="http://schemas.microsoft.com/office/drawing/2014/main" id="{E3067143-8FA2-4BED-A06C-F09E249A0AB9}"/>
                </a:ext>
              </a:extLst>
            </p:cNvPr>
            <p:cNvGrpSpPr/>
            <p:nvPr/>
          </p:nvGrpSpPr>
          <p:grpSpPr>
            <a:xfrm>
              <a:off x="8808768" y="4254492"/>
              <a:ext cx="883548" cy="885192"/>
              <a:chOff x="25966924" y="5486401"/>
              <a:chExt cx="3004992" cy="3010584"/>
            </a:xfrm>
          </p:grpSpPr>
          <p:grpSp>
            <p:nvGrpSpPr>
              <p:cNvPr id="130" name="Group 129">
                <a:extLst>
                  <a:ext uri="{FF2B5EF4-FFF2-40B4-BE49-F238E27FC236}">
                    <a16:creationId xmlns:a16="http://schemas.microsoft.com/office/drawing/2014/main" id="{1BC4C966-A9E9-417E-90F6-837BF3F98FAD}"/>
                  </a:ext>
                </a:extLst>
              </p:cNvPr>
              <p:cNvGrpSpPr/>
              <p:nvPr/>
            </p:nvGrpSpPr>
            <p:grpSpPr>
              <a:xfrm>
                <a:off x="27009725" y="8105775"/>
                <a:ext cx="908051" cy="339725"/>
                <a:chOff x="27009725" y="8105775"/>
                <a:chExt cx="908051" cy="339725"/>
              </a:xfrm>
            </p:grpSpPr>
            <p:cxnSp>
              <p:nvCxnSpPr>
                <p:cNvPr id="166" name="Straight Connector 165">
                  <a:extLst>
                    <a:ext uri="{FF2B5EF4-FFF2-40B4-BE49-F238E27FC236}">
                      <a16:creationId xmlns:a16="http://schemas.microsoft.com/office/drawing/2014/main" id="{6675D78A-8676-418B-ADD7-39DF554877C7}"/>
                    </a:ext>
                  </a:extLst>
                </p:cNvPr>
                <p:cNvCxnSpPr>
                  <a:cxnSpLocks/>
                </p:cNvCxnSpPr>
                <p:nvPr/>
              </p:nvCxnSpPr>
              <p:spPr>
                <a:xfrm>
                  <a:off x="27009725" y="8105775"/>
                  <a:ext cx="149225" cy="336550"/>
                </a:xfrm>
                <a:prstGeom prst="line">
                  <a:avLst/>
                </a:prstGeom>
                <a:noFill/>
                <a:ln w="9525" cap="rnd">
                  <a:solidFill>
                    <a:schemeClr val="accent2"/>
                  </a:solidFill>
                  <a:prstDash val="solid"/>
                  <a:round/>
                </a:ln>
              </p:spPr>
            </p:cxnSp>
            <p:cxnSp>
              <p:nvCxnSpPr>
                <p:cNvPr id="167" name="Straight Connector 166">
                  <a:extLst>
                    <a:ext uri="{FF2B5EF4-FFF2-40B4-BE49-F238E27FC236}">
                      <a16:creationId xmlns:a16="http://schemas.microsoft.com/office/drawing/2014/main" id="{13D58E02-1E40-4575-A1EC-221D5824D4DE}"/>
                    </a:ext>
                  </a:extLst>
                </p:cNvPr>
                <p:cNvCxnSpPr>
                  <a:cxnSpLocks/>
                </p:cNvCxnSpPr>
                <p:nvPr/>
              </p:nvCxnSpPr>
              <p:spPr>
                <a:xfrm flipH="1">
                  <a:off x="27162126" y="8197850"/>
                  <a:ext cx="314324" cy="247650"/>
                </a:xfrm>
                <a:prstGeom prst="line">
                  <a:avLst/>
                </a:prstGeom>
                <a:noFill/>
                <a:ln w="9525" cap="rnd">
                  <a:solidFill>
                    <a:schemeClr val="accent2"/>
                  </a:solidFill>
                  <a:prstDash val="solid"/>
                  <a:round/>
                </a:ln>
              </p:spPr>
            </p:cxnSp>
            <p:cxnSp>
              <p:nvCxnSpPr>
                <p:cNvPr id="168" name="Straight Connector 167">
                  <a:extLst>
                    <a:ext uri="{FF2B5EF4-FFF2-40B4-BE49-F238E27FC236}">
                      <a16:creationId xmlns:a16="http://schemas.microsoft.com/office/drawing/2014/main" id="{F80D4F09-3C32-4989-AD88-ECC51742949E}"/>
                    </a:ext>
                  </a:extLst>
                </p:cNvPr>
                <p:cNvCxnSpPr>
                  <a:cxnSpLocks/>
                </p:cNvCxnSpPr>
                <p:nvPr/>
              </p:nvCxnSpPr>
              <p:spPr>
                <a:xfrm>
                  <a:off x="27473275" y="8201025"/>
                  <a:ext cx="307975" cy="225425"/>
                </a:xfrm>
                <a:prstGeom prst="line">
                  <a:avLst/>
                </a:prstGeom>
                <a:noFill/>
                <a:ln w="9525" cap="rnd">
                  <a:solidFill>
                    <a:schemeClr val="accent2"/>
                  </a:solidFill>
                  <a:prstDash val="solid"/>
                  <a:round/>
                </a:ln>
              </p:spPr>
            </p:cxnSp>
            <p:cxnSp>
              <p:nvCxnSpPr>
                <p:cNvPr id="169" name="Straight Connector 168">
                  <a:extLst>
                    <a:ext uri="{FF2B5EF4-FFF2-40B4-BE49-F238E27FC236}">
                      <a16:creationId xmlns:a16="http://schemas.microsoft.com/office/drawing/2014/main" id="{58F5FEBD-7F32-4867-87B3-C2E4D2370EB4}"/>
                    </a:ext>
                  </a:extLst>
                </p:cNvPr>
                <p:cNvCxnSpPr>
                  <a:cxnSpLocks/>
                </p:cNvCxnSpPr>
                <p:nvPr/>
              </p:nvCxnSpPr>
              <p:spPr>
                <a:xfrm flipH="1">
                  <a:off x="27771725" y="8105775"/>
                  <a:ext cx="146051" cy="311150"/>
                </a:xfrm>
                <a:prstGeom prst="line">
                  <a:avLst/>
                </a:prstGeom>
                <a:noFill/>
                <a:ln w="9525" cap="rnd">
                  <a:solidFill>
                    <a:schemeClr val="accent2"/>
                  </a:solidFill>
                  <a:prstDash val="solid"/>
                  <a:round/>
                </a:ln>
              </p:spPr>
            </p:cxnSp>
          </p:grpSp>
          <p:sp>
            <p:nvSpPr>
              <p:cNvPr id="131" name="Freeform: Shape 130">
                <a:extLst>
                  <a:ext uri="{FF2B5EF4-FFF2-40B4-BE49-F238E27FC236}">
                    <a16:creationId xmlns:a16="http://schemas.microsoft.com/office/drawing/2014/main" id="{227B10BB-26A1-452B-9927-7B396D44DDA3}"/>
                  </a:ext>
                </a:extLst>
              </p:cNvPr>
              <p:cNvSpPr/>
              <p:nvPr/>
            </p:nvSpPr>
            <p:spPr bwMode="auto">
              <a:xfrm>
                <a:off x="26640768" y="8206329"/>
                <a:ext cx="1649136" cy="251870"/>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32" name="Blue outlines">
                <a:extLst>
                  <a:ext uri="{FF2B5EF4-FFF2-40B4-BE49-F238E27FC236}">
                    <a16:creationId xmlns:a16="http://schemas.microsoft.com/office/drawing/2014/main" id="{1A12816A-C4D9-493F-B769-FB3B581D16D1}"/>
                  </a:ext>
                </a:extLst>
              </p:cNvPr>
              <p:cNvSpPr/>
              <p:nvPr/>
            </p:nvSpPr>
            <p:spPr>
              <a:xfrm>
                <a:off x="26000137" y="5518429"/>
                <a:ext cx="2933836" cy="2692601"/>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Oval 132">
                <a:extLst>
                  <a:ext uri="{FF2B5EF4-FFF2-40B4-BE49-F238E27FC236}">
                    <a16:creationId xmlns:a16="http://schemas.microsoft.com/office/drawing/2014/main" id="{AF13312D-D2B2-403D-922D-53CA84D9EAE2}"/>
                  </a:ext>
                </a:extLst>
              </p:cNvPr>
              <p:cNvSpPr/>
              <p:nvPr/>
            </p:nvSpPr>
            <p:spPr bwMode="auto">
              <a:xfrm>
                <a:off x="27132417" y="548640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0ABFA496-4F6B-48E0-82B2-3E227180A638}"/>
                  </a:ext>
                </a:extLst>
              </p:cNvPr>
              <p:cNvSpPr/>
              <p:nvPr/>
            </p:nvSpPr>
            <p:spPr bwMode="auto">
              <a:xfrm>
                <a:off x="27704167" y="549113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5DE17C7D-5F14-4098-A977-2F3F2E5FE07A}"/>
                  </a:ext>
                </a:extLst>
              </p:cNvPr>
              <p:cNvSpPr/>
              <p:nvPr/>
            </p:nvSpPr>
            <p:spPr bwMode="auto">
              <a:xfrm>
                <a:off x="28229206" y="571285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7F4725A6-58B0-48D4-B4BE-DDF29592B094}"/>
                  </a:ext>
                </a:extLst>
              </p:cNvPr>
              <p:cNvSpPr/>
              <p:nvPr/>
            </p:nvSpPr>
            <p:spPr bwMode="auto">
              <a:xfrm>
                <a:off x="28631855" y="612082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8A31018E-0CB3-4474-8880-8B33CAEFBFA7}"/>
                  </a:ext>
                </a:extLst>
              </p:cNvPr>
              <p:cNvSpPr/>
              <p:nvPr/>
            </p:nvSpPr>
            <p:spPr bwMode="auto">
              <a:xfrm>
                <a:off x="28841871" y="665153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8B502F27-387A-421C-8A9B-1C12A02E1CA3}"/>
                  </a:ext>
                </a:extLst>
              </p:cNvPr>
              <p:cNvSpPr/>
              <p:nvPr/>
            </p:nvSpPr>
            <p:spPr bwMode="auto">
              <a:xfrm>
                <a:off x="28217499" y="814506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886DE2ED-4447-46B9-9175-2FC82164CDE5}"/>
                  </a:ext>
                </a:extLst>
              </p:cNvPr>
              <p:cNvSpPr/>
              <p:nvPr/>
            </p:nvSpPr>
            <p:spPr bwMode="auto">
              <a:xfrm>
                <a:off x="26585620" y="813442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214CC00-42B4-42B8-BCCF-90A863BE2BB3}"/>
                  </a:ext>
                </a:extLst>
              </p:cNvPr>
              <p:cNvSpPr/>
              <p:nvPr/>
            </p:nvSpPr>
            <p:spPr bwMode="auto">
              <a:xfrm>
                <a:off x="25966924" y="720212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A34F4FF2-9E4E-4296-B5C5-4C694FB7583D}"/>
                  </a:ext>
                </a:extLst>
              </p:cNvPr>
              <p:cNvSpPr/>
              <p:nvPr/>
            </p:nvSpPr>
            <p:spPr bwMode="auto">
              <a:xfrm>
                <a:off x="26196570" y="609930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4A45453F-1EBC-4E5E-ABF0-65188A784DBD}"/>
                  </a:ext>
                </a:extLst>
              </p:cNvPr>
              <p:cNvSpPr/>
              <p:nvPr/>
            </p:nvSpPr>
            <p:spPr bwMode="auto">
              <a:xfrm>
                <a:off x="26600992" y="569724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FD12AB42-2C13-4C0D-850E-22EFC495393C}"/>
                  </a:ext>
                </a:extLst>
              </p:cNvPr>
              <p:cNvSpPr/>
              <p:nvPr/>
            </p:nvSpPr>
            <p:spPr bwMode="auto">
              <a:xfrm>
                <a:off x="27412675" y="571344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3E3C76A8-E713-4612-92C5-67149A121F71}"/>
                  </a:ext>
                </a:extLst>
              </p:cNvPr>
              <p:cNvSpPr/>
              <p:nvPr/>
            </p:nvSpPr>
            <p:spPr bwMode="auto">
              <a:xfrm rot="1364879">
                <a:off x="27880448" y="580754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B50A0E1-801C-448C-A0E4-DED1280B21C0}"/>
                  </a:ext>
                </a:extLst>
              </p:cNvPr>
              <p:cNvSpPr/>
              <p:nvPr/>
            </p:nvSpPr>
            <p:spPr bwMode="auto">
              <a:xfrm rot="2713327">
                <a:off x="28271386" y="6071086"/>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D1C04AB7-7EB4-42AD-ABB0-41781BAA4FBA}"/>
                  </a:ext>
                </a:extLst>
              </p:cNvPr>
              <p:cNvSpPr/>
              <p:nvPr/>
            </p:nvSpPr>
            <p:spPr bwMode="auto">
              <a:xfrm rot="4074515">
                <a:off x="28533583" y="6468207"/>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443F31E7-0D98-43A0-AC2A-0EBCFB54B8DF}"/>
                  </a:ext>
                </a:extLst>
              </p:cNvPr>
              <p:cNvSpPr/>
              <p:nvPr/>
            </p:nvSpPr>
            <p:spPr bwMode="auto">
              <a:xfrm rot="5400000">
                <a:off x="28622395" y="6923165"/>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E8FF305-9E90-4C82-B25F-DC8445E9B37F}"/>
                  </a:ext>
                </a:extLst>
              </p:cNvPr>
              <p:cNvSpPr/>
              <p:nvPr/>
            </p:nvSpPr>
            <p:spPr bwMode="auto">
              <a:xfrm rot="9482925">
                <a:off x="26960462" y="5801146"/>
                <a:ext cx="126494"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44BE55FA-33DE-420A-B342-187839092808}"/>
                  </a:ext>
                </a:extLst>
              </p:cNvPr>
              <p:cNvSpPr/>
              <p:nvPr/>
            </p:nvSpPr>
            <p:spPr bwMode="auto">
              <a:xfrm rot="6769720">
                <a:off x="28527636" y="7392507"/>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DF2CB431-1E9C-4D6A-B690-0165581A9C8B}"/>
                  </a:ext>
                </a:extLst>
              </p:cNvPr>
              <p:cNvSpPr/>
              <p:nvPr/>
            </p:nvSpPr>
            <p:spPr bwMode="auto">
              <a:xfrm rot="8148786">
                <a:off x="28255851" y="7790616"/>
                <a:ext cx="126496" cy="1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CEF2D606-860F-45C3-96C0-3754EC113CA2}"/>
                  </a:ext>
                </a:extLst>
              </p:cNvPr>
              <p:cNvSpPr/>
              <p:nvPr/>
            </p:nvSpPr>
            <p:spPr bwMode="auto">
              <a:xfrm>
                <a:off x="27412675" y="813288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D442B88B-785B-4294-82F4-C9626220849E}"/>
                  </a:ext>
                </a:extLst>
              </p:cNvPr>
              <p:cNvSpPr/>
              <p:nvPr/>
            </p:nvSpPr>
            <p:spPr bwMode="auto">
              <a:xfrm rot="1364879">
                <a:off x="26944903" y="803878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C187B9CC-B1EF-4448-B5B4-9507899CCAA9}"/>
                  </a:ext>
                </a:extLst>
              </p:cNvPr>
              <p:cNvSpPr/>
              <p:nvPr/>
            </p:nvSpPr>
            <p:spPr bwMode="auto">
              <a:xfrm rot="2713327">
                <a:off x="26553965" y="7775243"/>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836521DE-4170-4F5B-BE35-11AC27685DE1}"/>
                  </a:ext>
                </a:extLst>
              </p:cNvPr>
              <p:cNvSpPr/>
              <p:nvPr/>
            </p:nvSpPr>
            <p:spPr bwMode="auto">
              <a:xfrm>
                <a:off x="26184745" y="772645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7C8DB0C0-6A36-4643-A134-43712E422BEE}"/>
                  </a:ext>
                </a:extLst>
              </p:cNvPr>
              <p:cNvSpPr/>
              <p:nvPr/>
            </p:nvSpPr>
            <p:spPr bwMode="auto">
              <a:xfrm rot="4074515">
                <a:off x="26291767" y="7378122"/>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9B8857A6-7B52-4284-A11E-02E75F65CFE3}"/>
                  </a:ext>
                </a:extLst>
              </p:cNvPr>
              <p:cNvSpPr/>
              <p:nvPr/>
            </p:nvSpPr>
            <p:spPr bwMode="auto">
              <a:xfrm rot="5400000">
                <a:off x="26202956" y="6923165"/>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3AED3239-178E-4B87-820A-76B0A57F642B}"/>
                  </a:ext>
                </a:extLst>
              </p:cNvPr>
              <p:cNvSpPr/>
              <p:nvPr/>
            </p:nvSpPr>
            <p:spPr bwMode="auto">
              <a:xfrm rot="6769720">
                <a:off x="26297714" y="6453822"/>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5C01D78B-8850-4B68-B4DE-F8A39D412F9F}"/>
                  </a:ext>
                </a:extLst>
              </p:cNvPr>
              <p:cNvSpPr/>
              <p:nvPr/>
            </p:nvSpPr>
            <p:spPr bwMode="auto">
              <a:xfrm>
                <a:off x="25969525" y="662434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45AA4D55-7CB0-460F-A3EF-0A36738DC751}"/>
                  </a:ext>
                </a:extLst>
              </p:cNvPr>
              <p:cNvSpPr/>
              <p:nvPr/>
            </p:nvSpPr>
            <p:spPr bwMode="auto">
              <a:xfrm rot="8148786">
                <a:off x="26569500" y="6055709"/>
                <a:ext cx="126496" cy="1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EB390233-0C47-45E1-9BB9-A56170D8BEA7}"/>
                  </a:ext>
                </a:extLst>
              </p:cNvPr>
              <p:cNvSpPr/>
              <p:nvPr/>
            </p:nvSpPr>
            <p:spPr bwMode="auto">
              <a:xfrm>
                <a:off x="28845418" y="7222697"/>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54F431E8-3181-49D6-B6B7-A8B3BD2F5BF9}"/>
                  </a:ext>
                </a:extLst>
              </p:cNvPr>
              <p:cNvSpPr/>
              <p:nvPr/>
            </p:nvSpPr>
            <p:spPr bwMode="auto">
              <a:xfrm>
                <a:off x="28625469" y="7747737"/>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9919E724-D74D-4CD1-9196-6D1DF295E933}"/>
                  </a:ext>
                </a:extLst>
              </p:cNvPr>
              <p:cNvSpPr/>
              <p:nvPr/>
            </p:nvSpPr>
            <p:spPr bwMode="auto">
              <a:xfrm rot="9482925">
                <a:off x="27864891" y="8045181"/>
                <a:ext cx="126494"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D0EF1E40-7F88-46C7-A5F2-DD5CF7B87EDE}"/>
                  </a:ext>
                </a:extLst>
              </p:cNvPr>
              <p:cNvSpPr/>
              <p:nvPr/>
            </p:nvSpPr>
            <p:spPr bwMode="auto">
              <a:xfrm>
                <a:off x="27722199" y="835778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32B6DA5A-0E0E-44A5-8C85-E62D85DA38E1}"/>
                  </a:ext>
                </a:extLst>
              </p:cNvPr>
              <p:cNvSpPr/>
              <p:nvPr/>
            </p:nvSpPr>
            <p:spPr bwMode="auto">
              <a:xfrm>
                <a:off x="27099899" y="837048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cloud 4" descr="cloud">
              <a:extLst>
                <a:ext uri="{FF2B5EF4-FFF2-40B4-BE49-F238E27FC236}">
                  <a16:creationId xmlns:a16="http://schemas.microsoft.com/office/drawing/2014/main" id="{341035EF-D27A-44D6-AA12-FA7913CFB723}"/>
                </a:ext>
              </a:extLst>
            </p:cNvPr>
            <p:cNvSpPr>
              <a:spLocks noChangeAspect="1"/>
            </p:cNvSpPr>
            <p:nvPr/>
          </p:nvSpPr>
          <p:spPr bwMode="auto">
            <a:xfrm flipV="1">
              <a:off x="9071335" y="4574486"/>
              <a:ext cx="358416" cy="19757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72" name="Rectangle 171">
            <a:extLst>
              <a:ext uri="{FF2B5EF4-FFF2-40B4-BE49-F238E27FC236}">
                <a16:creationId xmlns:a16="http://schemas.microsoft.com/office/drawing/2014/main" id="{B0211C65-96A4-4865-967A-50BD8C4602A2}"/>
              </a:ext>
            </a:extLst>
          </p:cNvPr>
          <p:cNvSpPr/>
          <p:nvPr/>
        </p:nvSpPr>
        <p:spPr bwMode="auto">
          <a:xfrm>
            <a:off x="7332553" y="5660195"/>
            <a:ext cx="3505954"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Extend AI to the edge</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IoT</a:t>
            </a:r>
          </a:p>
        </p:txBody>
      </p:sp>
      <p:sp>
        <p:nvSpPr>
          <p:cNvPr id="10" name="Rectangle 9">
            <a:extLst>
              <a:ext uri="{FF2B5EF4-FFF2-40B4-BE49-F238E27FC236}">
                <a16:creationId xmlns:a16="http://schemas.microsoft.com/office/drawing/2014/main" id="{2DE7C05B-ED7F-4B86-A1D9-9BAA2B0AD225}"/>
              </a:ext>
            </a:extLst>
          </p:cNvPr>
          <p:cNvSpPr/>
          <p:nvPr/>
        </p:nvSpPr>
        <p:spPr bwMode="auto">
          <a:xfrm>
            <a:off x="4869504" y="2168115"/>
            <a:ext cx="2132123" cy="18422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0" name="Rectangle 379">
            <a:extLst>
              <a:ext uri="{FF2B5EF4-FFF2-40B4-BE49-F238E27FC236}">
                <a16:creationId xmlns:a16="http://schemas.microsoft.com/office/drawing/2014/main" id="{E328AEC2-45C0-4898-BE2D-CB5B4E13A518}"/>
              </a:ext>
            </a:extLst>
          </p:cNvPr>
          <p:cNvSpPr/>
          <p:nvPr/>
        </p:nvSpPr>
        <p:spPr bwMode="auto">
          <a:xfrm>
            <a:off x="992463" y="5625643"/>
            <a:ext cx="3317745"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Bring </a:t>
            </a: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services</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to any infrastructure</a:t>
            </a:r>
            <a:endPar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grpSp>
        <p:nvGrpSpPr>
          <p:cNvPr id="2" name="Group 1">
            <a:extLst>
              <a:ext uri="{FF2B5EF4-FFF2-40B4-BE49-F238E27FC236}">
                <a16:creationId xmlns:a16="http://schemas.microsoft.com/office/drawing/2014/main" id="{C1AE3987-1CC2-4963-BCBA-CCDF37AF234C}"/>
              </a:ext>
            </a:extLst>
          </p:cNvPr>
          <p:cNvGrpSpPr/>
          <p:nvPr/>
        </p:nvGrpSpPr>
        <p:grpSpPr>
          <a:xfrm>
            <a:off x="2022591" y="4213436"/>
            <a:ext cx="1257488" cy="1149101"/>
            <a:chOff x="2108224" y="4052729"/>
            <a:chExt cx="1257488" cy="1149101"/>
          </a:xfrm>
        </p:grpSpPr>
        <p:grpSp>
          <p:nvGrpSpPr>
            <p:cNvPr id="381" name="Group 380">
              <a:extLst>
                <a:ext uri="{FF2B5EF4-FFF2-40B4-BE49-F238E27FC236}">
                  <a16:creationId xmlns:a16="http://schemas.microsoft.com/office/drawing/2014/main" id="{D7804A64-9EDC-4DEA-B3AA-FFD49D9B50BA}"/>
                </a:ext>
              </a:extLst>
            </p:cNvPr>
            <p:cNvGrpSpPr/>
            <p:nvPr/>
          </p:nvGrpSpPr>
          <p:grpSpPr>
            <a:xfrm>
              <a:off x="2475640" y="4582160"/>
              <a:ext cx="539676" cy="313237"/>
              <a:chOff x="1624587" y="3554019"/>
              <a:chExt cx="539676" cy="313237"/>
            </a:xfrm>
          </p:grpSpPr>
          <p:pic>
            <p:nvPicPr>
              <p:cNvPr id="402" name="Picture 2" descr="Image result for aws logo png">
                <a:extLst>
                  <a:ext uri="{FF2B5EF4-FFF2-40B4-BE49-F238E27FC236}">
                    <a16:creationId xmlns:a16="http://schemas.microsoft.com/office/drawing/2014/main" id="{AB754445-C406-4ED3-BBD1-38C861AA61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80" t="65567" r="12580"/>
              <a:stretch/>
            </p:blipFill>
            <p:spPr bwMode="auto">
              <a:xfrm>
                <a:off x="1624587" y="3727587"/>
                <a:ext cx="539676" cy="139669"/>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2" descr="Image result for aws logo png">
                <a:extLst>
                  <a:ext uri="{FF2B5EF4-FFF2-40B4-BE49-F238E27FC236}">
                    <a16:creationId xmlns:a16="http://schemas.microsoft.com/office/drawing/2014/main" id="{507824FD-81DE-4970-80DF-B954DB4D287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1624587" y="3554019"/>
                <a:ext cx="539676" cy="1980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2" name="Group 381">
              <a:extLst>
                <a:ext uri="{FF2B5EF4-FFF2-40B4-BE49-F238E27FC236}">
                  <a16:creationId xmlns:a16="http://schemas.microsoft.com/office/drawing/2014/main" id="{852E9B3B-61B5-4E25-AB89-58C4E35B5FDF}"/>
                </a:ext>
              </a:extLst>
            </p:cNvPr>
            <p:cNvGrpSpPr/>
            <p:nvPr/>
          </p:nvGrpSpPr>
          <p:grpSpPr>
            <a:xfrm>
              <a:off x="2108224" y="4998858"/>
              <a:ext cx="1257488" cy="202972"/>
              <a:chOff x="1560889" y="4143130"/>
              <a:chExt cx="1257488" cy="202972"/>
            </a:xfrm>
          </p:grpSpPr>
          <p:pic>
            <p:nvPicPr>
              <p:cNvPr id="400" name="Picture 4" descr="Image result for google cloud logo png">
                <a:extLst>
                  <a:ext uri="{FF2B5EF4-FFF2-40B4-BE49-F238E27FC236}">
                    <a16:creationId xmlns:a16="http://schemas.microsoft.com/office/drawing/2014/main" id="{181C27D7-6E3C-474D-89DE-8A8F73B502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9839"/>
              <a:stretch/>
            </p:blipFill>
            <p:spPr bwMode="auto">
              <a:xfrm>
                <a:off x="1560889" y="4143130"/>
                <a:ext cx="253731" cy="198601"/>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4" descr="Image result for google cloud logo png">
                <a:extLst>
                  <a:ext uri="{FF2B5EF4-FFF2-40B4-BE49-F238E27FC236}">
                    <a16:creationId xmlns:a16="http://schemas.microsoft.com/office/drawing/2014/main" id="{3E29D06E-916A-4C35-9BF8-F1105D4446F9}"/>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21960"/>
              <a:stretch/>
            </p:blipFill>
            <p:spPr bwMode="auto">
              <a:xfrm>
                <a:off x="1814620" y="4143130"/>
                <a:ext cx="1003757" cy="202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3" name="Group 382">
              <a:extLst>
                <a:ext uri="{FF2B5EF4-FFF2-40B4-BE49-F238E27FC236}">
                  <a16:creationId xmlns:a16="http://schemas.microsoft.com/office/drawing/2014/main" id="{7244EA8D-F6E7-481F-8BB2-888A747B88F2}"/>
                </a:ext>
              </a:extLst>
            </p:cNvPr>
            <p:cNvGrpSpPr/>
            <p:nvPr/>
          </p:nvGrpSpPr>
          <p:grpSpPr>
            <a:xfrm>
              <a:off x="2209391" y="4052729"/>
              <a:ext cx="1048616" cy="384176"/>
              <a:chOff x="2473921" y="3991710"/>
              <a:chExt cx="1048616" cy="384176"/>
            </a:xfrm>
          </p:grpSpPr>
          <p:grpSp>
            <p:nvGrpSpPr>
              <p:cNvPr id="384" name="server 2" descr="server">
                <a:extLst>
                  <a:ext uri="{FF2B5EF4-FFF2-40B4-BE49-F238E27FC236}">
                    <a16:creationId xmlns:a16="http://schemas.microsoft.com/office/drawing/2014/main" id="{61A21765-5F93-49C9-B36C-DC87A21C00C0}"/>
                  </a:ext>
                </a:extLst>
              </p:cNvPr>
              <p:cNvGrpSpPr>
                <a:grpSpLocks noChangeAspect="1"/>
              </p:cNvGrpSpPr>
              <p:nvPr/>
            </p:nvGrpSpPr>
            <p:grpSpPr bwMode="auto">
              <a:xfrm>
                <a:off x="2473921" y="3991710"/>
                <a:ext cx="431460" cy="384176"/>
                <a:chOff x="1608" y="1359"/>
                <a:chExt cx="292" cy="260"/>
              </a:xfrm>
            </p:grpSpPr>
            <p:sp>
              <p:nvSpPr>
                <p:cNvPr id="387" name="AutoShape 11">
                  <a:extLst>
                    <a:ext uri="{FF2B5EF4-FFF2-40B4-BE49-F238E27FC236}">
                      <a16:creationId xmlns:a16="http://schemas.microsoft.com/office/drawing/2014/main" id="{6F6645CE-9CA5-494A-84CB-6F507A48A1C0}"/>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Rectangle 13">
                  <a:extLst>
                    <a:ext uri="{FF2B5EF4-FFF2-40B4-BE49-F238E27FC236}">
                      <a16:creationId xmlns:a16="http://schemas.microsoft.com/office/drawing/2014/main" id="{AD02E1EA-8E5E-46D8-A12D-CC696C283D0E}"/>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9" name="Rectangle 14">
                  <a:extLst>
                    <a:ext uri="{FF2B5EF4-FFF2-40B4-BE49-F238E27FC236}">
                      <a16:creationId xmlns:a16="http://schemas.microsoft.com/office/drawing/2014/main" id="{6668DEBE-2812-4700-A3BA-68326AA7AFE2}"/>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0" name="Rectangle 15">
                  <a:extLst>
                    <a:ext uri="{FF2B5EF4-FFF2-40B4-BE49-F238E27FC236}">
                      <a16:creationId xmlns:a16="http://schemas.microsoft.com/office/drawing/2014/main" id="{54969716-4E0A-48D9-878D-67535B09BD5C}"/>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Rectangle 16">
                  <a:extLst>
                    <a:ext uri="{FF2B5EF4-FFF2-40B4-BE49-F238E27FC236}">
                      <a16:creationId xmlns:a16="http://schemas.microsoft.com/office/drawing/2014/main" id="{9927E2B1-545C-411F-B6DD-2F91009C3895}"/>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Rectangle 17">
                  <a:extLst>
                    <a:ext uri="{FF2B5EF4-FFF2-40B4-BE49-F238E27FC236}">
                      <a16:creationId xmlns:a16="http://schemas.microsoft.com/office/drawing/2014/main" id="{96756B75-E151-4C15-8AA0-2F142D383AB5}"/>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Rectangle 18">
                  <a:extLst>
                    <a:ext uri="{FF2B5EF4-FFF2-40B4-BE49-F238E27FC236}">
                      <a16:creationId xmlns:a16="http://schemas.microsoft.com/office/drawing/2014/main" id="{0D4C7872-BFDF-410B-86B9-A61870B5F903}"/>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Rectangle 19">
                  <a:extLst>
                    <a:ext uri="{FF2B5EF4-FFF2-40B4-BE49-F238E27FC236}">
                      <a16:creationId xmlns:a16="http://schemas.microsoft.com/office/drawing/2014/main" id="{66A42DA1-1CB4-42C9-A71A-A420BCE4323D}"/>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Rectangle 20">
                  <a:extLst>
                    <a:ext uri="{FF2B5EF4-FFF2-40B4-BE49-F238E27FC236}">
                      <a16:creationId xmlns:a16="http://schemas.microsoft.com/office/drawing/2014/main" id="{B787E011-5F88-4478-8165-6D1B54A222F7}"/>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Rectangle 21">
                  <a:extLst>
                    <a:ext uri="{FF2B5EF4-FFF2-40B4-BE49-F238E27FC236}">
                      <a16:creationId xmlns:a16="http://schemas.microsoft.com/office/drawing/2014/main" id="{AABB395A-DB6A-44E6-AD1A-BE4B077B2E2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Rectangle 22">
                  <a:extLst>
                    <a:ext uri="{FF2B5EF4-FFF2-40B4-BE49-F238E27FC236}">
                      <a16:creationId xmlns:a16="http://schemas.microsoft.com/office/drawing/2014/main" id="{61EB48F9-4329-44CE-9E40-A2106301FDF6}"/>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Rectangle 23">
                  <a:extLst>
                    <a:ext uri="{FF2B5EF4-FFF2-40B4-BE49-F238E27FC236}">
                      <a16:creationId xmlns:a16="http://schemas.microsoft.com/office/drawing/2014/main" id="{66DD23BA-0AA4-4767-A360-E7B0670FE22F}"/>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Rectangle 24">
                  <a:extLst>
                    <a:ext uri="{FF2B5EF4-FFF2-40B4-BE49-F238E27FC236}">
                      <a16:creationId xmlns:a16="http://schemas.microsoft.com/office/drawing/2014/main" id="{E5F4600E-376A-4FB3-A6F0-BE63F4996709}"/>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85" name="Straight Connector 384">
                <a:extLst>
                  <a:ext uri="{FF2B5EF4-FFF2-40B4-BE49-F238E27FC236}">
                    <a16:creationId xmlns:a16="http://schemas.microsoft.com/office/drawing/2014/main" id="{0FBB072C-65D0-4AF9-B99A-C6D2FADF95BF}"/>
                  </a:ext>
                </a:extLst>
              </p:cNvPr>
              <p:cNvCxnSpPr/>
              <p:nvPr/>
            </p:nvCxnSpPr>
            <p:spPr>
              <a:xfrm>
                <a:off x="2924175" y="4193382"/>
                <a:ext cx="407194" cy="0"/>
              </a:xfrm>
              <a:prstGeom prst="line">
                <a:avLst/>
              </a:prstGeom>
              <a:noFill/>
              <a:ln w="127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86" name="cloud 4" descr="cloud">
                <a:extLst>
                  <a:ext uri="{FF2B5EF4-FFF2-40B4-BE49-F238E27FC236}">
                    <a16:creationId xmlns:a16="http://schemas.microsoft.com/office/drawing/2014/main" id="{37261260-4137-40C1-908E-E012C74F03E1}"/>
                  </a:ext>
                </a:extLst>
              </p:cNvPr>
              <p:cNvSpPr>
                <a:spLocks noChangeAspect="1"/>
              </p:cNvSpPr>
              <p:nvPr/>
            </p:nvSpPr>
            <p:spPr bwMode="auto">
              <a:xfrm flipV="1">
                <a:off x="3152490" y="4072052"/>
                <a:ext cx="370047" cy="19839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405" name="Rectangle 404">
            <a:extLst>
              <a:ext uri="{FF2B5EF4-FFF2-40B4-BE49-F238E27FC236}">
                <a16:creationId xmlns:a16="http://schemas.microsoft.com/office/drawing/2014/main" id="{D3827B4B-C02A-40B0-9D18-A3BE2D931C01}"/>
              </a:ext>
            </a:extLst>
          </p:cNvPr>
          <p:cNvSpPr/>
          <p:nvPr/>
        </p:nvSpPr>
        <p:spPr bwMode="auto">
          <a:xfrm>
            <a:off x="4891567" y="5631318"/>
            <a:ext cx="2242309"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Modernize datacenters with </a:t>
            </a: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Stack</a:t>
            </a:r>
          </a:p>
          <a:p>
            <a:pPr marL="0" marR="0" lvl="0" indent="0" algn="ctr" defTabSz="932472" rtl="0" eaLnBrk="1" fontAlgn="base" latinLnBrk="0" hangingPunct="1">
              <a:lnSpc>
                <a:spcPct val="90000"/>
              </a:lnSpc>
              <a:spcBef>
                <a:spcPct val="0"/>
              </a:spcBef>
              <a:spcAft>
                <a:spcPts val="120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6" name="Group 405">
            <a:extLst>
              <a:ext uri="{FF2B5EF4-FFF2-40B4-BE49-F238E27FC236}">
                <a16:creationId xmlns:a16="http://schemas.microsoft.com/office/drawing/2014/main" id="{7D23740F-E4FC-4DD3-9F44-7AE26C3EFC8E}"/>
              </a:ext>
            </a:extLst>
          </p:cNvPr>
          <p:cNvGrpSpPr/>
          <p:nvPr/>
        </p:nvGrpSpPr>
        <p:grpSpPr>
          <a:xfrm>
            <a:off x="5406907" y="4582340"/>
            <a:ext cx="1211629" cy="780197"/>
            <a:chOff x="5644799" y="3773766"/>
            <a:chExt cx="989692" cy="637287"/>
          </a:xfrm>
        </p:grpSpPr>
        <p:sp>
          <p:nvSpPr>
            <p:cNvPr id="407" name="Freeform: Shape 406">
              <a:extLst>
                <a:ext uri="{FF2B5EF4-FFF2-40B4-BE49-F238E27FC236}">
                  <a16:creationId xmlns:a16="http://schemas.microsoft.com/office/drawing/2014/main" id="{9A3475C7-DCA4-4D06-9808-1FCF353597F5}"/>
                </a:ext>
              </a:extLst>
            </p:cNvPr>
            <p:cNvSpPr/>
            <p:nvPr/>
          </p:nvSpPr>
          <p:spPr>
            <a:xfrm>
              <a:off x="5644799" y="4078094"/>
              <a:ext cx="148220" cy="29643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CB01299A-18F2-4BE6-A767-739286C1BEA1}"/>
                </a:ext>
              </a:extLst>
            </p:cNvPr>
            <p:cNvSpPr/>
            <p:nvPr/>
          </p:nvSpPr>
          <p:spPr>
            <a:xfrm>
              <a:off x="5704399" y="4326478"/>
              <a:ext cx="37054" cy="49407"/>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11DD8ABE-3428-4ED5-BE73-CAF9F4FA3EAA}"/>
                </a:ext>
              </a:extLst>
            </p:cNvPr>
            <p:cNvSpPr/>
            <p:nvPr/>
          </p:nvSpPr>
          <p:spPr>
            <a:xfrm>
              <a:off x="5774352" y="3897614"/>
              <a:ext cx="238052" cy="476100"/>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06428D82-6C6B-4758-85DD-0D476F5F0156}"/>
                </a:ext>
              </a:extLst>
            </p:cNvPr>
            <p:cNvSpPr/>
            <p:nvPr/>
          </p:nvSpPr>
          <p:spPr>
            <a:xfrm>
              <a:off x="5856123" y="4296534"/>
              <a:ext cx="59512" cy="79351"/>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AutoShape 163">
              <a:extLst>
                <a:ext uri="{FF2B5EF4-FFF2-40B4-BE49-F238E27FC236}">
                  <a16:creationId xmlns:a16="http://schemas.microsoft.com/office/drawing/2014/main" id="{8BA20517-FF42-4444-9324-8AECF661C7EA}"/>
                </a:ext>
              </a:extLst>
            </p:cNvPr>
            <p:cNvSpPr>
              <a:spLocks noChangeAspect="1" noChangeArrowheads="1" noTextEdit="1"/>
            </p:cNvSpPr>
            <p:nvPr/>
          </p:nvSpPr>
          <p:spPr bwMode="auto">
            <a:xfrm>
              <a:off x="5945082" y="3773766"/>
              <a:ext cx="602118" cy="60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Rectangle 168">
              <a:extLst>
                <a:ext uri="{FF2B5EF4-FFF2-40B4-BE49-F238E27FC236}">
                  <a16:creationId xmlns:a16="http://schemas.microsoft.com/office/drawing/2014/main" id="{CE98DFB2-0BEE-415E-A11C-5C0344F23A1F}"/>
                </a:ext>
              </a:extLst>
            </p:cNvPr>
            <p:cNvSpPr>
              <a:spLocks noChangeArrowheads="1"/>
            </p:cNvSpPr>
            <p:nvPr/>
          </p:nvSpPr>
          <p:spPr bwMode="auto">
            <a:xfrm>
              <a:off x="5945082" y="3773766"/>
              <a:ext cx="301060" cy="60211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Rectangle 169">
              <a:extLst>
                <a:ext uri="{FF2B5EF4-FFF2-40B4-BE49-F238E27FC236}">
                  <a16:creationId xmlns:a16="http://schemas.microsoft.com/office/drawing/2014/main" id="{7B873AA1-5EEF-4476-979F-BC03B9A00A17}"/>
                </a:ext>
              </a:extLst>
            </p:cNvPr>
            <p:cNvSpPr>
              <a:spLocks noChangeArrowheads="1"/>
            </p:cNvSpPr>
            <p:nvPr/>
          </p:nvSpPr>
          <p:spPr bwMode="auto">
            <a:xfrm>
              <a:off x="6246141" y="3926681"/>
              <a:ext cx="301060" cy="449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Rectangle 170">
              <a:extLst>
                <a:ext uri="{FF2B5EF4-FFF2-40B4-BE49-F238E27FC236}">
                  <a16:creationId xmlns:a16="http://schemas.microsoft.com/office/drawing/2014/main" id="{6512E102-5C1E-4764-88DF-FD49486FCDB8}"/>
                </a:ext>
              </a:extLst>
            </p:cNvPr>
            <p:cNvSpPr>
              <a:spLocks noChangeArrowheads="1"/>
            </p:cNvSpPr>
            <p:nvPr/>
          </p:nvSpPr>
          <p:spPr bwMode="auto">
            <a:xfrm>
              <a:off x="6019763" y="3867118"/>
              <a:ext cx="56012" cy="5834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Rectangle 171">
              <a:extLst>
                <a:ext uri="{FF2B5EF4-FFF2-40B4-BE49-F238E27FC236}">
                  <a16:creationId xmlns:a16="http://schemas.microsoft.com/office/drawing/2014/main" id="{5EE4BEF6-0D87-45E4-ABE4-A6386A1DFBE8}"/>
                </a:ext>
              </a:extLst>
            </p:cNvPr>
            <p:cNvSpPr>
              <a:spLocks noChangeArrowheads="1"/>
            </p:cNvSpPr>
            <p:nvPr/>
          </p:nvSpPr>
          <p:spPr bwMode="auto">
            <a:xfrm>
              <a:off x="6115449" y="3867118"/>
              <a:ext cx="56012" cy="5834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6" name="Rectangle 172">
              <a:extLst>
                <a:ext uri="{FF2B5EF4-FFF2-40B4-BE49-F238E27FC236}">
                  <a16:creationId xmlns:a16="http://schemas.microsoft.com/office/drawing/2014/main" id="{364DCE48-03A6-4453-9D61-026222067203}"/>
                </a:ext>
              </a:extLst>
            </p:cNvPr>
            <p:cNvSpPr>
              <a:spLocks noChangeArrowheads="1"/>
            </p:cNvSpPr>
            <p:nvPr/>
          </p:nvSpPr>
          <p:spPr bwMode="auto">
            <a:xfrm>
              <a:off x="6019763" y="3962803"/>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Rectangle 173">
              <a:extLst>
                <a:ext uri="{FF2B5EF4-FFF2-40B4-BE49-F238E27FC236}">
                  <a16:creationId xmlns:a16="http://schemas.microsoft.com/office/drawing/2014/main" id="{4AC34AF2-2897-430A-A999-9533F79E7757}"/>
                </a:ext>
              </a:extLst>
            </p:cNvPr>
            <p:cNvSpPr>
              <a:spLocks noChangeArrowheads="1"/>
            </p:cNvSpPr>
            <p:nvPr/>
          </p:nvSpPr>
          <p:spPr bwMode="auto">
            <a:xfrm>
              <a:off x="6115449" y="3962803"/>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Rectangle 174">
              <a:extLst>
                <a:ext uri="{FF2B5EF4-FFF2-40B4-BE49-F238E27FC236}">
                  <a16:creationId xmlns:a16="http://schemas.microsoft.com/office/drawing/2014/main" id="{1AB67CD8-9C30-490F-AC37-47093B829172}"/>
                </a:ext>
              </a:extLst>
            </p:cNvPr>
            <p:cNvSpPr>
              <a:spLocks noChangeArrowheads="1"/>
            </p:cNvSpPr>
            <p:nvPr/>
          </p:nvSpPr>
          <p:spPr bwMode="auto">
            <a:xfrm>
              <a:off x="6019763" y="4056155"/>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9" name="Rectangle 175">
              <a:extLst>
                <a:ext uri="{FF2B5EF4-FFF2-40B4-BE49-F238E27FC236}">
                  <a16:creationId xmlns:a16="http://schemas.microsoft.com/office/drawing/2014/main" id="{5F9076DA-5808-4654-A07E-9D62B347FBFC}"/>
                </a:ext>
              </a:extLst>
            </p:cNvPr>
            <p:cNvSpPr>
              <a:spLocks noChangeArrowheads="1"/>
            </p:cNvSpPr>
            <p:nvPr/>
          </p:nvSpPr>
          <p:spPr bwMode="auto">
            <a:xfrm>
              <a:off x="6115449" y="4056155"/>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0" name="Rectangle 176">
              <a:extLst>
                <a:ext uri="{FF2B5EF4-FFF2-40B4-BE49-F238E27FC236}">
                  <a16:creationId xmlns:a16="http://schemas.microsoft.com/office/drawing/2014/main" id="{9F2CB267-073B-4D7E-BCD6-5B42E6D107B7}"/>
                </a:ext>
              </a:extLst>
            </p:cNvPr>
            <p:cNvSpPr>
              <a:spLocks noChangeArrowheads="1"/>
            </p:cNvSpPr>
            <p:nvPr/>
          </p:nvSpPr>
          <p:spPr bwMode="auto">
            <a:xfrm>
              <a:off x="6019763" y="4149508"/>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Rectangle 177">
              <a:extLst>
                <a:ext uri="{FF2B5EF4-FFF2-40B4-BE49-F238E27FC236}">
                  <a16:creationId xmlns:a16="http://schemas.microsoft.com/office/drawing/2014/main" id="{B995FBB2-545C-43A4-BBD6-22E449F8C0A4}"/>
                </a:ext>
              </a:extLst>
            </p:cNvPr>
            <p:cNvSpPr>
              <a:spLocks noChangeArrowheads="1"/>
            </p:cNvSpPr>
            <p:nvPr/>
          </p:nvSpPr>
          <p:spPr bwMode="auto">
            <a:xfrm>
              <a:off x="6115449" y="4149508"/>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2" name="Rectangle 178">
              <a:extLst>
                <a:ext uri="{FF2B5EF4-FFF2-40B4-BE49-F238E27FC236}">
                  <a16:creationId xmlns:a16="http://schemas.microsoft.com/office/drawing/2014/main" id="{275104C6-C9FC-4D21-857B-A3A7E867F3AA}"/>
                </a:ext>
              </a:extLst>
            </p:cNvPr>
            <p:cNvSpPr>
              <a:spLocks noChangeArrowheads="1"/>
            </p:cNvSpPr>
            <p:nvPr/>
          </p:nvSpPr>
          <p:spPr bwMode="auto">
            <a:xfrm>
              <a:off x="6057104" y="4301203"/>
              <a:ext cx="77014" cy="7468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3" name="Rectangle 179">
              <a:extLst>
                <a:ext uri="{FF2B5EF4-FFF2-40B4-BE49-F238E27FC236}">
                  <a16:creationId xmlns:a16="http://schemas.microsoft.com/office/drawing/2014/main" id="{8F68B1D5-5803-4D30-9671-B80270362C24}"/>
                </a:ext>
              </a:extLst>
            </p:cNvPr>
            <p:cNvSpPr>
              <a:spLocks noChangeArrowheads="1"/>
            </p:cNvSpPr>
            <p:nvPr/>
          </p:nvSpPr>
          <p:spPr bwMode="auto">
            <a:xfrm>
              <a:off x="6320823" y="4004252"/>
              <a:ext cx="56012" cy="560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Rectangle 180">
              <a:extLst>
                <a:ext uri="{FF2B5EF4-FFF2-40B4-BE49-F238E27FC236}">
                  <a16:creationId xmlns:a16="http://schemas.microsoft.com/office/drawing/2014/main" id="{113DAE21-4FA1-43DE-B84D-A930916A823A}"/>
                </a:ext>
              </a:extLst>
            </p:cNvPr>
            <p:cNvSpPr>
              <a:spLocks noChangeArrowheads="1"/>
            </p:cNvSpPr>
            <p:nvPr/>
          </p:nvSpPr>
          <p:spPr bwMode="auto">
            <a:xfrm>
              <a:off x="6416508" y="4004252"/>
              <a:ext cx="56012" cy="560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E964186C-BB55-44C3-B2E2-0566628FDD6E}"/>
                </a:ext>
              </a:extLst>
            </p:cNvPr>
            <p:cNvSpPr/>
            <p:nvPr/>
          </p:nvSpPr>
          <p:spPr>
            <a:xfrm>
              <a:off x="5822786" y="4034891"/>
              <a:ext cx="109311" cy="45719"/>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8997995E-2859-4751-846E-7536B044743F}"/>
                </a:ext>
              </a:extLst>
            </p:cNvPr>
            <p:cNvSpPr/>
            <p:nvPr/>
          </p:nvSpPr>
          <p:spPr>
            <a:xfrm>
              <a:off x="5822786" y="3968216"/>
              <a:ext cx="109311" cy="45719"/>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7" name="Group 426">
              <a:extLst>
                <a:ext uri="{FF2B5EF4-FFF2-40B4-BE49-F238E27FC236}">
                  <a16:creationId xmlns:a16="http://schemas.microsoft.com/office/drawing/2014/main" id="{65ED8716-A8C8-43E9-AF52-CBA9B7F311CF}"/>
                </a:ext>
              </a:extLst>
            </p:cNvPr>
            <p:cNvGrpSpPr/>
            <p:nvPr/>
          </p:nvGrpSpPr>
          <p:grpSpPr>
            <a:xfrm>
              <a:off x="6036797" y="4054049"/>
              <a:ext cx="597694" cy="357004"/>
              <a:chOff x="6391460" y="3679214"/>
              <a:chExt cx="597694" cy="357004"/>
            </a:xfrm>
          </p:grpSpPr>
          <p:grpSp>
            <p:nvGrpSpPr>
              <p:cNvPr id="428" name="Group 427">
                <a:extLst>
                  <a:ext uri="{FF2B5EF4-FFF2-40B4-BE49-F238E27FC236}">
                    <a16:creationId xmlns:a16="http://schemas.microsoft.com/office/drawing/2014/main" id="{5C671931-9A2D-4469-BF69-1C633E4F0C95}"/>
                  </a:ext>
                </a:extLst>
              </p:cNvPr>
              <p:cNvGrpSpPr/>
              <p:nvPr/>
            </p:nvGrpSpPr>
            <p:grpSpPr>
              <a:xfrm>
                <a:off x="6391460" y="3679214"/>
                <a:ext cx="597694" cy="357004"/>
                <a:chOff x="6620060" y="3248208"/>
                <a:chExt cx="597694" cy="357004"/>
              </a:xfrm>
              <a:solidFill>
                <a:schemeClr val="bg1"/>
              </a:solidFill>
            </p:grpSpPr>
            <p:sp>
              <p:nvSpPr>
                <p:cNvPr id="430" name="Oval 429">
                  <a:extLst>
                    <a:ext uri="{FF2B5EF4-FFF2-40B4-BE49-F238E27FC236}">
                      <a16:creationId xmlns:a16="http://schemas.microsoft.com/office/drawing/2014/main" id="{6BEB7C09-CF53-45D1-847B-E0B9DA60DCDB}"/>
                    </a:ext>
                  </a:extLst>
                </p:cNvPr>
                <p:cNvSpPr/>
                <p:nvPr/>
              </p:nvSpPr>
              <p:spPr bwMode="auto">
                <a:xfrm>
                  <a:off x="6936766" y="3324224"/>
                  <a:ext cx="280988" cy="280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Oval 430">
                  <a:extLst>
                    <a:ext uri="{FF2B5EF4-FFF2-40B4-BE49-F238E27FC236}">
                      <a16:creationId xmlns:a16="http://schemas.microsoft.com/office/drawing/2014/main" id="{B4572DDF-E5DB-41AF-8367-D90A8E2E6AE8}"/>
                    </a:ext>
                  </a:extLst>
                </p:cNvPr>
                <p:cNvSpPr/>
                <p:nvPr/>
              </p:nvSpPr>
              <p:spPr bwMode="auto">
                <a:xfrm>
                  <a:off x="6689116" y="3341077"/>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Oval 431">
                  <a:extLst>
                    <a:ext uri="{FF2B5EF4-FFF2-40B4-BE49-F238E27FC236}">
                      <a16:creationId xmlns:a16="http://schemas.microsoft.com/office/drawing/2014/main" id="{8AAAB409-E787-49B6-8650-72BF091598A6}"/>
                    </a:ext>
                  </a:extLst>
                </p:cNvPr>
                <p:cNvSpPr/>
                <p:nvPr/>
              </p:nvSpPr>
              <p:spPr bwMode="auto">
                <a:xfrm>
                  <a:off x="6762935" y="3248208"/>
                  <a:ext cx="314142" cy="3141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52E504CB-40EE-43D8-8FF4-AAB00C541A51}"/>
                    </a:ext>
                  </a:extLst>
                </p:cNvPr>
                <p:cNvSpPr/>
                <p:nvPr/>
              </p:nvSpPr>
              <p:spPr bwMode="auto">
                <a:xfrm>
                  <a:off x="6620060" y="3414896"/>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27D3890D-45F5-4B1E-9A23-F689033FD569}"/>
                    </a:ext>
                  </a:extLst>
                </p:cNvPr>
                <p:cNvSpPr/>
                <p:nvPr/>
              </p:nvSpPr>
              <p:spPr bwMode="auto">
                <a:xfrm>
                  <a:off x="6700838" y="3493762"/>
                  <a:ext cx="402431" cy="1114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9" name="cloud 4" descr="cloud">
                <a:extLst>
                  <a:ext uri="{FF2B5EF4-FFF2-40B4-BE49-F238E27FC236}">
                    <a16:creationId xmlns:a16="http://schemas.microsoft.com/office/drawing/2014/main" id="{8F955A16-BCFE-457E-9D09-F35992387F15}"/>
                  </a:ext>
                </a:extLst>
              </p:cNvPr>
              <p:cNvSpPr>
                <a:spLocks noChangeAspect="1"/>
              </p:cNvSpPr>
              <p:nvPr/>
            </p:nvSpPr>
            <p:spPr bwMode="auto">
              <a:xfrm flipV="1">
                <a:off x="6434008" y="3725292"/>
                <a:ext cx="514794" cy="27600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358" name="Rectangle 357">
            <a:extLst>
              <a:ext uri="{FF2B5EF4-FFF2-40B4-BE49-F238E27FC236}">
                <a16:creationId xmlns:a16="http://schemas.microsoft.com/office/drawing/2014/main" id="{4966A24B-50A8-44F3-A3DC-8B7147DBC42E}"/>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AA96EF81-1ABA-47B4-869C-DA36A22F80C2}"/>
              </a:ext>
            </a:extLst>
          </p:cNvPr>
          <p:cNvGrpSpPr/>
          <p:nvPr/>
        </p:nvGrpSpPr>
        <p:grpSpPr>
          <a:xfrm>
            <a:off x="1443713" y="3347801"/>
            <a:ext cx="9036126" cy="345397"/>
            <a:chOff x="1172667" y="2377615"/>
            <a:chExt cx="9862954" cy="300146"/>
          </a:xfrm>
        </p:grpSpPr>
        <p:cxnSp>
          <p:nvCxnSpPr>
            <p:cNvPr id="124" name="Straight Connector 123">
              <a:extLst>
                <a:ext uri="{FF2B5EF4-FFF2-40B4-BE49-F238E27FC236}">
                  <a16:creationId xmlns:a16="http://schemas.microsoft.com/office/drawing/2014/main" id="{D6232E04-0533-4601-905E-FE2FB76AF3C0}"/>
                </a:ext>
              </a:extLst>
            </p:cNvPr>
            <p:cNvCxnSpPr>
              <a:cxnSpLocks/>
            </p:cNvCxnSpPr>
            <p:nvPr/>
          </p:nvCxnSpPr>
          <p:spPr>
            <a:xfrm>
              <a:off x="1172667" y="2527688"/>
              <a:ext cx="98629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D4F45F7-0478-4435-8081-C8B6D3A20E2C}"/>
                </a:ext>
              </a:extLst>
            </p:cNvPr>
            <p:cNvCxnSpPr>
              <a:cxnSpLocks/>
            </p:cNvCxnSpPr>
            <p:nvPr/>
          </p:nvCxnSpPr>
          <p:spPr>
            <a:xfrm>
              <a:off x="1172667"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FFF0339-3BE1-4B7F-8E75-E48F4667AC3B}"/>
                </a:ext>
              </a:extLst>
            </p:cNvPr>
            <p:cNvCxnSpPr>
              <a:cxnSpLocks/>
            </p:cNvCxnSpPr>
            <p:nvPr/>
          </p:nvCxnSpPr>
          <p:spPr>
            <a:xfrm>
              <a:off x="11035621"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1" name="Rectangle 170">
            <a:extLst>
              <a:ext uri="{FF2B5EF4-FFF2-40B4-BE49-F238E27FC236}">
                <a16:creationId xmlns:a16="http://schemas.microsoft.com/office/drawing/2014/main" id="{4D2A5CE5-2641-48D6-B09D-999FAA5750E1}"/>
              </a:ext>
            </a:extLst>
          </p:cNvPr>
          <p:cNvSpPr/>
          <p:nvPr/>
        </p:nvSpPr>
        <p:spPr bwMode="auto">
          <a:xfrm>
            <a:off x="4726891" y="3387232"/>
            <a:ext cx="2469770" cy="17857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TextBox 172">
            <a:extLst>
              <a:ext uri="{FF2B5EF4-FFF2-40B4-BE49-F238E27FC236}">
                <a16:creationId xmlns:a16="http://schemas.microsoft.com/office/drawing/2014/main" id="{9025B166-2168-4FC9-B76A-031BF3176D67}"/>
              </a:ext>
            </a:extLst>
          </p:cNvPr>
          <p:cNvSpPr txBox="1"/>
          <p:nvPr/>
        </p:nvSpPr>
        <p:spPr>
          <a:xfrm>
            <a:off x="3791310" y="3347802"/>
            <a:ext cx="4340932" cy="2769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Arc </a:t>
            </a:r>
          </a:p>
        </p:txBody>
      </p:sp>
      <p:sp>
        <p:nvSpPr>
          <p:cNvPr id="179" name="Rectangle 178">
            <a:extLst>
              <a:ext uri="{FF2B5EF4-FFF2-40B4-BE49-F238E27FC236}">
                <a16:creationId xmlns:a16="http://schemas.microsoft.com/office/drawing/2014/main" id="{A8487077-B399-4E49-B9E5-8670281D374E}"/>
              </a:ext>
            </a:extLst>
          </p:cNvPr>
          <p:cNvSpPr/>
          <p:nvPr/>
        </p:nvSpPr>
        <p:spPr bwMode="auto">
          <a:xfrm>
            <a:off x="4869504" y="2260394"/>
            <a:ext cx="2132123" cy="18422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66FFDAD5-5902-43AB-9709-5C992D54332C}"/>
              </a:ext>
            </a:extLst>
          </p:cNvPr>
          <p:cNvSpPr/>
          <p:nvPr/>
        </p:nvSpPr>
        <p:spPr bwMode="auto">
          <a:xfrm>
            <a:off x="4987843" y="2410752"/>
            <a:ext cx="2041451" cy="27008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cloud 4" descr="cloud">
            <a:extLst>
              <a:ext uri="{FF2B5EF4-FFF2-40B4-BE49-F238E27FC236}">
                <a16:creationId xmlns:a16="http://schemas.microsoft.com/office/drawing/2014/main" id="{1A96525B-797F-4643-92EA-59CA94486259}"/>
              </a:ext>
            </a:extLst>
          </p:cNvPr>
          <p:cNvSpPr>
            <a:spLocks noChangeAspect="1"/>
          </p:cNvSpPr>
          <p:nvPr/>
        </p:nvSpPr>
        <p:spPr bwMode="auto">
          <a:xfrm flipV="1">
            <a:off x="5027899" y="2007452"/>
            <a:ext cx="1926574" cy="103291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2" name="TextBox 181">
            <a:extLst>
              <a:ext uri="{FF2B5EF4-FFF2-40B4-BE49-F238E27FC236}">
                <a16:creationId xmlns:a16="http://schemas.microsoft.com/office/drawing/2014/main" id="{EFF9B610-6D94-478F-8048-377A920DC338}"/>
              </a:ext>
            </a:extLst>
          </p:cNvPr>
          <p:cNvSpPr txBox="1"/>
          <p:nvPr/>
        </p:nvSpPr>
        <p:spPr>
          <a:xfrm>
            <a:off x="5639641" y="2485997"/>
            <a:ext cx="7569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endParaRPr>
          </a:p>
        </p:txBody>
      </p:sp>
      <p:grpSp>
        <p:nvGrpSpPr>
          <p:cNvPr id="114" name="Group 113">
            <a:extLst>
              <a:ext uri="{FF2B5EF4-FFF2-40B4-BE49-F238E27FC236}">
                <a16:creationId xmlns:a16="http://schemas.microsoft.com/office/drawing/2014/main" id="{6313C5BF-F326-4584-A354-E8AB43A561D3}"/>
              </a:ext>
            </a:extLst>
          </p:cNvPr>
          <p:cNvGrpSpPr/>
          <p:nvPr/>
        </p:nvGrpSpPr>
        <p:grpSpPr>
          <a:xfrm>
            <a:off x="0" y="6494753"/>
            <a:ext cx="12192000" cy="472960"/>
            <a:chOff x="0" y="6494753"/>
            <a:chExt cx="12192000" cy="472960"/>
          </a:xfrm>
        </p:grpSpPr>
        <p:sp>
          <p:nvSpPr>
            <p:cNvPr id="115" name="Rectangle 114">
              <a:extLst>
                <a:ext uri="{FF2B5EF4-FFF2-40B4-BE49-F238E27FC236}">
                  <a16:creationId xmlns:a16="http://schemas.microsoft.com/office/drawing/2014/main" id="{E91AF01A-813B-4AE7-8190-995AD884CCB8}"/>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TextBox 115">
              <a:extLst>
                <a:ext uri="{FF2B5EF4-FFF2-40B4-BE49-F238E27FC236}">
                  <a16:creationId xmlns:a16="http://schemas.microsoft.com/office/drawing/2014/main" id="{84324A13-32C9-4066-B077-DCF2B64ED8EA}"/>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4199306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125"/>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par>
                                <p:cTn id="13" presetID="42" presetClass="path" presetSubtype="0" decel="100000" fill="hold" grpId="1" nodeType="withEffect">
                                  <p:stCondLst>
                                    <p:cond delay="0"/>
                                  </p:stCondLst>
                                  <p:childTnLst>
                                    <p:animMotion origin="layout" path="M 0 4.44444E-6 L 0 0.01898 " pathEditMode="relative" rAng="0" ptsTypes="AA">
                                      <p:cBhvr>
                                        <p:cTn id="14" dur="700" spd="-100000" fill="hold"/>
                                        <p:tgtEl>
                                          <p:spTgt spid="126"/>
                                        </p:tgtEl>
                                        <p:attrNameLst>
                                          <p:attrName>ppt_x</p:attrName>
                                          <p:attrName>ppt_y</p:attrName>
                                        </p:attrNameLst>
                                      </p:cBhvr>
                                      <p:rCtr x="0" y="949"/>
                                    </p:animMotion>
                                  </p:childTnLst>
                                </p:cTn>
                              </p:par>
                              <p:par>
                                <p:cTn id="15" presetID="10"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400"/>
                                  </p:stCondLst>
                                  <p:childTnLst>
                                    <p:animMotion origin="layout" path="M 0 4.44444E-6 L 0 0.01898 " pathEditMode="relative" rAng="0" ptsTypes="AA">
                                      <p:cBhvr>
                                        <p:cTn id="19" dur="700" spd="-100000" fill="hold"/>
                                        <p:tgtEl>
                                          <p:spTgt spid="2"/>
                                        </p:tgtEl>
                                        <p:attrNameLst>
                                          <p:attrName>ppt_x</p:attrName>
                                          <p:attrName>ppt_y</p:attrName>
                                        </p:attrNameLst>
                                      </p:cBhvr>
                                      <p:rCtr x="0" y="949"/>
                                    </p:animMotion>
                                  </p:childTnLst>
                                </p:cTn>
                              </p:par>
                              <p:par>
                                <p:cTn id="20" presetID="10" presetClass="entr" presetSubtype="0" fill="hold" grpId="0" nodeType="withEffect">
                                  <p:stCondLst>
                                    <p:cond delay="400"/>
                                  </p:stCondLst>
                                  <p:childTnLst>
                                    <p:set>
                                      <p:cBhvr>
                                        <p:cTn id="21" dur="1" fill="hold">
                                          <p:stCondLst>
                                            <p:cond delay="0"/>
                                          </p:stCondLst>
                                        </p:cTn>
                                        <p:tgtEl>
                                          <p:spTgt spid="380"/>
                                        </p:tgtEl>
                                        <p:attrNameLst>
                                          <p:attrName>style.visibility</p:attrName>
                                        </p:attrNameLst>
                                      </p:cBhvr>
                                      <p:to>
                                        <p:strVal val="visible"/>
                                      </p:to>
                                    </p:set>
                                    <p:animEffect transition="in" filter="fade">
                                      <p:cBhvr>
                                        <p:cTn id="22" dur="500"/>
                                        <p:tgtEl>
                                          <p:spTgt spid="380"/>
                                        </p:tgtEl>
                                      </p:cBhvr>
                                    </p:animEffect>
                                  </p:childTnLst>
                                </p:cTn>
                              </p:par>
                              <p:par>
                                <p:cTn id="23" presetID="42" presetClass="path" presetSubtype="0" decel="100000" fill="hold" grpId="1" nodeType="withEffect">
                                  <p:stCondLst>
                                    <p:cond delay="400"/>
                                  </p:stCondLst>
                                  <p:childTnLst>
                                    <p:animMotion origin="layout" path="M 0 4.44444E-6 L 0 0.01898 " pathEditMode="relative" rAng="0" ptsTypes="AA">
                                      <p:cBhvr>
                                        <p:cTn id="24" dur="700" spd="-100000" fill="hold"/>
                                        <p:tgtEl>
                                          <p:spTgt spid="380"/>
                                        </p:tgtEl>
                                        <p:attrNameLst>
                                          <p:attrName>ppt_x</p:attrName>
                                          <p:attrName>ppt_y</p:attrName>
                                        </p:attrNameLst>
                                      </p:cBhvr>
                                      <p:rCtr x="0" y="949"/>
                                    </p:animMotion>
                                  </p:childTnLst>
                                </p:cTn>
                              </p:par>
                              <p:par>
                                <p:cTn id="25" presetID="10" presetClass="entr" presetSubtype="0" fill="hold" nodeType="withEffect">
                                  <p:stCondLst>
                                    <p:cond delay="500"/>
                                  </p:stCondLst>
                                  <p:childTnLst>
                                    <p:set>
                                      <p:cBhvr>
                                        <p:cTn id="26" dur="1" fill="hold">
                                          <p:stCondLst>
                                            <p:cond delay="0"/>
                                          </p:stCondLst>
                                        </p:cTn>
                                        <p:tgtEl>
                                          <p:spTgt spid="406"/>
                                        </p:tgtEl>
                                        <p:attrNameLst>
                                          <p:attrName>style.visibility</p:attrName>
                                        </p:attrNameLst>
                                      </p:cBhvr>
                                      <p:to>
                                        <p:strVal val="visible"/>
                                      </p:to>
                                    </p:set>
                                    <p:animEffect transition="in" filter="fade">
                                      <p:cBhvr>
                                        <p:cTn id="27" dur="500"/>
                                        <p:tgtEl>
                                          <p:spTgt spid="406"/>
                                        </p:tgtEl>
                                      </p:cBhvr>
                                    </p:animEffect>
                                  </p:childTnLst>
                                </p:cTn>
                              </p:par>
                              <p:par>
                                <p:cTn id="28" presetID="42" presetClass="path" presetSubtype="0" decel="100000" fill="hold" nodeType="withEffect">
                                  <p:stCondLst>
                                    <p:cond delay="500"/>
                                  </p:stCondLst>
                                  <p:childTnLst>
                                    <p:animMotion origin="layout" path="M 0 4.44444E-6 L 0 0.01898 " pathEditMode="relative" rAng="0" ptsTypes="AA">
                                      <p:cBhvr>
                                        <p:cTn id="29" dur="700" spd="-100000" fill="hold"/>
                                        <p:tgtEl>
                                          <p:spTgt spid="406"/>
                                        </p:tgtEl>
                                        <p:attrNameLst>
                                          <p:attrName>ppt_x</p:attrName>
                                          <p:attrName>ppt_y</p:attrName>
                                        </p:attrNameLst>
                                      </p:cBhvr>
                                      <p:rCtr x="0" y="949"/>
                                    </p:animMotion>
                                  </p:childTnLst>
                                </p:cTn>
                              </p:par>
                              <p:par>
                                <p:cTn id="30" presetID="10" presetClass="entr" presetSubtype="0" fill="hold" grpId="0" nodeType="withEffect">
                                  <p:stCondLst>
                                    <p:cond delay="500"/>
                                  </p:stCondLst>
                                  <p:childTnLst>
                                    <p:set>
                                      <p:cBhvr>
                                        <p:cTn id="31" dur="1" fill="hold">
                                          <p:stCondLst>
                                            <p:cond delay="0"/>
                                          </p:stCondLst>
                                        </p:cTn>
                                        <p:tgtEl>
                                          <p:spTgt spid="405"/>
                                        </p:tgtEl>
                                        <p:attrNameLst>
                                          <p:attrName>style.visibility</p:attrName>
                                        </p:attrNameLst>
                                      </p:cBhvr>
                                      <p:to>
                                        <p:strVal val="visible"/>
                                      </p:to>
                                    </p:set>
                                    <p:animEffect transition="in" filter="fade">
                                      <p:cBhvr>
                                        <p:cTn id="32" dur="500"/>
                                        <p:tgtEl>
                                          <p:spTgt spid="405"/>
                                        </p:tgtEl>
                                      </p:cBhvr>
                                    </p:animEffect>
                                  </p:childTnLst>
                                </p:cTn>
                              </p:par>
                              <p:par>
                                <p:cTn id="33" presetID="42" presetClass="path" presetSubtype="0" decel="100000" fill="hold" grpId="1" nodeType="withEffect">
                                  <p:stCondLst>
                                    <p:cond delay="500"/>
                                  </p:stCondLst>
                                  <p:childTnLst>
                                    <p:animMotion origin="layout" path="M 0 4.44444E-6 L 0 0.01898 " pathEditMode="relative" rAng="0" ptsTypes="AA">
                                      <p:cBhvr>
                                        <p:cTn id="34" dur="700" spd="-100000" fill="hold"/>
                                        <p:tgtEl>
                                          <p:spTgt spid="405"/>
                                        </p:tgtEl>
                                        <p:attrNameLst>
                                          <p:attrName>ppt_x</p:attrName>
                                          <p:attrName>ppt_y</p:attrName>
                                        </p:attrNameLst>
                                      </p:cBhvr>
                                      <p:rCtr x="0" y="949"/>
                                    </p:animMotion>
                                  </p:childTnLst>
                                </p:cTn>
                              </p:par>
                              <p:par>
                                <p:cTn id="35" presetID="10" presetClass="entr" presetSubtype="0" fill="hold" nodeType="withEffect">
                                  <p:stCondLst>
                                    <p:cond delay="60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par>
                                <p:cTn id="38" presetID="42" presetClass="path" presetSubtype="0" decel="100000" fill="hold" nodeType="withEffect">
                                  <p:stCondLst>
                                    <p:cond delay="600"/>
                                  </p:stCondLst>
                                  <p:childTnLst>
                                    <p:animMotion origin="layout" path="M 0 4.44444E-6 L 0 0.01898 " pathEditMode="relative" rAng="0" ptsTypes="AA">
                                      <p:cBhvr>
                                        <p:cTn id="39" dur="700" spd="-100000" fill="hold"/>
                                        <p:tgtEl>
                                          <p:spTgt spid="127"/>
                                        </p:tgtEl>
                                        <p:attrNameLst>
                                          <p:attrName>ppt_x</p:attrName>
                                          <p:attrName>ppt_y</p:attrName>
                                        </p:attrNameLst>
                                      </p:cBhvr>
                                      <p:rCtr x="0" y="949"/>
                                    </p:animMotion>
                                  </p:childTnLst>
                                </p:cTn>
                              </p:par>
                              <p:par>
                                <p:cTn id="40" presetID="10" presetClass="entr" presetSubtype="0" fill="hold" grpId="0" nodeType="withEffect">
                                  <p:stCondLst>
                                    <p:cond delay="600"/>
                                  </p:stCondLst>
                                  <p:childTnLst>
                                    <p:set>
                                      <p:cBhvr>
                                        <p:cTn id="41" dur="1" fill="hold">
                                          <p:stCondLst>
                                            <p:cond delay="0"/>
                                          </p:stCondLst>
                                        </p:cTn>
                                        <p:tgtEl>
                                          <p:spTgt spid="172"/>
                                        </p:tgtEl>
                                        <p:attrNameLst>
                                          <p:attrName>style.visibility</p:attrName>
                                        </p:attrNameLst>
                                      </p:cBhvr>
                                      <p:to>
                                        <p:strVal val="visible"/>
                                      </p:to>
                                    </p:set>
                                    <p:animEffect transition="in" filter="fade">
                                      <p:cBhvr>
                                        <p:cTn id="42" dur="500"/>
                                        <p:tgtEl>
                                          <p:spTgt spid="172"/>
                                        </p:tgtEl>
                                      </p:cBhvr>
                                    </p:animEffect>
                                  </p:childTnLst>
                                </p:cTn>
                              </p:par>
                              <p:par>
                                <p:cTn id="43" presetID="42" presetClass="path" presetSubtype="0" decel="100000" fill="hold" grpId="1" nodeType="withEffect">
                                  <p:stCondLst>
                                    <p:cond delay="600"/>
                                  </p:stCondLst>
                                  <p:childTnLst>
                                    <p:animMotion origin="layout" path="M 0 4.44444E-6 L 0 0.01898 " pathEditMode="relative" rAng="0" ptsTypes="AA">
                                      <p:cBhvr>
                                        <p:cTn id="44" dur="700" spd="-100000" fill="hold"/>
                                        <p:tgtEl>
                                          <p:spTgt spid="172"/>
                                        </p:tgtEl>
                                        <p:attrNameLst>
                                          <p:attrName>ppt_x</p:attrName>
                                          <p:attrName>ppt_y</p:attrName>
                                        </p:attrNameLst>
                                      </p:cBhvr>
                                      <p:rCtr x="0" y="949"/>
                                    </p:animMotion>
                                  </p:childTnLst>
                                </p:cTn>
                              </p:par>
                              <p:par>
                                <p:cTn id="45" presetID="1" presetClass="entr" presetSubtype="0" fill="hold" nodeType="withEffect">
                                  <p:stCondLst>
                                    <p:cond delay="0"/>
                                  </p:stCondLst>
                                  <p:childTnLst>
                                    <p:set>
                                      <p:cBhvr>
                                        <p:cTn id="46" dur="1" fill="hold">
                                          <p:stCondLst>
                                            <p:cond delay="399"/>
                                          </p:stCondLst>
                                        </p:cTn>
                                        <p:tgtEl>
                                          <p:spTgt spid="123"/>
                                        </p:tgtEl>
                                        <p:attrNameLst>
                                          <p:attrName>style.visibility</p:attrName>
                                        </p:attrNameLst>
                                      </p:cBhvr>
                                      <p:to>
                                        <p:strVal val="visible"/>
                                      </p:to>
                                    </p:set>
                                  </p:childTnLst>
                                </p:cTn>
                              </p:par>
                              <p:par>
                                <p:cTn id="47" presetID="6" presetClass="emph" presetSubtype="0" accel="100000" autoRev="1" fill="hold" nodeType="withEffect">
                                  <p:stCondLst>
                                    <p:cond delay="0"/>
                                  </p:stCondLst>
                                  <p:childTnLst>
                                    <p:animScale>
                                      <p:cBhvr>
                                        <p:cTn id="48" dur="400" fill="hold"/>
                                        <p:tgtEl>
                                          <p:spTgt spid="123"/>
                                        </p:tgtEl>
                                      </p:cBhvr>
                                      <p:by x="0" y="100000"/>
                                    </p:animScale>
                                  </p:childTnLst>
                                </p:cTn>
                              </p:par>
                              <p:par>
                                <p:cTn id="49" presetID="10" presetClass="entr" presetSubtype="0" fill="hold" grpId="0" nodeType="withEffect">
                                  <p:stCondLst>
                                    <p:cond delay="300"/>
                                  </p:stCondLst>
                                  <p:childTnLst>
                                    <p:set>
                                      <p:cBhvr>
                                        <p:cTn id="50" dur="1" fill="hold">
                                          <p:stCondLst>
                                            <p:cond delay="0"/>
                                          </p:stCondLst>
                                        </p:cTn>
                                        <p:tgtEl>
                                          <p:spTgt spid="173"/>
                                        </p:tgtEl>
                                        <p:attrNameLst>
                                          <p:attrName>style.visibility</p:attrName>
                                        </p:attrNameLst>
                                      </p:cBhvr>
                                      <p:to>
                                        <p:strVal val="visible"/>
                                      </p:to>
                                    </p:set>
                                    <p:animEffect transition="in" filter="fade">
                                      <p:cBhvr>
                                        <p:cTn id="5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126" grpId="0"/>
      <p:bldP spid="126" grpId="1"/>
      <p:bldP spid="172" grpId="0"/>
      <p:bldP spid="172" grpId="1"/>
      <p:bldP spid="380" grpId="0"/>
      <p:bldP spid="380" grpId="1"/>
      <p:bldP spid="405" grpId="0"/>
      <p:bldP spid="405" grpId="1"/>
      <p:bldP spid="1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4" name="Title 17">
            <a:extLst>
              <a:ext uri="{FF2B5EF4-FFF2-40B4-BE49-F238E27FC236}">
                <a16:creationId xmlns:a16="http://schemas.microsoft.com/office/drawing/2014/main" id="{8C8CEEAB-247C-40EB-8507-40F82A825B8C}"/>
              </a:ext>
            </a:extLst>
          </p:cNvPr>
          <p:cNvSpPr txBox="1">
            <a:spLocks/>
          </p:cNvSpPr>
          <p:nvPr/>
        </p:nvSpPr>
        <p:spPr>
          <a:xfrm>
            <a:off x="632629" y="393115"/>
            <a:ext cx="11017250" cy="554038"/>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dirty="0">
                <a:solidFill>
                  <a:schemeClr val="bg1"/>
                </a:solidFill>
              </a:rPr>
              <a:t>Azure Arc</a:t>
            </a:r>
          </a:p>
          <a:p>
            <a:pPr algn="ctr"/>
            <a:r>
              <a:rPr lang="en-US" sz="2000" spc="0" dirty="0">
                <a:ln>
                  <a:noFill/>
                </a:ln>
                <a:solidFill>
                  <a:schemeClr val="bg1"/>
                </a:solidFill>
                <a:latin typeface="Segoe UI"/>
              </a:rPr>
              <a:t>Bring Azure services and management to any infrastructure</a:t>
            </a:r>
          </a:p>
        </p:txBody>
      </p:sp>
      <p:cxnSp>
        <p:nvCxnSpPr>
          <p:cNvPr id="66" name="Straight Connector 65">
            <a:extLst>
              <a:ext uri="{FF2B5EF4-FFF2-40B4-BE49-F238E27FC236}">
                <a16:creationId xmlns:a16="http://schemas.microsoft.com/office/drawing/2014/main" id="{CB5DD16F-6AFE-40A7-A431-67D798BD66D4}"/>
              </a:ext>
            </a:extLst>
          </p:cNvPr>
          <p:cNvCxnSpPr/>
          <p:nvPr/>
        </p:nvCxnSpPr>
        <p:spPr>
          <a:xfrm>
            <a:off x="561975" y="4613275"/>
            <a:ext cx="11049000" cy="0"/>
          </a:xfrm>
          <a:prstGeom prst="line">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7" name="TextBox 76">
            <a:extLst>
              <a:ext uri="{FF2B5EF4-FFF2-40B4-BE49-F238E27FC236}">
                <a16:creationId xmlns:a16="http://schemas.microsoft.com/office/drawing/2014/main" id="{82BE2747-9015-46F0-BE76-459CE33D40DB}"/>
              </a:ext>
            </a:extLst>
          </p:cNvPr>
          <p:cNvSpPr txBox="1"/>
          <p:nvPr/>
        </p:nvSpPr>
        <p:spPr>
          <a:xfrm>
            <a:off x="582168" y="4986338"/>
            <a:ext cx="1102766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Azure Arc is a set of technologies that extends Azure management and enables</a:t>
            </a:r>
            <a:br>
              <a:rPr kumimoji="0" lang="en-US" sz="1600" b="0" i="0" u="none" strike="noStrike" kern="1200" cap="none" spc="0" normalizeH="0" baseline="0" noProof="0" dirty="0">
                <a:ln>
                  <a:noFill/>
                </a:ln>
                <a:solidFill>
                  <a:schemeClr val="bg1"/>
                </a:solidFill>
                <a:effectLst/>
                <a:uLnTx/>
                <a:uFillTx/>
                <a:latin typeface="Segoe UI Semibold"/>
                <a:ea typeface="+mn-ea"/>
                <a:cs typeface="+mn-cs"/>
              </a:rPr>
            </a:b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Azure services to run across on-premises, multi-cloud, and edge</a:t>
            </a:r>
          </a:p>
        </p:txBody>
      </p:sp>
      <p:grpSp>
        <p:nvGrpSpPr>
          <p:cNvPr id="78" name="Group 77">
            <a:extLst>
              <a:ext uri="{FF2B5EF4-FFF2-40B4-BE49-F238E27FC236}">
                <a16:creationId xmlns:a16="http://schemas.microsoft.com/office/drawing/2014/main" id="{C4CF118F-CECC-4485-9C9C-8800106E6E58}"/>
              </a:ext>
            </a:extLst>
          </p:cNvPr>
          <p:cNvGrpSpPr/>
          <p:nvPr/>
        </p:nvGrpSpPr>
        <p:grpSpPr>
          <a:xfrm>
            <a:off x="584200" y="2533251"/>
            <a:ext cx="11027664" cy="1684935"/>
            <a:chOff x="584200" y="2533251"/>
            <a:chExt cx="11027664" cy="1684935"/>
          </a:xfrm>
        </p:grpSpPr>
        <p:grpSp>
          <p:nvGrpSpPr>
            <p:cNvPr id="79" name="Graphic 252" descr="manage, cloud-based hardware, security">
              <a:extLst>
                <a:ext uri="{FF2B5EF4-FFF2-40B4-BE49-F238E27FC236}">
                  <a16:creationId xmlns:a16="http://schemas.microsoft.com/office/drawing/2014/main" id="{F47D1E20-3A39-430D-970C-B2A41D6F3D70}"/>
                </a:ext>
              </a:extLst>
            </p:cNvPr>
            <p:cNvGrpSpPr/>
            <p:nvPr/>
          </p:nvGrpSpPr>
          <p:grpSpPr>
            <a:xfrm>
              <a:off x="9917779" y="2592834"/>
              <a:ext cx="696088" cy="700790"/>
              <a:chOff x="4477326" y="5668469"/>
              <a:chExt cx="397725" cy="400412"/>
            </a:xfrm>
          </p:grpSpPr>
          <p:sp>
            <p:nvSpPr>
              <p:cNvPr id="153" name="Freeform: Shape 152">
                <a:extLst>
                  <a:ext uri="{FF2B5EF4-FFF2-40B4-BE49-F238E27FC236}">
                    <a16:creationId xmlns:a16="http://schemas.microsoft.com/office/drawing/2014/main" id="{3A5B42B5-7AE4-4E42-B5E7-4F9D413CCDA8}"/>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Freeform: Shape 153">
                <a:extLst>
                  <a:ext uri="{FF2B5EF4-FFF2-40B4-BE49-F238E27FC236}">
                    <a16:creationId xmlns:a16="http://schemas.microsoft.com/office/drawing/2014/main" id="{D7DDE3FF-4F58-4875-B4B5-EC823CA30F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5" name="Freeform: Shape 154">
                <a:extLst>
                  <a:ext uri="{FF2B5EF4-FFF2-40B4-BE49-F238E27FC236}">
                    <a16:creationId xmlns:a16="http://schemas.microsoft.com/office/drawing/2014/main" id="{B1F0A5F9-5880-4B3C-8612-69CCBF05D4B8}"/>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6" name="Freeform: Shape 155">
                <a:extLst>
                  <a:ext uri="{FF2B5EF4-FFF2-40B4-BE49-F238E27FC236}">
                    <a16:creationId xmlns:a16="http://schemas.microsoft.com/office/drawing/2014/main" id="{6335F039-D9A4-47FD-AD1D-A60D30829C7E}"/>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7" name="Freeform: Shape 156">
                <a:extLst>
                  <a:ext uri="{FF2B5EF4-FFF2-40B4-BE49-F238E27FC236}">
                    <a16:creationId xmlns:a16="http://schemas.microsoft.com/office/drawing/2014/main" id="{0139D657-ACFB-4793-9663-96724DBB9B3E}"/>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8" name="Freeform: Shape 157">
                <a:extLst>
                  <a:ext uri="{FF2B5EF4-FFF2-40B4-BE49-F238E27FC236}">
                    <a16:creationId xmlns:a16="http://schemas.microsoft.com/office/drawing/2014/main" id="{7471F115-E3DF-4AD1-BE79-1CE80712B4A7}"/>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9" name="Freeform: Shape 158">
                <a:extLst>
                  <a:ext uri="{FF2B5EF4-FFF2-40B4-BE49-F238E27FC236}">
                    <a16:creationId xmlns:a16="http://schemas.microsoft.com/office/drawing/2014/main" id="{A99C8BE0-6BCF-4DED-9C62-F0B0E590FDAE}"/>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0" name="Freeform: Shape 159">
                <a:extLst>
                  <a:ext uri="{FF2B5EF4-FFF2-40B4-BE49-F238E27FC236}">
                    <a16:creationId xmlns:a16="http://schemas.microsoft.com/office/drawing/2014/main" id="{65E6CAD9-378A-4015-AB7B-A374671C3BF3}"/>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8991A45-EB98-4E77-A45F-DC016AF0C457}"/>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4" name="Freeform: Shape 173">
                <a:extLst>
                  <a:ext uri="{FF2B5EF4-FFF2-40B4-BE49-F238E27FC236}">
                    <a16:creationId xmlns:a16="http://schemas.microsoft.com/office/drawing/2014/main" id="{6CE35770-E2E6-4F02-BC3C-BDB0AD6A53D3}"/>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5" name="Freeform: Shape 174">
                <a:extLst>
                  <a:ext uri="{FF2B5EF4-FFF2-40B4-BE49-F238E27FC236}">
                    <a16:creationId xmlns:a16="http://schemas.microsoft.com/office/drawing/2014/main" id="{15D98F18-DF93-47E7-9E57-2B74B2A3CBDC}"/>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81" name="Rectangle 80">
              <a:extLst>
                <a:ext uri="{FF2B5EF4-FFF2-40B4-BE49-F238E27FC236}">
                  <a16:creationId xmlns:a16="http://schemas.microsoft.com/office/drawing/2014/main" id="{84AEF082-1AD1-4EEB-9EB9-0571E2922846}"/>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Implement Azure </a:t>
              </a:r>
              <a:br>
                <a:rPr kumimoji="0" lang="en-US" sz="1600" b="0" i="0" u="none" strike="noStrike" kern="1200" cap="none" spc="0" normalizeH="0" baseline="0" noProof="0" dirty="0">
                  <a:ln>
                    <a:noFill/>
                  </a:ln>
                  <a:solidFill>
                    <a:schemeClr val="bg1"/>
                  </a:solidFill>
                  <a:effectLst/>
                  <a:uLnTx/>
                  <a:uFillTx/>
                  <a:latin typeface="Segoe UI Semibold"/>
                  <a:ea typeface="+mn-ea"/>
                  <a:cs typeface="+mn-cs"/>
                </a:rPr>
              </a:b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security anywhere</a:t>
              </a:r>
            </a:p>
          </p:txBody>
        </p:sp>
        <p:sp>
          <p:nvSpPr>
            <p:cNvPr id="82" name="Rectangle 81">
              <a:extLst>
                <a:ext uri="{FF2B5EF4-FFF2-40B4-BE49-F238E27FC236}">
                  <a16:creationId xmlns:a16="http://schemas.microsoft.com/office/drawing/2014/main" id="{E5863618-C0BE-48FF-AD6F-6E14E6A9DEFA}"/>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Run Azure Data </a:t>
              </a:r>
              <a:br>
                <a:rPr kumimoji="0" lang="en-US" sz="1600" b="0" i="0" u="none" strike="noStrike" kern="1200" cap="none" spc="0" normalizeH="0" baseline="0" noProof="0" dirty="0">
                  <a:ln>
                    <a:noFill/>
                  </a:ln>
                  <a:solidFill>
                    <a:schemeClr val="bg1"/>
                  </a:solidFill>
                  <a:effectLst/>
                  <a:uLnTx/>
                  <a:uFillTx/>
                  <a:latin typeface="Segoe UI Semibold"/>
                  <a:ea typeface="+mn-ea"/>
                  <a:cs typeface="+mn-cs"/>
                </a:rPr>
              </a:b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Services anywhere</a:t>
              </a:r>
            </a:p>
          </p:txBody>
        </p:sp>
        <p:sp>
          <p:nvSpPr>
            <p:cNvPr id="83" name="Rectangle 82">
              <a:extLst>
                <a:ext uri="{FF2B5EF4-FFF2-40B4-BE49-F238E27FC236}">
                  <a16:creationId xmlns:a16="http://schemas.microsoft.com/office/drawing/2014/main" id="{B231749D-7A0A-488A-A84B-A12681ADC8EF}"/>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Extend Azure management across your environments</a:t>
              </a:r>
            </a:p>
          </p:txBody>
        </p:sp>
        <p:grpSp>
          <p:nvGrpSpPr>
            <p:cNvPr id="84" name="Group 83">
              <a:extLst>
                <a:ext uri="{FF2B5EF4-FFF2-40B4-BE49-F238E27FC236}">
                  <a16:creationId xmlns:a16="http://schemas.microsoft.com/office/drawing/2014/main" id="{D301F54D-4C6B-4B18-8417-BB14B45F7ED9}"/>
                </a:ext>
              </a:extLst>
            </p:cNvPr>
            <p:cNvGrpSpPr/>
            <p:nvPr/>
          </p:nvGrpSpPr>
          <p:grpSpPr>
            <a:xfrm>
              <a:off x="4298790" y="2533251"/>
              <a:ext cx="819958" cy="819956"/>
              <a:chOff x="4368403" y="2889653"/>
              <a:chExt cx="469107" cy="469107"/>
            </a:xfrm>
          </p:grpSpPr>
          <p:grpSp>
            <p:nvGrpSpPr>
              <p:cNvPr id="132" name="Group 131">
                <a:extLst>
                  <a:ext uri="{FF2B5EF4-FFF2-40B4-BE49-F238E27FC236}">
                    <a16:creationId xmlns:a16="http://schemas.microsoft.com/office/drawing/2014/main" id="{4DD3DD68-A060-4658-A7A5-51B26B36C5DD}"/>
                  </a:ext>
                </a:extLst>
              </p:cNvPr>
              <p:cNvGrpSpPr/>
              <p:nvPr/>
            </p:nvGrpSpPr>
            <p:grpSpPr>
              <a:xfrm rot="18900000">
                <a:off x="4368403" y="2889653"/>
                <a:ext cx="469107" cy="469107"/>
                <a:chOff x="4368403" y="2889653"/>
                <a:chExt cx="469107" cy="469107"/>
              </a:xfrm>
            </p:grpSpPr>
            <p:grpSp>
              <p:nvGrpSpPr>
                <p:cNvPr id="139" name="Group 138">
                  <a:extLst>
                    <a:ext uri="{FF2B5EF4-FFF2-40B4-BE49-F238E27FC236}">
                      <a16:creationId xmlns:a16="http://schemas.microsoft.com/office/drawing/2014/main" id="{847D7F2A-412B-4B67-B151-21D578C20F57}"/>
                    </a:ext>
                  </a:extLst>
                </p:cNvPr>
                <p:cNvGrpSpPr/>
                <p:nvPr/>
              </p:nvGrpSpPr>
              <p:grpSpPr>
                <a:xfrm>
                  <a:off x="4573913" y="2889653"/>
                  <a:ext cx="58087" cy="469107"/>
                  <a:chOff x="4557244" y="2889653"/>
                  <a:chExt cx="58087" cy="469107"/>
                </a:xfrm>
              </p:grpSpPr>
              <p:grpSp>
                <p:nvGrpSpPr>
                  <p:cNvPr id="147" name="Group 146">
                    <a:extLst>
                      <a:ext uri="{FF2B5EF4-FFF2-40B4-BE49-F238E27FC236}">
                        <a16:creationId xmlns:a16="http://schemas.microsoft.com/office/drawing/2014/main" id="{D5FABBD8-EBB0-4BA3-8E44-550692BA16F5}"/>
                      </a:ext>
                    </a:extLst>
                  </p:cNvPr>
                  <p:cNvGrpSpPr/>
                  <p:nvPr/>
                </p:nvGrpSpPr>
                <p:grpSpPr>
                  <a:xfrm>
                    <a:off x="4557244" y="2889653"/>
                    <a:ext cx="58087" cy="176213"/>
                    <a:chOff x="4581056" y="2770591"/>
                    <a:chExt cx="58087" cy="176213"/>
                  </a:xfrm>
                </p:grpSpPr>
                <p:cxnSp>
                  <p:nvCxnSpPr>
                    <p:cNvPr id="151" name="Straight Connector 150">
                      <a:extLst>
                        <a:ext uri="{FF2B5EF4-FFF2-40B4-BE49-F238E27FC236}">
                          <a16:creationId xmlns:a16="http://schemas.microsoft.com/office/drawing/2014/main" id="{0B39799F-523E-47BC-9186-FBD2A649C7DA}"/>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Rectangle 11">
                      <a:extLst>
                        <a:ext uri="{FF2B5EF4-FFF2-40B4-BE49-F238E27FC236}">
                          <a16:creationId xmlns:a16="http://schemas.microsoft.com/office/drawing/2014/main" id="{5F39CF11-1415-4E91-AEEE-19D4EC585D10}"/>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FA214F2E-7306-45CD-89F4-B7F9975B5F7E}"/>
                      </a:ext>
                    </a:extLst>
                  </p:cNvPr>
                  <p:cNvGrpSpPr/>
                  <p:nvPr/>
                </p:nvGrpSpPr>
                <p:grpSpPr>
                  <a:xfrm flipV="1">
                    <a:off x="4557244" y="3182547"/>
                    <a:ext cx="58087" cy="176213"/>
                    <a:chOff x="4581056" y="2770591"/>
                    <a:chExt cx="58087" cy="176213"/>
                  </a:xfrm>
                </p:grpSpPr>
                <p:cxnSp>
                  <p:nvCxnSpPr>
                    <p:cNvPr id="149" name="Straight Connector 148">
                      <a:extLst>
                        <a:ext uri="{FF2B5EF4-FFF2-40B4-BE49-F238E27FC236}">
                          <a16:creationId xmlns:a16="http://schemas.microsoft.com/office/drawing/2014/main" id="{651B3A32-7C48-49A0-9A86-87023DEB0BB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Rectangle 11">
                      <a:extLst>
                        <a:ext uri="{FF2B5EF4-FFF2-40B4-BE49-F238E27FC236}">
                          <a16:creationId xmlns:a16="http://schemas.microsoft.com/office/drawing/2014/main" id="{8108A408-6A00-4893-975D-97CC9412D8EC}"/>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C1A12200-93B5-455C-9810-25BC6985C24F}"/>
                    </a:ext>
                  </a:extLst>
                </p:cNvPr>
                <p:cNvGrpSpPr/>
                <p:nvPr/>
              </p:nvGrpSpPr>
              <p:grpSpPr>
                <a:xfrm rot="5400000">
                  <a:off x="4573913" y="2889653"/>
                  <a:ext cx="58087" cy="469107"/>
                  <a:chOff x="4557244" y="2889653"/>
                  <a:chExt cx="58087" cy="469107"/>
                </a:xfrm>
              </p:grpSpPr>
              <p:grpSp>
                <p:nvGrpSpPr>
                  <p:cNvPr id="141" name="Group 140">
                    <a:extLst>
                      <a:ext uri="{FF2B5EF4-FFF2-40B4-BE49-F238E27FC236}">
                        <a16:creationId xmlns:a16="http://schemas.microsoft.com/office/drawing/2014/main" id="{5AA80CA4-FD6A-4F7B-BCE9-1AA9561D471E}"/>
                      </a:ext>
                    </a:extLst>
                  </p:cNvPr>
                  <p:cNvGrpSpPr/>
                  <p:nvPr/>
                </p:nvGrpSpPr>
                <p:grpSpPr>
                  <a:xfrm>
                    <a:off x="4557244" y="2889653"/>
                    <a:ext cx="58087" cy="176213"/>
                    <a:chOff x="4581056" y="2770591"/>
                    <a:chExt cx="58087" cy="176213"/>
                  </a:xfrm>
                </p:grpSpPr>
                <p:cxnSp>
                  <p:nvCxnSpPr>
                    <p:cNvPr id="145" name="Straight Connector 144">
                      <a:extLst>
                        <a:ext uri="{FF2B5EF4-FFF2-40B4-BE49-F238E27FC236}">
                          <a16:creationId xmlns:a16="http://schemas.microsoft.com/office/drawing/2014/main" id="{2000B097-51CC-45A8-B30D-7DEF3389223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Rectangle 11">
                      <a:extLst>
                        <a:ext uri="{FF2B5EF4-FFF2-40B4-BE49-F238E27FC236}">
                          <a16:creationId xmlns:a16="http://schemas.microsoft.com/office/drawing/2014/main" id="{2D8707CB-8591-403A-BA2C-11705CE180F7}"/>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7BBE5485-BBC0-4CB8-992B-59EC0DC66EF0}"/>
                      </a:ext>
                    </a:extLst>
                  </p:cNvPr>
                  <p:cNvGrpSpPr/>
                  <p:nvPr/>
                </p:nvGrpSpPr>
                <p:grpSpPr>
                  <a:xfrm flipV="1">
                    <a:off x="4557244" y="3182547"/>
                    <a:ext cx="58087" cy="176213"/>
                    <a:chOff x="4581056" y="2770591"/>
                    <a:chExt cx="58087" cy="176213"/>
                  </a:xfrm>
                </p:grpSpPr>
                <p:cxnSp>
                  <p:nvCxnSpPr>
                    <p:cNvPr id="143" name="Straight Connector 142">
                      <a:extLst>
                        <a:ext uri="{FF2B5EF4-FFF2-40B4-BE49-F238E27FC236}">
                          <a16:creationId xmlns:a16="http://schemas.microsoft.com/office/drawing/2014/main" id="{CF55B58A-69C8-4423-BC33-075204D5130A}"/>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4" name="Rectangle 11">
                      <a:extLst>
                        <a:ext uri="{FF2B5EF4-FFF2-40B4-BE49-F238E27FC236}">
                          <a16:creationId xmlns:a16="http://schemas.microsoft.com/office/drawing/2014/main" id="{CA304025-B7A9-4FBD-BCB0-F0A3BF2C2469}"/>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grpSp>
          <p:grpSp>
            <p:nvGrpSpPr>
              <p:cNvPr id="133" name="server" descr="server">
                <a:extLst>
                  <a:ext uri="{FF2B5EF4-FFF2-40B4-BE49-F238E27FC236}">
                    <a16:creationId xmlns:a16="http://schemas.microsoft.com/office/drawing/2014/main" id="{D7BBF826-B205-46BE-A852-0B88C9C2C213}"/>
                  </a:ext>
                </a:extLst>
              </p:cNvPr>
              <p:cNvGrpSpPr>
                <a:grpSpLocks noChangeAspect="1"/>
              </p:cNvGrpSpPr>
              <p:nvPr/>
            </p:nvGrpSpPr>
            <p:grpSpPr bwMode="auto">
              <a:xfrm>
                <a:off x="4474743" y="3028168"/>
                <a:ext cx="256426" cy="192076"/>
                <a:chOff x="441" y="2518"/>
                <a:chExt cx="263" cy="197"/>
              </a:xfrm>
            </p:grpSpPr>
            <p:sp>
              <p:nvSpPr>
                <p:cNvPr id="134" name="AutoShape 49">
                  <a:extLst>
                    <a:ext uri="{FF2B5EF4-FFF2-40B4-BE49-F238E27FC236}">
                      <a16:creationId xmlns:a16="http://schemas.microsoft.com/office/drawing/2014/main" id="{DA62C881-4EAE-4B61-9EC4-F55CC0AB1FE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5" name="Freeform 51">
                  <a:extLst>
                    <a:ext uri="{FF2B5EF4-FFF2-40B4-BE49-F238E27FC236}">
                      <a16:creationId xmlns:a16="http://schemas.microsoft.com/office/drawing/2014/main" id="{0E78235F-09A9-4C8F-A97E-464866303B23}"/>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6" name="Freeform 52">
                  <a:extLst>
                    <a:ext uri="{FF2B5EF4-FFF2-40B4-BE49-F238E27FC236}">
                      <a16:creationId xmlns:a16="http://schemas.microsoft.com/office/drawing/2014/main" id="{E934108D-DAE9-4058-9478-57C411FCFC29}"/>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7" name="Rectangle 53">
                  <a:extLst>
                    <a:ext uri="{FF2B5EF4-FFF2-40B4-BE49-F238E27FC236}">
                      <a16:creationId xmlns:a16="http://schemas.microsoft.com/office/drawing/2014/main" id="{E1725465-A8B1-4DDC-99FF-C915427FE0D5}"/>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8" name="Freeform 54">
                  <a:extLst>
                    <a:ext uri="{FF2B5EF4-FFF2-40B4-BE49-F238E27FC236}">
                      <a16:creationId xmlns:a16="http://schemas.microsoft.com/office/drawing/2014/main" id="{F2C300EE-A0A0-44EB-BE13-C7E4654DC0B6}"/>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85" name="Rectangle 84">
              <a:extLst>
                <a:ext uri="{FF2B5EF4-FFF2-40B4-BE49-F238E27FC236}">
                  <a16:creationId xmlns:a16="http://schemas.microsoft.com/office/drawing/2014/main" id="{A7BAC403-73C8-4B87-A070-2BA168B6A76D}"/>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Adopt cloud </a:t>
              </a:r>
              <a:br>
                <a:rPr kumimoji="0" lang="en-US" sz="1600" b="0" i="0" u="none" strike="noStrike" kern="1200" cap="none" spc="0" normalizeH="0" baseline="0" noProof="0" dirty="0">
                  <a:ln>
                    <a:noFill/>
                  </a:ln>
                  <a:solidFill>
                    <a:schemeClr val="bg1"/>
                  </a:solidFill>
                  <a:effectLst/>
                  <a:uLnTx/>
                  <a:uFillTx/>
                  <a:latin typeface="Segoe UI Semibold"/>
                  <a:ea typeface="+mn-ea"/>
                  <a:cs typeface="+mn-cs"/>
                </a:rPr>
              </a:b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practices on-premises</a:t>
              </a:r>
            </a:p>
          </p:txBody>
        </p:sp>
        <p:grpSp>
          <p:nvGrpSpPr>
            <p:cNvPr id="86" name="Group 85" descr="broad application support">
              <a:extLst>
                <a:ext uri="{FF2B5EF4-FFF2-40B4-BE49-F238E27FC236}">
                  <a16:creationId xmlns:a16="http://schemas.microsoft.com/office/drawing/2014/main" id="{202AED79-385D-4F3B-83FE-03062CDA2BAC}"/>
                </a:ext>
              </a:extLst>
            </p:cNvPr>
            <p:cNvGrpSpPr/>
            <p:nvPr/>
          </p:nvGrpSpPr>
          <p:grpSpPr>
            <a:xfrm>
              <a:off x="1479644" y="2683330"/>
              <a:ext cx="901196" cy="519800"/>
              <a:chOff x="6313882" y="1370180"/>
              <a:chExt cx="443543" cy="261457"/>
            </a:xfrm>
          </p:grpSpPr>
          <p:sp>
            <p:nvSpPr>
              <p:cNvPr id="127" name="Freeform 907">
                <a:extLst>
                  <a:ext uri="{FF2B5EF4-FFF2-40B4-BE49-F238E27FC236}">
                    <a16:creationId xmlns:a16="http://schemas.microsoft.com/office/drawing/2014/main" id="{27120198-E49C-46A4-ABAE-867B0F8A3273}"/>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8" name="Freeform 908">
                <a:extLst>
                  <a:ext uri="{FF2B5EF4-FFF2-40B4-BE49-F238E27FC236}">
                    <a16:creationId xmlns:a16="http://schemas.microsoft.com/office/drawing/2014/main" id="{DCED8481-512D-4ABC-A9BA-39E24DD25B0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9" name="Oval 909">
                <a:extLst>
                  <a:ext uri="{FF2B5EF4-FFF2-40B4-BE49-F238E27FC236}">
                    <a16:creationId xmlns:a16="http://schemas.microsoft.com/office/drawing/2014/main" id="{7797461C-2918-415E-8A3F-6A2FEF0CC70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0" name="Freeform 910">
                <a:extLst>
                  <a:ext uri="{FF2B5EF4-FFF2-40B4-BE49-F238E27FC236}">
                    <a16:creationId xmlns:a16="http://schemas.microsoft.com/office/drawing/2014/main" id="{4AE53733-E0E9-4B91-8C04-2D85FE5CD41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1" name="Freeform 911">
                <a:extLst>
                  <a:ext uri="{FF2B5EF4-FFF2-40B4-BE49-F238E27FC236}">
                    <a16:creationId xmlns:a16="http://schemas.microsoft.com/office/drawing/2014/main" id="{360B3E3B-9998-4D3C-A366-FA79BF7AC6F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5D5314D1-1C81-4B33-9432-5C72B1BB1487}"/>
                </a:ext>
              </a:extLst>
            </p:cNvPr>
            <p:cNvGrpSpPr/>
            <p:nvPr/>
          </p:nvGrpSpPr>
          <p:grpSpPr>
            <a:xfrm>
              <a:off x="7025827" y="2658283"/>
              <a:ext cx="922938" cy="659404"/>
              <a:chOff x="7065331" y="2726314"/>
              <a:chExt cx="732496" cy="523341"/>
            </a:xfrm>
          </p:grpSpPr>
          <p:sp>
            <p:nvSpPr>
              <p:cNvPr id="93" name="AutoShape 11">
                <a:extLst>
                  <a:ext uri="{FF2B5EF4-FFF2-40B4-BE49-F238E27FC236}">
                    <a16:creationId xmlns:a16="http://schemas.microsoft.com/office/drawing/2014/main" id="{437A1642-EAB5-4323-8D08-EC9A02B0CDBD}"/>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4" name="AutoShape 8">
                <a:extLst>
                  <a:ext uri="{FF2B5EF4-FFF2-40B4-BE49-F238E27FC236}">
                    <a16:creationId xmlns:a16="http://schemas.microsoft.com/office/drawing/2014/main" id="{EC114D34-B525-421E-9A85-53C9A452489C}"/>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5" name="Freeform 10">
                <a:extLst>
                  <a:ext uri="{FF2B5EF4-FFF2-40B4-BE49-F238E27FC236}">
                    <a16:creationId xmlns:a16="http://schemas.microsoft.com/office/drawing/2014/main" id="{BD95F6D5-4CE8-4708-A486-FD92DE18450E}"/>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7" name="Freeform 11">
                <a:extLst>
                  <a:ext uri="{FF2B5EF4-FFF2-40B4-BE49-F238E27FC236}">
                    <a16:creationId xmlns:a16="http://schemas.microsoft.com/office/drawing/2014/main" id="{1D4DF01D-C261-49DC-AE3E-0E4EFA103FBA}"/>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8" name="Freeform 12">
                <a:extLst>
                  <a:ext uri="{FF2B5EF4-FFF2-40B4-BE49-F238E27FC236}">
                    <a16:creationId xmlns:a16="http://schemas.microsoft.com/office/drawing/2014/main" id="{6F9F0D43-3A5F-4125-B3A1-905DE1CF4BB6}"/>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9" name="Freeform 13">
                <a:extLst>
                  <a:ext uri="{FF2B5EF4-FFF2-40B4-BE49-F238E27FC236}">
                    <a16:creationId xmlns:a16="http://schemas.microsoft.com/office/drawing/2014/main" id="{68742FD2-CE07-457D-AEFA-A24AD923159D}"/>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0" name="Freeform 14">
                <a:extLst>
                  <a:ext uri="{FF2B5EF4-FFF2-40B4-BE49-F238E27FC236}">
                    <a16:creationId xmlns:a16="http://schemas.microsoft.com/office/drawing/2014/main" id="{21D40C26-B335-4E89-8894-BDDE2D3CAFA4}"/>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1" name="Freeform 15">
                <a:extLst>
                  <a:ext uri="{FF2B5EF4-FFF2-40B4-BE49-F238E27FC236}">
                    <a16:creationId xmlns:a16="http://schemas.microsoft.com/office/drawing/2014/main" id="{D55CF5B9-5028-4352-9111-2740CF69CA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3" name="Freeform 16">
                <a:extLst>
                  <a:ext uri="{FF2B5EF4-FFF2-40B4-BE49-F238E27FC236}">
                    <a16:creationId xmlns:a16="http://schemas.microsoft.com/office/drawing/2014/main" id="{A15772E4-508D-49A6-BD0F-F5B47670DEC4}"/>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17">
                <a:extLst>
                  <a:ext uri="{FF2B5EF4-FFF2-40B4-BE49-F238E27FC236}">
                    <a16:creationId xmlns:a16="http://schemas.microsoft.com/office/drawing/2014/main" id="{2D59A025-206A-40A8-B9B8-50D69C88684C}"/>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5" name="Freeform 18">
                <a:extLst>
                  <a:ext uri="{FF2B5EF4-FFF2-40B4-BE49-F238E27FC236}">
                    <a16:creationId xmlns:a16="http://schemas.microsoft.com/office/drawing/2014/main" id="{D619B2D7-FFE7-4DAA-89FF-505C9869DED4}"/>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6" name="Freeform 19">
                <a:extLst>
                  <a:ext uri="{FF2B5EF4-FFF2-40B4-BE49-F238E27FC236}">
                    <a16:creationId xmlns:a16="http://schemas.microsoft.com/office/drawing/2014/main" id="{E149972F-93F8-4BE8-BF3F-0DEC7DBBE7AC}"/>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840DF917-280B-4230-9AC4-48F1E60C31C8}"/>
              </a:ext>
            </a:extLst>
          </p:cNvPr>
          <p:cNvGrpSpPr/>
          <p:nvPr/>
        </p:nvGrpSpPr>
        <p:grpSpPr>
          <a:xfrm>
            <a:off x="0" y="6494753"/>
            <a:ext cx="12192000" cy="472960"/>
            <a:chOff x="0" y="6494753"/>
            <a:chExt cx="12192000" cy="472960"/>
          </a:xfrm>
        </p:grpSpPr>
        <p:sp>
          <p:nvSpPr>
            <p:cNvPr id="65" name="Rectangle 64">
              <a:extLst>
                <a:ext uri="{FF2B5EF4-FFF2-40B4-BE49-F238E27FC236}">
                  <a16:creationId xmlns:a16="http://schemas.microsoft.com/office/drawing/2014/main" id="{374F021C-4043-4B0E-AC79-9DE46A4F048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42A0AE68-9265-4380-A171-87E383E4F357}"/>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a:p>
              <a:endParaRPr lang="en-GB" sz="1100" b="1" dirty="0"/>
            </a:p>
          </p:txBody>
        </p:sp>
      </p:grpSp>
      <p:sp>
        <p:nvSpPr>
          <p:cNvPr id="68" name="TextBox 67">
            <a:extLst>
              <a:ext uri="{FF2B5EF4-FFF2-40B4-BE49-F238E27FC236}">
                <a16:creationId xmlns:a16="http://schemas.microsoft.com/office/drawing/2014/main" id="{0A2C525D-A1A7-46EB-814D-3B3BC2E4A200}"/>
              </a:ext>
            </a:extLst>
          </p:cNvPr>
          <p:cNvSpPr txBox="1"/>
          <p:nvPr/>
        </p:nvSpPr>
        <p:spPr>
          <a:xfrm>
            <a:off x="3369966" y="3299600"/>
            <a:ext cx="6739932" cy="369332"/>
          </a:xfrm>
          <a:prstGeom prst="rect">
            <a:avLst/>
          </a:prstGeom>
          <a:noFill/>
        </p:spPr>
        <p:txBody>
          <a:bodyPr wrap="square">
            <a:spAutoFit/>
          </a:bodyPr>
          <a:lstStyle/>
          <a:p>
            <a:endParaRPr lang="en-GB" dirty="0"/>
          </a:p>
        </p:txBody>
      </p:sp>
    </p:spTree>
    <p:extLst>
      <p:ext uri="{BB962C8B-B14F-4D97-AF65-F5344CB8AC3E}">
        <p14:creationId xmlns:p14="http://schemas.microsoft.com/office/powerpoint/2010/main" val="29350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42" presetClass="path" presetSubtype="0" decel="100000" fill="hold" grpId="1" nodeType="withEffect">
                                  <p:stCondLst>
                                    <p:cond delay="0"/>
                                  </p:stCondLst>
                                  <p:childTnLst>
                                    <p:animMotion origin="layout" path="M 3.95833E-6 4.81481E-6 L 3.95833E-6 0.01898 " pathEditMode="relative" rAng="0" ptsTypes="AA">
                                      <p:cBhvr>
                                        <p:cTn id="9" dur="500" spd="-100000" fill="hold"/>
                                        <p:tgtEl>
                                          <p:spTgt spid="64"/>
                                        </p:tgtEl>
                                        <p:attrNameLst>
                                          <p:attrName>ppt_x</p:attrName>
                                          <p:attrName>ppt_y</p:attrName>
                                        </p:attrNameLst>
                                      </p:cBhvr>
                                      <p:rCtr x="0" y="949"/>
                                    </p:animMotion>
                                  </p:childTnLst>
                                </p:cTn>
                              </p:par>
                              <p:par>
                                <p:cTn id="10" presetID="16" presetClass="entr" presetSubtype="37" fill="hold" nodeType="withEffect">
                                  <p:stCondLst>
                                    <p:cond delay="300"/>
                                  </p:stCondLst>
                                  <p:childTnLst>
                                    <p:set>
                                      <p:cBhvr>
                                        <p:cTn id="11" dur="1" fill="hold">
                                          <p:stCondLst>
                                            <p:cond delay="0"/>
                                          </p:stCondLst>
                                        </p:cTn>
                                        <p:tgtEl>
                                          <p:spTgt spid="66"/>
                                        </p:tgtEl>
                                        <p:attrNameLst>
                                          <p:attrName>style.visibility</p:attrName>
                                        </p:attrNameLst>
                                      </p:cBhvr>
                                      <p:to>
                                        <p:strVal val="visible"/>
                                      </p:to>
                                    </p:set>
                                    <p:animEffect transition="in" filter="barn(outVertical)">
                                      <p:cBhvr>
                                        <p:cTn id="12" dur="500"/>
                                        <p:tgtEl>
                                          <p:spTgt spid="66"/>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42" presetClass="path" presetSubtype="0" decel="100000" fill="hold" grpId="1" nodeType="withEffect">
                                  <p:stCondLst>
                                    <p:cond delay="400"/>
                                  </p:stCondLst>
                                  <p:childTnLst>
                                    <p:animMotion origin="layout" path="M 0 -4.44444E-6 L 0 0.01899 " pathEditMode="relative" rAng="0" ptsTypes="AA">
                                      <p:cBhvr>
                                        <p:cTn id="17" dur="700" spd="-100000" fill="hold"/>
                                        <p:tgtEl>
                                          <p:spTgt spid="77"/>
                                        </p:tgtEl>
                                        <p:attrNameLst>
                                          <p:attrName>ppt_x</p:attrName>
                                          <p:attrName>ppt_y</p:attrName>
                                        </p:attrNameLst>
                                      </p:cBhvr>
                                      <p:rCtr x="0" y="949"/>
                                    </p:animMotion>
                                  </p:childTnLst>
                                </p:cTn>
                              </p:par>
                              <p:par>
                                <p:cTn id="18" presetID="10" presetClass="entr" presetSubtype="0" fill="hold" nodeType="withEffect">
                                  <p:stCondLst>
                                    <p:cond delay="20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42" presetClass="path" presetSubtype="0" decel="100000" fill="hold" nodeType="withEffect">
                                  <p:stCondLst>
                                    <p:cond delay="200"/>
                                  </p:stCondLst>
                                  <p:childTnLst>
                                    <p:animMotion origin="layout" path="M 0 4.07407E-6 L 0 0.01898 " pathEditMode="relative" rAng="0" ptsTypes="AA">
                                      <p:cBhvr>
                                        <p:cTn id="22" dur="700" spd="-100000" fill="hold"/>
                                        <p:tgtEl>
                                          <p:spTgt spid="7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77" grpId="0"/>
      <p:bldP spid="7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54B79A-FFAD-479F-B877-0651087F1C78}"/>
              </a:ext>
            </a:extLst>
          </p:cNvPr>
          <p:cNvPicPr>
            <a:picLocks noChangeAspect="1"/>
          </p:cNvPicPr>
          <p:nvPr/>
        </p:nvPicPr>
        <p:blipFill>
          <a:blip r:embed="rId3"/>
          <a:stretch>
            <a:fillRect/>
          </a:stretch>
        </p:blipFill>
        <p:spPr>
          <a:xfrm>
            <a:off x="526897" y="3872658"/>
            <a:ext cx="747570" cy="828078"/>
          </a:xfrm>
          <a:prstGeom prst="rect">
            <a:avLst/>
          </a:prstGeom>
        </p:spPr>
      </p:pic>
      <p:sp>
        <p:nvSpPr>
          <p:cNvPr id="13" name="TextBox 12">
            <a:extLst>
              <a:ext uri="{FF2B5EF4-FFF2-40B4-BE49-F238E27FC236}">
                <a16:creationId xmlns:a16="http://schemas.microsoft.com/office/drawing/2014/main" id="{C76F4B36-709D-4281-8876-BC1E36B6E303}"/>
              </a:ext>
            </a:extLst>
          </p:cNvPr>
          <p:cNvSpPr txBox="1"/>
          <p:nvPr/>
        </p:nvSpPr>
        <p:spPr>
          <a:xfrm>
            <a:off x="5059517" y="208765"/>
            <a:ext cx="2193549"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Arc</a:t>
            </a:r>
          </a:p>
        </p:txBody>
      </p:sp>
      <p:graphicFrame>
        <p:nvGraphicFramePr>
          <p:cNvPr id="8" name="Object 7">
            <a:extLst>
              <a:ext uri="{FF2B5EF4-FFF2-40B4-BE49-F238E27FC236}">
                <a16:creationId xmlns:a16="http://schemas.microsoft.com/office/drawing/2014/main" id="{42784499-5841-4BB4-97AA-60611ED6D90D}"/>
              </a:ext>
            </a:extLst>
          </p:cNvPr>
          <p:cNvGraphicFramePr>
            <a:graphicFrameLocks noChangeAspect="1"/>
          </p:cNvGraphicFramePr>
          <p:nvPr>
            <p:extLst>
              <p:ext uri="{D42A27DB-BD31-4B8C-83A1-F6EECF244321}">
                <p14:modId xmlns:p14="http://schemas.microsoft.com/office/powerpoint/2010/main" val="1469923631"/>
              </p:ext>
            </p:extLst>
          </p:nvPr>
        </p:nvGraphicFramePr>
        <p:xfrm>
          <a:off x="774650" y="1261156"/>
          <a:ext cx="449932" cy="523558"/>
        </p:xfrm>
        <a:graphic>
          <a:graphicData uri="http://schemas.openxmlformats.org/presentationml/2006/ole">
            <mc:AlternateContent xmlns:mc="http://schemas.openxmlformats.org/markup-compatibility/2006">
              <mc:Choice xmlns:v="urn:schemas-microsoft-com:vml" Requires="v">
                <p:oleObj r:id="rId4" imgW="262080" imgH="304560" progId="">
                  <p:embed/>
                </p:oleObj>
              </mc:Choice>
              <mc:Fallback>
                <p:oleObj r:id="rId4" imgW="262080" imgH="304560" progId="">
                  <p:embed/>
                  <p:pic>
                    <p:nvPicPr>
                      <p:cNvPr id="8" name="Object 7">
                        <a:extLst>
                          <a:ext uri="{FF2B5EF4-FFF2-40B4-BE49-F238E27FC236}">
                            <a16:creationId xmlns:a16="http://schemas.microsoft.com/office/drawing/2014/main" id="{42784499-5841-4BB4-97AA-60611ED6D90D}"/>
                          </a:ext>
                        </a:extLst>
                      </p:cNvPr>
                      <p:cNvPicPr/>
                      <p:nvPr/>
                    </p:nvPicPr>
                    <p:blipFill>
                      <a:blip r:embed="rId5"/>
                      <a:stretch>
                        <a:fillRect/>
                      </a:stretch>
                    </p:blipFill>
                    <p:spPr>
                      <a:xfrm>
                        <a:off x="774650" y="1261156"/>
                        <a:ext cx="449932" cy="523558"/>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E78FF102-C953-4113-9A76-B374F248C477}"/>
              </a:ext>
            </a:extLst>
          </p:cNvPr>
          <p:cNvGraphicFramePr>
            <a:graphicFrameLocks noChangeAspect="1"/>
          </p:cNvGraphicFramePr>
          <p:nvPr>
            <p:extLst>
              <p:ext uri="{D42A27DB-BD31-4B8C-83A1-F6EECF244321}">
                <p14:modId xmlns:p14="http://schemas.microsoft.com/office/powerpoint/2010/main" val="2306484806"/>
              </p:ext>
            </p:extLst>
          </p:nvPr>
        </p:nvGraphicFramePr>
        <p:xfrm>
          <a:off x="745417" y="3160462"/>
          <a:ext cx="482516" cy="503494"/>
        </p:xfrm>
        <a:graphic>
          <a:graphicData uri="http://schemas.openxmlformats.org/presentationml/2006/ole">
            <mc:AlternateContent xmlns:mc="http://schemas.openxmlformats.org/markup-compatibility/2006">
              <mc:Choice xmlns:v="urn:schemas-microsoft-com:vml" Requires="v">
                <p:oleObj r:id="rId6" imgW="292320" imgH="304560" progId="">
                  <p:embed/>
                </p:oleObj>
              </mc:Choice>
              <mc:Fallback>
                <p:oleObj r:id="rId6" imgW="292320" imgH="304560" progId="">
                  <p:embed/>
                  <p:pic>
                    <p:nvPicPr>
                      <p:cNvPr id="10" name="Object 9">
                        <a:extLst>
                          <a:ext uri="{FF2B5EF4-FFF2-40B4-BE49-F238E27FC236}">
                            <a16:creationId xmlns:a16="http://schemas.microsoft.com/office/drawing/2014/main" id="{E78FF102-C953-4113-9A76-B374F248C477}"/>
                          </a:ext>
                        </a:extLst>
                      </p:cNvPr>
                      <p:cNvPicPr/>
                      <p:nvPr/>
                    </p:nvPicPr>
                    <p:blipFill>
                      <a:blip r:embed="rId7"/>
                      <a:stretch>
                        <a:fillRect/>
                      </a:stretch>
                    </p:blipFill>
                    <p:spPr>
                      <a:xfrm>
                        <a:off x="745417" y="3160462"/>
                        <a:ext cx="482516" cy="503494"/>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4E2A77EF-F7F4-4AFB-B0F2-5488A0B78D34}"/>
              </a:ext>
            </a:extLst>
          </p:cNvPr>
          <p:cNvGraphicFramePr>
            <a:graphicFrameLocks noChangeAspect="1"/>
          </p:cNvGraphicFramePr>
          <p:nvPr>
            <p:extLst>
              <p:ext uri="{D42A27DB-BD31-4B8C-83A1-F6EECF244321}">
                <p14:modId xmlns:p14="http://schemas.microsoft.com/office/powerpoint/2010/main" val="2133386753"/>
              </p:ext>
            </p:extLst>
          </p:nvPr>
        </p:nvGraphicFramePr>
        <p:xfrm>
          <a:off x="770181" y="2231330"/>
          <a:ext cx="482516" cy="482516"/>
        </p:xfrm>
        <a:graphic>
          <a:graphicData uri="http://schemas.openxmlformats.org/presentationml/2006/ole">
            <mc:AlternateContent xmlns:mc="http://schemas.openxmlformats.org/markup-compatibility/2006">
              <mc:Choice xmlns:v="urn:schemas-microsoft-com:vml" Requires="v">
                <p:oleObj r:id="rId8" imgW="304560" imgH="304560" progId="">
                  <p:embed/>
                </p:oleObj>
              </mc:Choice>
              <mc:Fallback>
                <p:oleObj r:id="rId8" imgW="304560" imgH="304560" progId="">
                  <p:embed/>
                  <p:pic>
                    <p:nvPicPr>
                      <p:cNvPr id="11" name="Object 10">
                        <a:extLst>
                          <a:ext uri="{FF2B5EF4-FFF2-40B4-BE49-F238E27FC236}">
                            <a16:creationId xmlns:a16="http://schemas.microsoft.com/office/drawing/2014/main" id="{4E2A77EF-F7F4-4AFB-B0F2-5488A0B78D34}"/>
                          </a:ext>
                        </a:extLst>
                      </p:cNvPr>
                      <p:cNvPicPr/>
                      <p:nvPr/>
                    </p:nvPicPr>
                    <p:blipFill>
                      <a:blip r:embed="rId9"/>
                      <a:stretch>
                        <a:fillRect/>
                      </a:stretch>
                    </p:blipFill>
                    <p:spPr>
                      <a:xfrm>
                        <a:off x="770181" y="2231330"/>
                        <a:ext cx="482516" cy="482516"/>
                      </a:xfrm>
                      <a:prstGeom prst="rect">
                        <a:avLst/>
                      </a:prstGeom>
                    </p:spPr>
                  </p:pic>
                </p:oleObj>
              </mc:Fallback>
            </mc:AlternateContent>
          </a:graphicData>
        </a:graphic>
      </p:graphicFrame>
      <p:grpSp>
        <p:nvGrpSpPr>
          <p:cNvPr id="110" name="Group 109">
            <a:extLst>
              <a:ext uri="{FF2B5EF4-FFF2-40B4-BE49-F238E27FC236}">
                <a16:creationId xmlns:a16="http://schemas.microsoft.com/office/drawing/2014/main" id="{5E3BBB95-59F7-460D-A8C7-AEFC9E3BE094}"/>
              </a:ext>
            </a:extLst>
          </p:cNvPr>
          <p:cNvGrpSpPr/>
          <p:nvPr/>
        </p:nvGrpSpPr>
        <p:grpSpPr>
          <a:xfrm>
            <a:off x="0" y="6494753"/>
            <a:ext cx="12192000" cy="472960"/>
            <a:chOff x="0" y="6494753"/>
            <a:chExt cx="12192000" cy="472960"/>
          </a:xfrm>
        </p:grpSpPr>
        <p:sp>
          <p:nvSpPr>
            <p:cNvPr id="111" name="Rectangle 110">
              <a:extLst>
                <a:ext uri="{FF2B5EF4-FFF2-40B4-BE49-F238E27FC236}">
                  <a16:creationId xmlns:a16="http://schemas.microsoft.com/office/drawing/2014/main" id="{92A4295D-40FF-4B4D-B410-D70701AA9F57}"/>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TextBox 111">
              <a:extLst>
                <a:ext uri="{FF2B5EF4-FFF2-40B4-BE49-F238E27FC236}">
                  <a16:creationId xmlns:a16="http://schemas.microsoft.com/office/drawing/2014/main" id="{D166D14B-DE49-404B-BCA1-E8109FF3304F}"/>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
        <p:nvSpPr>
          <p:cNvPr id="24" name="TextBox 23">
            <a:extLst>
              <a:ext uri="{FF2B5EF4-FFF2-40B4-BE49-F238E27FC236}">
                <a16:creationId xmlns:a16="http://schemas.microsoft.com/office/drawing/2014/main" id="{A571588F-9696-488D-A63E-199062E151E4}"/>
              </a:ext>
            </a:extLst>
          </p:cNvPr>
          <p:cNvSpPr txBox="1"/>
          <p:nvPr/>
        </p:nvSpPr>
        <p:spPr>
          <a:xfrm>
            <a:off x="1852956" y="1215158"/>
            <a:ext cx="8949022"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Add your existing physical and virtual machines from on-premises, edge and multi cloud services. </a:t>
            </a:r>
          </a:p>
        </p:txBody>
      </p:sp>
      <p:sp>
        <p:nvSpPr>
          <p:cNvPr id="25" name="TextBox 24">
            <a:extLst>
              <a:ext uri="{FF2B5EF4-FFF2-40B4-BE49-F238E27FC236}">
                <a16:creationId xmlns:a16="http://schemas.microsoft.com/office/drawing/2014/main" id="{820BA002-1E5E-4F0E-B950-F2DCB994B9E8}"/>
              </a:ext>
            </a:extLst>
          </p:cNvPr>
          <p:cNvSpPr txBox="1"/>
          <p:nvPr/>
        </p:nvSpPr>
        <p:spPr>
          <a:xfrm>
            <a:off x="1852956" y="2086139"/>
            <a:ext cx="8949022"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Add your existing Kubernetes clusters from on-premises, edge and multi-cloud services.</a:t>
            </a:r>
          </a:p>
        </p:txBody>
      </p:sp>
      <p:sp>
        <p:nvSpPr>
          <p:cNvPr id="26" name="TextBox 25">
            <a:extLst>
              <a:ext uri="{FF2B5EF4-FFF2-40B4-BE49-F238E27FC236}">
                <a16:creationId xmlns:a16="http://schemas.microsoft.com/office/drawing/2014/main" id="{D2EF3260-AF8A-4093-A759-057BE0E2E1FD}"/>
              </a:ext>
            </a:extLst>
          </p:cNvPr>
          <p:cNvSpPr txBox="1"/>
          <p:nvPr/>
        </p:nvSpPr>
        <p:spPr>
          <a:xfrm>
            <a:off x="1852956" y="3160462"/>
            <a:ext cx="8949022"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Add your existing SQL server instances from on-premises, edge and multi cloud services. </a:t>
            </a:r>
          </a:p>
        </p:txBody>
      </p:sp>
      <p:sp>
        <p:nvSpPr>
          <p:cNvPr id="27" name="TextBox 26">
            <a:extLst>
              <a:ext uri="{FF2B5EF4-FFF2-40B4-BE49-F238E27FC236}">
                <a16:creationId xmlns:a16="http://schemas.microsoft.com/office/drawing/2014/main" id="{3A2585C0-D929-4638-BA0E-E97B8EA51F4D}"/>
              </a:ext>
            </a:extLst>
          </p:cNvPr>
          <p:cNvSpPr txBox="1"/>
          <p:nvPr/>
        </p:nvSpPr>
        <p:spPr>
          <a:xfrm>
            <a:off x="1852956" y="4080896"/>
            <a:ext cx="905955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Deploy and manage Azure data services on your own Kubernetes clusters.</a:t>
            </a:r>
          </a:p>
        </p:txBody>
      </p:sp>
      <p:sp>
        <p:nvSpPr>
          <p:cNvPr id="142" name="TextBox 141">
            <a:extLst>
              <a:ext uri="{FF2B5EF4-FFF2-40B4-BE49-F238E27FC236}">
                <a16:creationId xmlns:a16="http://schemas.microsoft.com/office/drawing/2014/main" id="{79FB8DBE-274D-4D9A-80D3-6468648F595C}"/>
              </a:ext>
            </a:extLst>
          </p:cNvPr>
          <p:cNvSpPr txBox="1"/>
          <p:nvPr/>
        </p:nvSpPr>
        <p:spPr>
          <a:xfrm>
            <a:off x="1784982" y="4841548"/>
            <a:ext cx="8999555" cy="400110"/>
          </a:xfrm>
          <a:prstGeom prst="rect">
            <a:avLst/>
          </a:prstGeom>
          <a:noFill/>
        </p:spPr>
        <p:txBody>
          <a:bodyPr wrap="square">
            <a:spAutoFit/>
          </a:bodyPr>
          <a:lstStyle/>
          <a:p>
            <a:pPr algn="l"/>
            <a:r>
              <a:rPr lang="en-GB" sz="2000" dirty="0">
                <a:gradFill>
                  <a:gsLst>
                    <a:gs pos="2917">
                      <a:schemeClr val="tx1"/>
                    </a:gs>
                    <a:gs pos="30000">
                      <a:schemeClr val="tx1"/>
                    </a:gs>
                  </a:gsLst>
                  <a:lin ang="5400000" scaled="0"/>
                </a:gradFill>
              </a:rPr>
              <a:t>Deploy and manage SQL managed instances on your own Kubernetes clusters.</a:t>
            </a:r>
          </a:p>
        </p:txBody>
      </p:sp>
      <p:sp>
        <p:nvSpPr>
          <p:cNvPr id="144" name="TextBox 143">
            <a:extLst>
              <a:ext uri="{FF2B5EF4-FFF2-40B4-BE49-F238E27FC236}">
                <a16:creationId xmlns:a16="http://schemas.microsoft.com/office/drawing/2014/main" id="{88B8C793-1907-496E-8A92-4C5A87C3B9FF}"/>
              </a:ext>
            </a:extLst>
          </p:cNvPr>
          <p:cNvSpPr txBox="1"/>
          <p:nvPr/>
        </p:nvSpPr>
        <p:spPr>
          <a:xfrm>
            <a:off x="1784982" y="5528152"/>
            <a:ext cx="8863611" cy="707886"/>
          </a:xfrm>
          <a:prstGeom prst="rect">
            <a:avLst/>
          </a:prstGeom>
          <a:noFill/>
        </p:spPr>
        <p:txBody>
          <a:bodyPr wrap="square">
            <a:spAutoFit/>
          </a:bodyPr>
          <a:lstStyle/>
          <a:p>
            <a:pPr algn="l"/>
            <a:r>
              <a:rPr lang="en-GB" sz="2000" dirty="0">
                <a:gradFill>
                  <a:gsLst>
                    <a:gs pos="2917">
                      <a:schemeClr val="tx1"/>
                    </a:gs>
                    <a:gs pos="30000">
                      <a:schemeClr val="tx1"/>
                    </a:gs>
                  </a:gsLst>
                  <a:lin ang="5400000" scaled="0"/>
                </a:gradFill>
              </a:rPr>
              <a:t>Deploy and manage PostgreSQL Hyperscale on your own Kubernetes clusters.</a:t>
            </a:r>
          </a:p>
        </p:txBody>
      </p:sp>
      <p:pic>
        <p:nvPicPr>
          <p:cNvPr id="3" name="Picture 2">
            <a:extLst>
              <a:ext uri="{FF2B5EF4-FFF2-40B4-BE49-F238E27FC236}">
                <a16:creationId xmlns:a16="http://schemas.microsoft.com/office/drawing/2014/main" id="{0A8D81AB-CE56-4799-A499-BD54E4866AA7}"/>
              </a:ext>
            </a:extLst>
          </p:cNvPr>
          <p:cNvPicPr>
            <a:picLocks noChangeAspect="1"/>
          </p:cNvPicPr>
          <p:nvPr/>
        </p:nvPicPr>
        <p:blipFill>
          <a:blip r:embed="rId10"/>
          <a:stretch>
            <a:fillRect/>
          </a:stretch>
        </p:blipFill>
        <p:spPr>
          <a:xfrm>
            <a:off x="625831" y="5440752"/>
            <a:ext cx="747569" cy="795286"/>
          </a:xfrm>
          <a:prstGeom prst="rect">
            <a:avLst/>
          </a:prstGeom>
        </p:spPr>
      </p:pic>
      <p:pic>
        <p:nvPicPr>
          <p:cNvPr id="5" name="Picture 4">
            <a:extLst>
              <a:ext uri="{FF2B5EF4-FFF2-40B4-BE49-F238E27FC236}">
                <a16:creationId xmlns:a16="http://schemas.microsoft.com/office/drawing/2014/main" id="{C68B436F-E5F3-49EB-832C-B2E97AF96BC7}"/>
              </a:ext>
            </a:extLst>
          </p:cNvPr>
          <p:cNvPicPr>
            <a:picLocks noChangeAspect="1"/>
          </p:cNvPicPr>
          <p:nvPr/>
        </p:nvPicPr>
        <p:blipFill>
          <a:blip r:embed="rId11"/>
          <a:stretch>
            <a:fillRect/>
          </a:stretch>
        </p:blipFill>
        <p:spPr>
          <a:xfrm>
            <a:off x="597293" y="4710254"/>
            <a:ext cx="804644" cy="696327"/>
          </a:xfrm>
          <a:prstGeom prst="rect">
            <a:avLst/>
          </a:prstGeom>
        </p:spPr>
      </p:pic>
      <p:graphicFrame>
        <p:nvGraphicFramePr>
          <p:cNvPr id="2" name="Object 1">
            <a:extLst>
              <a:ext uri="{FF2B5EF4-FFF2-40B4-BE49-F238E27FC236}">
                <a16:creationId xmlns:a16="http://schemas.microsoft.com/office/drawing/2014/main" id="{9F291F49-2458-41EE-A19D-FAB2FC1B97A0}"/>
              </a:ext>
            </a:extLst>
          </p:cNvPr>
          <p:cNvGraphicFramePr>
            <a:graphicFrameLocks noChangeAspect="1"/>
          </p:cNvGraphicFramePr>
          <p:nvPr>
            <p:extLst>
              <p:ext uri="{D42A27DB-BD31-4B8C-83A1-F6EECF244321}">
                <p14:modId xmlns:p14="http://schemas.microsoft.com/office/powerpoint/2010/main" val="1942257045"/>
              </p:ext>
            </p:extLst>
          </p:nvPr>
        </p:nvGraphicFramePr>
        <p:xfrm>
          <a:off x="10784537" y="258916"/>
          <a:ext cx="1219200" cy="914400"/>
        </p:xfrm>
        <a:graphic>
          <a:graphicData uri="http://schemas.openxmlformats.org/presentationml/2006/ole">
            <mc:AlternateContent xmlns:mc="http://schemas.openxmlformats.org/markup-compatibility/2006">
              <mc:Choice xmlns:v="urn:schemas-microsoft-com:vml" Requires="v">
                <p:oleObj r:id="rId12" imgW="1218960" imgH="914400" progId="">
                  <p:embed/>
                </p:oleObj>
              </mc:Choice>
              <mc:Fallback>
                <p:oleObj r:id="rId12" imgW="1218960" imgH="914400" progId="">
                  <p:embed/>
                  <p:pic>
                    <p:nvPicPr>
                      <p:cNvPr id="2" name="Object 1">
                        <a:extLst>
                          <a:ext uri="{FF2B5EF4-FFF2-40B4-BE49-F238E27FC236}">
                            <a16:creationId xmlns:a16="http://schemas.microsoft.com/office/drawing/2014/main" id="{9F291F49-2458-41EE-A19D-FAB2FC1B97A0}"/>
                          </a:ext>
                        </a:extLst>
                      </p:cNvPr>
                      <p:cNvPicPr/>
                      <p:nvPr/>
                    </p:nvPicPr>
                    <p:blipFill>
                      <a:blip r:embed="rId13"/>
                      <a:stretch>
                        <a:fillRect/>
                      </a:stretch>
                    </p:blipFill>
                    <p:spPr>
                      <a:xfrm>
                        <a:off x="10784537" y="258916"/>
                        <a:ext cx="1219200" cy="914400"/>
                      </a:xfrm>
                      <a:prstGeom prst="rect">
                        <a:avLst/>
                      </a:prstGeom>
                    </p:spPr>
                  </p:pic>
                </p:oleObj>
              </mc:Fallback>
            </mc:AlternateContent>
          </a:graphicData>
        </a:graphic>
      </p:graphicFrame>
    </p:spTree>
    <p:extLst>
      <p:ext uri="{BB962C8B-B14F-4D97-AF65-F5344CB8AC3E}">
        <p14:creationId xmlns:p14="http://schemas.microsoft.com/office/powerpoint/2010/main" val="204778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2.08333E-6 -1.11111E-6 L 2.08333E-6 0.01898 " pathEditMode="relative" rAng="0" ptsTypes="AA">
                                      <p:cBhvr>
                                        <p:cTn id="9" dur="700" spd="-100000" fill="hold"/>
                                        <p:tgtEl>
                                          <p:spTgt spid="13"/>
                                        </p:tgtEl>
                                        <p:attrNameLst>
                                          <p:attrName>ppt_x</p:attrName>
                                          <p:attrName>ppt_y</p:attrName>
                                        </p:attrNameLst>
                                      </p:cBhvr>
                                      <p:rCtr x="0" y="949"/>
                                    </p:animMotion>
                                  </p:childTnLst>
                                </p:cTn>
                              </p:par>
                            </p:childTnLst>
                          </p:cTn>
                        </p:par>
                        <p:par>
                          <p:cTn id="10" fill="hold">
                            <p:stCondLst>
                              <p:cond delay="700"/>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par>
                          <p:cTn id="17" fill="hold">
                            <p:stCondLst>
                              <p:cond delay="12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17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par>
                          <p:cTn id="31" fill="hold">
                            <p:stCondLst>
                              <p:cond delay="2200"/>
                            </p:stCondLst>
                            <p:childTnLst>
                              <p:par>
                                <p:cTn id="32" presetID="2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2700"/>
                            </p:stCondLst>
                            <p:childTnLst>
                              <p:par>
                                <p:cTn id="39" presetID="22" presetClass="entr" presetSubtype="8"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42"/>
                                        </p:tgtEl>
                                        <p:attrNameLst>
                                          <p:attrName>style.visibility</p:attrName>
                                        </p:attrNameLst>
                                      </p:cBhvr>
                                      <p:to>
                                        <p:strVal val="visible"/>
                                      </p:to>
                                    </p:set>
                                    <p:animEffect transition="in" filter="wipe(left)">
                                      <p:cBhvr>
                                        <p:cTn id="44" dur="500"/>
                                        <p:tgtEl>
                                          <p:spTgt spid="142"/>
                                        </p:tgtEl>
                                      </p:cBhvr>
                                    </p:animEffect>
                                  </p:childTnLst>
                                </p:cTn>
                              </p:par>
                            </p:childTnLst>
                          </p:cTn>
                        </p:par>
                        <p:par>
                          <p:cTn id="45" fill="hold">
                            <p:stCondLst>
                              <p:cond delay="3200"/>
                            </p:stCondLst>
                            <p:childTnLst>
                              <p:par>
                                <p:cTn id="46" presetID="22" presetClass="entr" presetSubtype="8"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44"/>
                                        </p:tgtEl>
                                        <p:attrNameLst>
                                          <p:attrName>style.visibility</p:attrName>
                                        </p:attrNameLst>
                                      </p:cBhvr>
                                      <p:to>
                                        <p:strVal val="visible"/>
                                      </p:to>
                                    </p:set>
                                    <p:animEffect transition="in" filter="wipe(left)">
                                      <p:cBhvr>
                                        <p:cTn id="5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4" grpId="0"/>
      <p:bldP spid="25" grpId="0"/>
      <p:bldP spid="26" grpId="0"/>
      <p:bldP spid="27" grpId="0"/>
      <p:bldP spid="142" grpId="0"/>
      <p:bldP spid="1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76F4B36-709D-4281-8876-BC1E36B6E303}"/>
              </a:ext>
            </a:extLst>
          </p:cNvPr>
          <p:cNvSpPr txBox="1"/>
          <p:nvPr/>
        </p:nvSpPr>
        <p:spPr>
          <a:xfrm>
            <a:off x="4210728" y="208765"/>
            <a:ext cx="3891130"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Arc Pricing</a:t>
            </a:r>
          </a:p>
        </p:txBody>
      </p:sp>
      <p:grpSp>
        <p:nvGrpSpPr>
          <p:cNvPr id="110" name="Group 109">
            <a:extLst>
              <a:ext uri="{FF2B5EF4-FFF2-40B4-BE49-F238E27FC236}">
                <a16:creationId xmlns:a16="http://schemas.microsoft.com/office/drawing/2014/main" id="{5E3BBB95-59F7-460D-A8C7-AEFC9E3BE094}"/>
              </a:ext>
            </a:extLst>
          </p:cNvPr>
          <p:cNvGrpSpPr/>
          <p:nvPr/>
        </p:nvGrpSpPr>
        <p:grpSpPr>
          <a:xfrm>
            <a:off x="0" y="6494753"/>
            <a:ext cx="12192000" cy="472960"/>
            <a:chOff x="0" y="6494753"/>
            <a:chExt cx="12192000" cy="472960"/>
          </a:xfrm>
        </p:grpSpPr>
        <p:sp>
          <p:nvSpPr>
            <p:cNvPr id="111" name="Rectangle 110">
              <a:extLst>
                <a:ext uri="{FF2B5EF4-FFF2-40B4-BE49-F238E27FC236}">
                  <a16:creationId xmlns:a16="http://schemas.microsoft.com/office/drawing/2014/main" id="{92A4295D-40FF-4B4D-B410-D70701AA9F57}"/>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TextBox 111">
              <a:extLst>
                <a:ext uri="{FF2B5EF4-FFF2-40B4-BE49-F238E27FC236}">
                  <a16:creationId xmlns:a16="http://schemas.microsoft.com/office/drawing/2014/main" id="{D166D14B-DE49-404B-BCA1-E8109FF3304F}"/>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graphicFrame>
        <p:nvGraphicFramePr>
          <p:cNvPr id="2" name="Object 1">
            <a:extLst>
              <a:ext uri="{FF2B5EF4-FFF2-40B4-BE49-F238E27FC236}">
                <a16:creationId xmlns:a16="http://schemas.microsoft.com/office/drawing/2014/main" id="{92EFB3CB-E03C-42B5-AB17-9170B5FA0D3A}"/>
              </a:ext>
            </a:extLst>
          </p:cNvPr>
          <p:cNvGraphicFramePr>
            <a:graphicFrameLocks noChangeAspect="1"/>
          </p:cNvGraphicFramePr>
          <p:nvPr>
            <p:extLst>
              <p:ext uri="{D42A27DB-BD31-4B8C-83A1-F6EECF244321}">
                <p14:modId xmlns:p14="http://schemas.microsoft.com/office/powerpoint/2010/main" val="3659819372"/>
              </p:ext>
            </p:extLst>
          </p:nvPr>
        </p:nvGraphicFramePr>
        <p:xfrm>
          <a:off x="10718922" y="367554"/>
          <a:ext cx="1219200" cy="1036637"/>
        </p:xfrm>
        <a:graphic>
          <a:graphicData uri="http://schemas.openxmlformats.org/presentationml/2006/ole">
            <mc:AlternateContent xmlns:mc="http://schemas.openxmlformats.org/markup-compatibility/2006">
              <mc:Choice xmlns:v="urn:schemas-microsoft-com:vml" Requires="v">
                <p:oleObj r:id="rId2" imgW="1218960" imgH="1036080" progId="">
                  <p:embed/>
                </p:oleObj>
              </mc:Choice>
              <mc:Fallback>
                <p:oleObj r:id="rId2" imgW="1218960" imgH="1036080" progId="">
                  <p:embed/>
                  <p:pic>
                    <p:nvPicPr>
                      <p:cNvPr id="2" name="Object 1">
                        <a:extLst>
                          <a:ext uri="{FF2B5EF4-FFF2-40B4-BE49-F238E27FC236}">
                            <a16:creationId xmlns:a16="http://schemas.microsoft.com/office/drawing/2014/main" id="{92EFB3CB-E03C-42B5-AB17-9170B5FA0D3A}"/>
                          </a:ext>
                        </a:extLst>
                      </p:cNvPr>
                      <p:cNvPicPr/>
                      <p:nvPr/>
                    </p:nvPicPr>
                    <p:blipFill>
                      <a:blip r:embed="rId3"/>
                      <a:stretch>
                        <a:fillRect/>
                      </a:stretch>
                    </p:blipFill>
                    <p:spPr>
                      <a:xfrm>
                        <a:off x="10718922" y="367554"/>
                        <a:ext cx="1219200" cy="1036637"/>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44EB0D37-7069-41DC-80AA-A938D769E0F1}"/>
              </a:ext>
            </a:extLst>
          </p:cNvPr>
          <p:cNvGraphicFramePr>
            <a:graphicFrameLocks noChangeAspect="1"/>
          </p:cNvGraphicFramePr>
          <p:nvPr>
            <p:extLst>
              <p:ext uri="{D42A27DB-BD31-4B8C-83A1-F6EECF244321}">
                <p14:modId xmlns:p14="http://schemas.microsoft.com/office/powerpoint/2010/main" val="26585759"/>
              </p:ext>
            </p:extLst>
          </p:nvPr>
        </p:nvGraphicFramePr>
        <p:xfrm>
          <a:off x="366765" y="5416987"/>
          <a:ext cx="1219200" cy="914400"/>
        </p:xfrm>
        <a:graphic>
          <a:graphicData uri="http://schemas.openxmlformats.org/presentationml/2006/ole">
            <mc:AlternateContent xmlns:mc="http://schemas.openxmlformats.org/markup-compatibility/2006">
              <mc:Choice xmlns:v="urn:schemas-microsoft-com:vml" Requires="v">
                <p:oleObj r:id="rId4" imgW="1218960" imgH="914400" progId="">
                  <p:embed/>
                </p:oleObj>
              </mc:Choice>
              <mc:Fallback>
                <p:oleObj r:id="rId4" imgW="1218960" imgH="914400" progId="">
                  <p:embed/>
                  <p:pic>
                    <p:nvPicPr>
                      <p:cNvPr id="3" name="Object 2">
                        <a:extLst>
                          <a:ext uri="{FF2B5EF4-FFF2-40B4-BE49-F238E27FC236}">
                            <a16:creationId xmlns:a16="http://schemas.microsoft.com/office/drawing/2014/main" id="{44EB0D37-7069-41DC-80AA-A938D769E0F1}"/>
                          </a:ext>
                        </a:extLst>
                      </p:cNvPr>
                      <p:cNvPicPr/>
                      <p:nvPr/>
                    </p:nvPicPr>
                    <p:blipFill>
                      <a:blip r:embed="rId5"/>
                      <a:stretch>
                        <a:fillRect/>
                      </a:stretch>
                    </p:blipFill>
                    <p:spPr>
                      <a:xfrm>
                        <a:off x="366765" y="5416987"/>
                        <a:ext cx="1219200" cy="914400"/>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240FB878-5208-46B1-93B6-A84941394F7E}"/>
              </a:ext>
            </a:extLst>
          </p:cNvPr>
          <p:cNvSpPr txBox="1"/>
          <p:nvPr/>
        </p:nvSpPr>
        <p:spPr>
          <a:xfrm>
            <a:off x="1585965" y="2459841"/>
            <a:ext cx="9451730" cy="1569660"/>
          </a:xfrm>
          <a:prstGeom prst="rect">
            <a:avLst/>
          </a:prstGeom>
          <a:noFill/>
        </p:spPr>
        <p:txBody>
          <a:bodyPr wrap="square">
            <a:spAutoFit/>
          </a:bodyPr>
          <a:lstStyle/>
          <a:p>
            <a:r>
              <a:rPr lang="en-GB" sz="3200" b="0" i="0" dirty="0">
                <a:solidFill>
                  <a:srgbClr val="323130"/>
                </a:solidFill>
                <a:effectLst/>
                <a:latin typeface="az_ea_font"/>
              </a:rPr>
              <a:t>There's no charge to add and view your on-premises, multi-cloud or edge infrastructure. Charges start when you add additional Azure services.</a:t>
            </a:r>
            <a:endParaRPr lang="en-GB" sz="3200" dirty="0"/>
          </a:p>
        </p:txBody>
      </p:sp>
    </p:spTree>
    <p:extLst>
      <p:ext uri="{BB962C8B-B14F-4D97-AF65-F5344CB8AC3E}">
        <p14:creationId xmlns:p14="http://schemas.microsoft.com/office/powerpoint/2010/main" val="1721365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a:bodyPr>
          <a:lstStyle/>
          <a:p>
            <a:pPr defTabSz="914367">
              <a:lnSpc>
                <a:spcPct val="90000"/>
              </a:lnSpc>
              <a:spcBef>
                <a:spcPct val="0"/>
              </a:spcBef>
              <a:spcAft>
                <a:spcPts val="600"/>
              </a:spcAft>
            </a:pPr>
            <a:r>
              <a:rPr lang="en-US" sz="4705" b="0" strike="noStrike" kern="1200" cap="none" spc="-49" baseline="0" dirty="0">
                <a:ln w="3175">
                  <a:noFill/>
                </a:ln>
                <a:solidFill>
                  <a:srgbClr val="000000"/>
                </a:solidFill>
                <a:effectLst/>
                <a:latin typeface="+mj-lt"/>
                <a:ea typeface="+mn-ea"/>
                <a:cs typeface="Segoe UI" pitchFamily="34" charset="0"/>
              </a:rPr>
              <a:t>Demo – On board a server to Azure Arc </a:t>
            </a:r>
          </a:p>
        </p:txBody>
      </p:sp>
    </p:spTree>
    <p:extLst>
      <p:ext uri="{BB962C8B-B14F-4D97-AF65-F5344CB8AC3E}">
        <p14:creationId xmlns:p14="http://schemas.microsoft.com/office/powerpoint/2010/main" val="3869675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9C33FE-A3E5-441C-8F07-C6D7FCBACB71}"/>
              </a:ext>
              <a:ext uri="{C183D7F6-B498-43B3-948B-1728B52AA6E4}">
                <adec:decorative xmlns:adec="http://schemas.microsoft.com/office/drawing/2017/decorative" val="1"/>
              </a:ext>
            </a:extLst>
          </p:cNvPr>
          <p:cNvPicPr>
            <a:picLocks noChangeAspect="1"/>
          </p:cNvPicPr>
          <p:nvPr/>
        </p:nvPicPr>
        <p:blipFill rotWithShape="1">
          <a:blip r:embed="rId3"/>
          <a:srcRect l="16407" r="16989" b="3292"/>
          <a:stretch/>
        </p:blipFill>
        <p:spPr>
          <a:xfrm>
            <a:off x="740663" y="1569491"/>
            <a:ext cx="4744637" cy="4803499"/>
          </a:xfrm>
          <a:prstGeom prst="rect">
            <a:avLst/>
          </a:prstGeom>
        </p:spPr>
      </p:pic>
      <p:sp>
        <p:nvSpPr>
          <p:cNvPr id="6" name="TextBox 5">
            <a:extLst>
              <a:ext uri="{FF2B5EF4-FFF2-40B4-BE49-F238E27FC236}">
                <a16:creationId xmlns:a16="http://schemas.microsoft.com/office/drawing/2014/main" id="{36177771-B044-46CC-B8D4-B4D939EDB1E7}"/>
              </a:ext>
            </a:extLst>
          </p:cNvPr>
          <p:cNvSpPr txBox="1"/>
          <p:nvPr/>
        </p:nvSpPr>
        <p:spPr>
          <a:xfrm>
            <a:off x="5718413" y="1939914"/>
            <a:ext cx="5941763" cy="3323987"/>
          </a:xfrm>
          <a:prstGeom prst="rect">
            <a:avLst/>
          </a:prstGeom>
          <a:noFill/>
        </p:spPr>
        <p:txBody>
          <a:bodyPr wrap="square" lIns="0" tIns="0" rIns="0" bIns="0" rtlCol="0">
            <a:spAutoFit/>
          </a:bodyPr>
          <a:lstStyle/>
          <a:p>
            <a:pPr marL="336145" lvl="0" indent="-336145" defTabSz="914367">
              <a:buFont typeface="Arial" panose="020B0604020202020204" pitchFamily="34" charset="0"/>
              <a:buChar char="•"/>
              <a:defRPr/>
            </a:pPr>
            <a:r>
              <a:rPr lang="en-US" sz="2400" dirty="0"/>
              <a:t>Both </a:t>
            </a:r>
            <a:r>
              <a:rPr lang="en-US" sz="2400" b="1" dirty="0">
                <a:solidFill>
                  <a:srgbClr val="0078D4"/>
                </a:solidFill>
              </a:rPr>
              <a:t>physical and virtual machines</a:t>
            </a:r>
            <a:r>
              <a:rPr lang="en-US" sz="2400" dirty="0"/>
              <a:t>, both </a:t>
            </a:r>
            <a:r>
              <a:rPr lang="en-US" sz="2400" b="1" dirty="0">
                <a:solidFill>
                  <a:srgbClr val="0078D4"/>
                </a:solidFill>
              </a:rPr>
              <a:t>on-prem and Cloud</a:t>
            </a:r>
            <a:r>
              <a:rPr lang="en-US" sz="2400" dirty="0"/>
              <a:t>, running </a:t>
            </a:r>
            <a:r>
              <a:rPr lang="en-US" sz="2400" b="1" dirty="0">
                <a:solidFill>
                  <a:srgbClr val="0078D4"/>
                </a:solidFill>
              </a:rPr>
              <a:t>Windows or Linux </a:t>
            </a:r>
            <a:r>
              <a:rPr lang="en-US" sz="2400" dirty="0"/>
              <a:t>remain current with software updates</a:t>
            </a:r>
            <a:br>
              <a:rPr lang="en-US" sz="2400" dirty="0"/>
            </a:br>
            <a:r>
              <a:rPr lang="en-US" sz="2400" dirty="0"/>
              <a:t> </a:t>
            </a:r>
            <a:endParaRPr lang="en-US" sz="1600" dirty="0"/>
          </a:p>
          <a:p>
            <a:pPr marL="336145" lvl="0" indent="-336145" defTabSz="914367">
              <a:buFont typeface="Arial" panose="020B0604020202020204" pitchFamily="34" charset="0"/>
              <a:buChar char="•"/>
              <a:defRPr/>
            </a:pPr>
            <a:r>
              <a:rPr lang="en-US" sz="2400" dirty="0"/>
              <a:t>Ability to </a:t>
            </a:r>
            <a:r>
              <a:rPr lang="en-US" sz="2400" b="1" dirty="0">
                <a:solidFill>
                  <a:srgbClr val="0078D4"/>
                </a:solidFill>
              </a:rPr>
              <a:t>determine update compliancy</a:t>
            </a:r>
            <a:br>
              <a:rPr lang="en-US" sz="2400" dirty="0"/>
            </a:br>
            <a:r>
              <a:rPr lang="en-US" sz="2400" dirty="0"/>
              <a:t> </a:t>
            </a:r>
            <a:r>
              <a:rPr lang="en-US" sz="1600" dirty="0"/>
              <a:t> </a:t>
            </a:r>
          </a:p>
          <a:p>
            <a:pPr marL="336145" lvl="0" indent="-336145" defTabSz="914367">
              <a:buFont typeface="Arial" panose="020B0604020202020204" pitchFamily="34" charset="0"/>
              <a:buChar char="•"/>
              <a:defRPr/>
            </a:pPr>
            <a:r>
              <a:rPr lang="en-US" sz="2400" dirty="0"/>
              <a:t>Centralize </a:t>
            </a:r>
            <a:r>
              <a:rPr lang="en-US" sz="2400" b="1" dirty="0">
                <a:solidFill>
                  <a:srgbClr val="0078D4"/>
                </a:solidFill>
              </a:rPr>
              <a:t>deployment of software updates</a:t>
            </a:r>
          </a:p>
        </p:txBody>
      </p:sp>
      <p:sp>
        <p:nvSpPr>
          <p:cNvPr id="7" name="Title 16">
            <a:extLst>
              <a:ext uri="{FF2B5EF4-FFF2-40B4-BE49-F238E27FC236}">
                <a16:creationId xmlns:a16="http://schemas.microsoft.com/office/drawing/2014/main" id="{31054DB1-E164-4897-82A5-568FF9B54B7A}"/>
              </a:ext>
            </a:extLst>
          </p:cNvPr>
          <p:cNvSpPr txBox="1">
            <a:spLocks/>
          </p:cNvSpPr>
          <p:nvPr/>
        </p:nvSpPr>
        <p:spPr>
          <a:xfrm>
            <a:off x="740663" y="609600"/>
            <a:ext cx="1101852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Patching Challenges</a:t>
            </a:r>
            <a:endParaRPr lang="en-CA" sz="4000" dirty="0">
              <a:gradFill>
                <a:gsLst>
                  <a:gs pos="1250">
                    <a:srgbClr val="1A1A1A"/>
                  </a:gs>
                  <a:gs pos="100000">
                    <a:srgbClr val="1A1A1A"/>
                  </a:gs>
                </a:gsLst>
                <a:lin ang="5400000" scaled="0"/>
              </a:gradFill>
            </a:endParaRPr>
          </a:p>
        </p:txBody>
      </p:sp>
      <p:grpSp>
        <p:nvGrpSpPr>
          <p:cNvPr id="8" name="Group 7">
            <a:extLst>
              <a:ext uri="{FF2B5EF4-FFF2-40B4-BE49-F238E27FC236}">
                <a16:creationId xmlns:a16="http://schemas.microsoft.com/office/drawing/2014/main" id="{73D56366-43DA-4E4B-BFED-5F21080639DA}"/>
              </a:ext>
            </a:extLst>
          </p:cNvPr>
          <p:cNvGrpSpPr/>
          <p:nvPr/>
        </p:nvGrpSpPr>
        <p:grpSpPr>
          <a:xfrm>
            <a:off x="0" y="6494753"/>
            <a:ext cx="12192000" cy="472960"/>
            <a:chOff x="0" y="6494753"/>
            <a:chExt cx="12192000" cy="472960"/>
          </a:xfrm>
        </p:grpSpPr>
        <p:sp>
          <p:nvSpPr>
            <p:cNvPr id="9" name="Rectangle 8">
              <a:extLst>
                <a:ext uri="{FF2B5EF4-FFF2-40B4-BE49-F238E27FC236}">
                  <a16:creationId xmlns:a16="http://schemas.microsoft.com/office/drawing/2014/main" id="{94F91677-F4B5-4E4B-95F0-12DF1472BF0A}"/>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FBBCC708-D0A2-472F-A6B2-EA7324B85A64}"/>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2029730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9C33FE-A3E5-441C-8F07-C6D7FCBACB71}"/>
              </a:ext>
            </a:extLst>
          </p:cNvPr>
          <p:cNvPicPr>
            <a:picLocks noChangeAspect="1"/>
          </p:cNvPicPr>
          <p:nvPr/>
        </p:nvPicPr>
        <p:blipFill rotWithShape="1">
          <a:blip r:embed="rId3"/>
          <a:srcRect l="16407" r="16989" b="3292"/>
          <a:stretch/>
        </p:blipFill>
        <p:spPr>
          <a:xfrm>
            <a:off x="740663" y="1569491"/>
            <a:ext cx="4744637" cy="4803499"/>
          </a:xfrm>
          <a:prstGeom prst="rect">
            <a:avLst/>
          </a:prstGeom>
        </p:spPr>
      </p:pic>
      <p:sp>
        <p:nvSpPr>
          <p:cNvPr id="6" name="TextBox 5">
            <a:extLst>
              <a:ext uri="{FF2B5EF4-FFF2-40B4-BE49-F238E27FC236}">
                <a16:creationId xmlns:a16="http://schemas.microsoft.com/office/drawing/2014/main" id="{36177771-B044-46CC-B8D4-B4D939EDB1E7}"/>
              </a:ext>
            </a:extLst>
          </p:cNvPr>
          <p:cNvSpPr txBox="1"/>
          <p:nvPr/>
        </p:nvSpPr>
        <p:spPr>
          <a:xfrm>
            <a:off x="5718413" y="1754154"/>
            <a:ext cx="5738092" cy="4431983"/>
          </a:xfrm>
          <a:prstGeom prst="rect">
            <a:avLst/>
          </a:prstGeom>
          <a:noFill/>
        </p:spPr>
        <p:txBody>
          <a:bodyPr wrap="square" lIns="0" tIns="0" rIns="0" bIns="0" rtlCol="0">
            <a:spAutoFit/>
          </a:bodyPr>
          <a:lstStyle/>
          <a:p>
            <a:pPr marL="336145" lvl="0" indent="-336145" defTabSz="914367">
              <a:buFont typeface="Arial" panose="020B0604020202020204" pitchFamily="34" charset="0"/>
              <a:buChar char="•"/>
              <a:defRPr/>
            </a:pPr>
            <a:r>
              <a:rPr lang="en-US" sz="2400" b="1">
                <a:solidFill>
                  <a:srgbClr val="0078D4"/>
                </a:solidFill>
              </a:rPr>
              <a:t>Checks update compliance</a:t>
            </a:r>
            <a:r>
              <a:rPr lang="en-US" sz="2400"/>
              <a:t> of their Windows and Linux computers, both on-prem and in Azure IaaS</a:t>
            </a:r>
            <a:br>
              <a:rPr lang="en-US" sz="2400"/>
            </a:br>
            <a:endParaRPr lang="en-US" sz="2400"/>
          </a:p>
          <a:p>
            <a:pPr marL="336145" lvl="0" indent="-336145" defTabSz="914367">
              <a:buFont typeface="Arial" panose="020B0604020202020204" pitchFamily="34" charset="0"/>
              <a:buChar char="•"/>
              <a:defRPr/>
            </a:pPr>
            <a:r>
              <a:rPr lang="en-US" sz="2400"/>
              <a:t>Can </a:t>
            </a:r>
            <a:r>
              <a:rPr lang="en-US" sz="2400" b="1">
                <a:solidFill>
                  <a:srgbClr val="0078D4"/>
                </a:solidFill>
              </a:rPr>
              <a:t>deploy and install software updates</a:t>
            </a:r>
            <a:r>
              <a:rPr lang="en-US" sz="2400"/>
              <a:t> to Windows and Linux computers, both on-prem and in Azure IaaS</a:t>
            </a:r>
            <a:br>
              <a:rPr lang="en-US" sz="2400"/>
            </a:br>
            <a:endParaRPr lang="en-US" sz="2400"/>
          </a:p>
          <a:p>
            <a:pPr marL="336145" lvl="0" indent="-336145" defTabSz="914367">
              <a:buFont typeface="Arial" panose="020B0604020202020204" pitchFamily="34" charset="0"/>
              <a:buChar char="•"/>
              <a:defRPr/>
            </a:pPr>
            <a:r>
              <a:rPr lang="en-US" sz="2400" b="1">
                <a:solidFill>
                  <a:srgbClr val="0078D4"/>
                </a:solidFill>
              </a:rPr>
              <a:t>Avoids</a:t>
            </a:r>
            <a:r>
              <a:rPr lang="en-US" sz="2400"/>
              <a:t> having to use </a:t>
            </a:r>
            <a:r>
              <a:rPr lang="en-US" sz="2400" b="1">
                <a:solidFill>
                  <a:srgbClr val="0078D4"/>
                </a:solidFill>
              </a:rPr>
              <a:t>different products</a:t>
            </a:r>
            <a:r>
              <a:rPr lang="en-US" sz="2400"/>
              <a:t> depending on operating system or location</a:t>
            </a:r>
          </a:p>
        </p:txBody>
      </p:sp>
      <p:sp>
        <p:nvSpPr>
          <p:cNvPr id="7" name="Title 16">
            <a:extLst>
              <a:ext uri="{FF2B5EF4-FFF2-40B4-BE49-F238E27FC236}">
                <a16:creationId xmlns:a16="http://schemas.microsoft.com/office/drawing/2014/main" id="{31054DB1-E164-4897-82A5-568FF9B54B7A}"/>
              </a:ext>
            </a:extLst>
          </p:cNvPr>
          <p:cNvSpPr txBox="1">
            <a:spLocks/>
          </p:cNvSpPr>
          <p:nvPr/>
        </p:nvSpPr>
        <p:spPr>
          <a:xfrm>
            <a:off x="740663" y="609600"/>
            <a:ext cx="1101852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sz="4000" dirty="0">
                <a:gradFill>
                  <a:gsLst>
                    <a:gs pos="1250">
                      <a:srgbClr val="1A1A1A"/>
                    </a:gs>
                    <a:gs pos="100000">
                      <a:srgbClr val="1A1A1A"/>
                    </a:gs>
                  </a:gsLst>
                  <a:lin ang="5400000" scaled="0"/>
                </a:gradFill>
              </a:rPr>
              <a:t>Azure Update Management</a:t>
            </a:r>
            <a:endParaRPr kumimoji="0" lang="en-CA" sz="40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pic>
        <p:nvPicPr>
          <p:cNvPr id="3" name="Picture 2">
            <a:extLst>
              <a:ext uri="{FF2B5EF4-FFF2-40B4-BE49-F238E27FC236}">
                <a16:creationId xmlns:a16="http://schemas.microsoft.com/office/drawing/2014/main" id="{893CACA8-823F-4441-931C-D1A68130DB1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225"/>
          <a:stretch/>
        </p:blipFill>
        <p:spPr>
          <a:xfrm>
            <a:off x="740663" y="1568397"/>
            <a:ext cx="4744637" cy="4803499"/>
          </a:xfrm>
          <a:prstGeom prst="rect">
            <a:avLst/>
          </a:prstGeom>
        </p:spPr>
      </p:pic>
      <p:grpSp>
        <p:nvGrpSpPr>
          <p:cNvPr id="8" name="Group 7">
            <a:extLst>
              <a:ext uri="{FF2B5EF4-FFF2-40B4-BE49-F238E27FC236}">
                <a16:creationId xmlns:a16="http://schemas.microsoft.com/office/drawing/2014/main" id="{5978B31F-DF9E-49B0-BB86-4EAEF73AB062}"/>
              </a:ext>
            </a:extLst>
          </p:cNvPr>
          <p:cNvGrpSpPr/>
          <p:nvPr/>
        </p:nvGrpSpPr>
        <p:grpSpPr>
          <a:xfrm>
            <a:off x="0" y="6494753"/>
            <a:ext cx="12192000" cy="472960"/>
            <a:chOff x="0" y="6494753"/>
            <a:chExt cx="12192000" cy="472960"/>
          </a:xfrm>
        </p:grpSpPr>
        <p:sp>
          <p:nvSpPr>
            <p:cNvPr id="9" name="Rectangle 8">
              <a:extLst>
                <a:ext uri="{FF2B5EF4-FFF2-40B4-BE49-F238E27FC236}">
                  <a16:creationId xmlns:a16="http://schemas.microsoft.com/office/drawing/2014/main" id="{95B0AA5F-7586-4A60-AD6E-F89EA1B7A5B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A28C3165-3C2F-4D01-B8B2-05E1A9FF6B06}"/>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2000724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408B-C066-4967-ACDC-B300A6E9DB1D}"/>
              </a:ext>
            </a:extLst>
          </p:cNvPr>
          <p:cNvSpPr>
            <a:spLocks noGrp="1"/>
          </p:cNvSpPr>
          <p:nvPr>
            <p:ph type="title"/>
          </p:nvPr>
        </p:nvSpPr>
        <p:spPr>
          <a:xfrm>
            <a:off x="588263" y="457200"/>
            <a:ext cx="11018520" cy="615553"/>
          </a:xfrm>
        </p:spPr>
        <p:txBody>
          <a:bodyPr/>
          <a:lstStyle/>
          <a:p>
            <a:r>
              <a:rPr lang="en-US" sz="4000" dirty="0"/>
              <a:t>Azure Update Management</a:t>
            </a:r>
          </a:p>
        </p:txBody>
      </p:sp>
      <p:sp>
        <p:nvSpPr>
          <p:cNvPr id="6" name="Freeform: Shape 5">
            <a:extLst>
              <a:ext uri="{FF2B5EF4-FFF2-40B4-BE49-F238E27FC236}">
                <a16:creationId xmlns:a16="http://schemas.microsoft.com/office/drawing/2014/main" id="{A3E9758C-822D-4DBE-B090-BC78B429F432}"/>
              </a:ext>
            </a:extLst>
          </p:cNvPr>
          <p:cNvSpPr/>
          <p:nvPr/>
        </p:nvSpPr>
        <p:spPr>
          <a:xfrm>
            <a:off x="10112102"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Assess Updates</a:t>
            </a:r>
          </a:p>
        </p:txBody>
      </p:sp>
      <p:sp>
        <p:nvSpPr>
          <p:cNvPr id="7" name="Arrow: Circular 6">
            <a:extLst>
              <a:ext uri="{FF2B5EF4-FFF2-40B4-BE49-F238E27FC236}">
                <a16:creationId xmlns:a16="http://schemas.microsoft.com/office/drawing/2014/main" id="{710A44E2-C12E-4F60-8053-AC834FBE4087}"/>
              </a:ext>
            </a:extLst>
          </p:cNvPr>
          <p:cNvSpPr/>
          <p:nvPr/>
        </p:nvSpPr>
        <p:spPr>
          <a:xfrm>
            <a:off x="7550809" y="1566005"/>
            <a:ext cx="3976356" cy="3976356"/>
          </a:xfrm>
          <a:prstGeom prst="circularArrow">
            <a:avLst>
              <a:gd name="adj1" fmla="val 8248"/>
              <a:gd name="adj2" fmla="val 576109"/>
              <a:gd name="adj3" fmla="val 2963893"/>
              <a:gd name="adj4" fmla="val 51698"/>
              <a:gd name="adj5" fmla="val 962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ED7213E6-BAAA-4618-B9A5-2E129FFA3509}"/>
              </a:ext>
            </a:extLst>
          </p:cNvPr>
          <p:cNvSpPr/>
          <p:nvPr/>
        </p:nvSpPr>
        <p:spPr>
          <a:xfrm>
            <a:off x="8698002" y="4346059"/>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Deploy Updates</a:t>
            </a:r>
          </a:p>
        </p:txBody>
      </p:sp>
      <p:sp>
        <p:nvSpPr>
          <p:cNvPr id="9" name="Arrow: Circular 8">
            <a:extLst>
              <a:ext uri="{FF2B5EF4-FFF2-40B4-BE49-F238E27FC236}">
                <a16:creationId xmlns:a16="http://schemas.microsoft.com/office/drawing/2014/main" id="{C6FCE8CF-9AE8-4132-B69E-AB245ED89518}"/>
              </a:ext>
            </a:extLst>
          </p:cNvPr>
          <p:cNvSpPr/>
          <p:nvPr/>
        </p:nvSpPr>
        <p:spPr>
          <a:xfrm>
            <a:off x="7550809" y="1566005"/>
            <a:ext cx="3976356" cy="3976356"/>
          </a:xfrm>
          <a:prstGeom prst="circularArrow">
            <a:avLst>
              <a:gd name="adj1" fmla="val 8248"/>
              <a:gd name="adj2" fmla="val 576109"/>
              <a:gd name="adj3" fmla="val 10172194"/>
              <a:gd name="adj4" fmla="val 7259998"/>
              <a:gd name="adj5" fmla="val 962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1CB474-1D79-4FCC-94F7-1E7A9122F83E}"/>
              </a:ext>
            </a:extLst>
          </p:cNvPr>
          <p:cNvSpPr/>
          <p:nvPr/>
        </p:nvSpPr>
        <p:spPr>
          <a:xfrm>
            <a:off x="7283903"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Verify Compliance</a:t>
            </a:r>
          </a:p>
        </p:txBody>
      </p:sp>
      <p:sp>
        <p:nvSpPr>
          <p:cNvPr id="11" name="Arrow: Circular 10">
            <a:extLst>
              <a:ext uri="{FF2B5EF4-FFF2-40B4-BE49-F238E27FC236}">
                <a16:creationId xmlns:a16="http://schemas.microsoft.com/office/drawing/2014/main" id="{C16AF9F7-F2D6-49B9-9C5D-455AA4316C48}"/>
              </a:ext>
            </a:extLst>
          </p:cNvPr>
          <p:cNvSpPr/>
          <p:nvPr/>
        </p:nvSpPr>
        <p:spPr>
          <a:xfrm rot="810964">
            <a:off x="7550810" y="1637403"/>
            <a:ext cx="3976356" cy="3976356"/>
          </a:xfrm>
          <a:prstGeom prst="circularArrow">
            <a:avLst>
              <a:gd name="adj1" fmla="val 8248"/>
              <a:gd name="adj2" fmla="val 576109"/>
              <a:gd name="adj3" fmla="val 16856756"/>
              <a:gd name="adj4" fmla="val 13386720"/>
              <a:gd name="adj5" fmla="val 962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Text Placeholder 12">
            <a:extLst>
              <a:ext uri="{FF2B5EF4-FFF2-40B4-BE49-F238E27FC236}">
                <a16:creationId xmlns:a16="http://schemas.microsoft.com/office/drawing/2014/main" id="{B4B5CE9D-1AB0-4B90-89D6-989B5708F409}"/>
              </a:ext>
            </a:extLst>
          </p:cNvPr>
          <p:cNvSpPr txBox="1">
            <a:spLocks/>
          </p:cNvSpPr>
          <p:nvPr/>
        </p:nvSpPr>
        <p:spPr>
          <a:xfrm>
            <a:off x="421708" y="1688870"/>
            <a:ext cx="5854217" cy="3481375"/>
          </a:xfrm>
          <a:prstGeom prst="rect">
            <a:avLst/>
          </a:prstGeom>
        </p:spPr>
        <p:txBody>
          <a:bodyPr vert="horz" wrap="square" lIns="143387" tIns="89617" rIns="143387" bIns="8961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523">
              <a:spcBef>
                <a:spcPts val="0"/>
              </a:spcBef>
              <a:spcAft>
                <a:spcPts val="980"/>
              </a:spcAft>
              <a:buNone/>
              <a:defRPr/>
            </a:pPr>
            <a:r>
              <a:rPr kumimoji="0" lang="en-US" b="0" i="0" u="none" strike="noStrike" kern="0" cap="none" spc="0" normalizeH="0" baseline="0" noProof="0" dirty="0">
                <a:ln>
                  <a:noFill/>
                </a:ln>
                <a:solidFill>
                  <a:schemeClr val="tx1"/>
                </a:solidFill>
                <a:effectLst/>
                <a:uLnTx/>
                <a:uFillTx/>
                <a:latin typeface="Segoe UI"/>
                <a:ea typeface="+mn-ea"/>
                <a:cs typeface="Segoe UI"/>
              </a:rPr>
              <a:t>Assess</a:t>
            </a:r>
            <a:r>
              <a:rPr lang="en-US" kern="0" dirty="0">
                <a:solidFill>
                  <a:schemeClr val="tx1"/>
                </a:solidFill>
                <a:latin typeface="Segoe UI"/>
                <a:cs typeface="Segoe UI"/>
              </a:rPr>
              <a:t> </a:t>
            </a:r>
            <a:r>
              <a:rPr kumimoji="0" lang="en-US" b="0" i="0" u="none" strike="noStrike" kern="0" cap="none" spc="0" normalizeH="0" baseline="0" noProof="0" dirty="0">
                <a:ln>
                  <a:noFill/>
                </a:ln>
                <a:solidFill>
                  <a:schemeClr val="tx1"/>
                </a:solidFill>
                <a:effectLst/>
                <a:uLnTx/>
                <a:uFillTx/>
                <a:latin typeface="Segoe UI"/>
                <a:ea typeface="+mn-ea"/>
                <a:cs typeface="Segoe UI"/>
              </a:rPr>
              <a:t>update status of servers across your environment</a:t>
            </a:r>
          </a:p>
          <a:p>
            <a:pPr marL="549275" marR="0" lvl="0"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Segoe UI"/>
                <a:ea typeface="+mn-ea"/>
                <a:cs typeface="Segoe UI"/>
              </a:rPr>
              <a:t>Windows, Linux</a:t>
            </a:r>
            <a:endParaRPr lang="en-US" sz="2400" b="0" i="0" u="none" strike="noStrike" kern="1200" cap="none" spc="0" normalizeH="0" baseline="0" noProof="0" dirty="0">
              <a:ln>
                <a:noFill/>
              </a:ln>
              <a:solidFill>
                <a:schemeClr val="tx1"/>
              </a:solidFill>
              <a:effectLst/>
              <a:uLnTx/>
              <a:uFillTx/>
              <a:latin typeface="Segoe UI"/>
              <a:cs typeface="Segoe UI"/>
            </a:endParaRPr>
          </a:p>
          <a:p>
            <a:pPr marL="549275" defTabSz="913523">
              <a:spcBef>
                <a:spcPts val="0"/>
              </a:spcBef>
              <a:spcAft>
                <a:spcPts val="980"/>
              </a:spcAft>
              <a:defRPr/>
            </a:pPr>
            <a:r>
              <a:rPr kumimoji="0" lang="en-US" sz="2400" b="0" i="0" u="none" strike="noStrike" kern="1200" cap="none" spc="0" normalizeH="0" baseline="0" noProof="0" dirty="0">
                <a:ln>
                  <a:noFill/>
                </a:ln>
                <a:solidFill>
                  <a:schemeClr val="tx1"/>
                </a:solidFill>
                <a:effectLst/>
                <a:uLnTx/>
                <a:uFillTx/>
                <a:latin typeface="Segoe UI"/>
                <a:ea typeface="+mn-ea"/>
                <a:cs typeface="Segoe UI"/>
              </a:rPr>
              <a:t>Azure, other cloud, </a:t>
            </a:r>
            <a:r>
              <a:rPr lang="en-US" sz="2400" dirty="0">
                <a:solidFill>
                  <a:schemeClr val="tx1"/>
                </a:solidFill>
                <a:latin typeface="Segoe UI"/>
                <a:cs typeface="Segoe UI"/>
              </a:rPr>
              <a:t>on-prem </a:t>
            </a:r>
            <a:r>
              <a:rPr lang="en-US" sz="2400" kern="0" dirty="0">
                <a:solidFill>
                  <a:schemeClr val="tx1"/>
                </a:solidFill>
                <a:latin typeface="Segoe UI"/>
                <a:cs typeface="Segoe UI"/>
              </a:rPr>
              <a:t>Deploy</a:t>
            </a:r>
            <a:r>
              <a:rPr kumimoji="0" lang="en-US" sz="2400" b="0" i="0" u="none" strike="noStrike" kern="0" cap="none" spc="0" normalizeH="0" baseline="0" noProof="0" dirty="0">
                <a:ln>
                  <a:noFill/>
                </a:ln>
                <a:solidFill>
                  <a:schemeClr val="tx1"/>
                </a:solidFill>
                <a:effectLst/>
                <a:uLnTx/>
                <a:uFillTx/>
                <a:latin typeface="Segoe UI"/>
                <a:ea typeface="+mn-ea"/>
                <a:cs typeface="Segoe UI"/>
              </a:rPr>
              <a:t> updates</a:t>
            </a:r>
            <a:endParaRPr lang="en-US" sz="2400" b="0" i="0" u="none" strike="noStrike" kern="0" cap="none" spc="0" normalizeH="0" baseline="0" noProof="0" dirty="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dirty="0">
                <a:ln>
                  <a:noFill/>
                </a:ln>
                <a:solidFill>
                  <a:schemeClr val="tx1"/>
                </a:solidFill>
                <a:effectLst/>
                <a:uLnTx/>
                <a:uFillTx/>
                <a:latin typeface="Segoe UI"/>
                <a:ea typeface="+mn-ea"/>
                <a:cs typeface="Segoe UI"/>
              </a:rPr>
              <a:t>Custom approval criteria</a:t>
            </a:r>
            <a:endParaRPr lang="en-US" sz="2400" b="0" i="0" u="none" strike="noStrike" kern="0" cap="none" spc="0" normalizeH="0" baseline="0" noProof="0" dirty="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dirty="0">
                <a:ln>
                  <a:noFill/>
                </a:ln>
                <a:solidFill>
                  <a:schemeClr val="tx1"/>
                </a:solidFill>
                <a:effectLst/>
                <a:uLnTx/>
                <a:uFillTx/>
                <a:latin typeface="Segoe UI"/>
                <a:ea typeface="+mn-ea"/>
                <a:cs typeface="Segoe UI"/>
              </a:rPr>
              <a:t>Single pane of glass</a:t>
            </a:r>
            <a:endParaRPr lang="en-US" sz="2400" b="0" i="0" u="none" strike="noStrike" kern="0" cap="none" spc="0" normalizeH="0" baseline="0" noProof="0" dirty="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dirty="0">
                <a:ln>
                  <a:noFill/>
                </a:ln>
                <a:solidFill>
                  <a:schemeClr val="tx1"/>
                </a:solidFill>
                <a:effectLst/>
                <a:uLnTx/>
                <a:uFillTx/>
                <a:latin typeface="Segoe UI"/>
                <a:ea typeface="+mn-ea"/>
                <a:cs typeface="Segoe UI"/>
              </a:rPr>
              <a:t>Automated periodic deployments</a:t>
            </a:r>
            <a:endParaRPr lang="en-US" sz="2400" b="0" i="0" u="none" strike="noStrike" kern="0" cap="none" spc="0" normalizeH="0" baseline="0" noProof="0" dirty="0">
              <a:ln>
                <a:noFill/>
              </a:ln>
              <a:solidFill>
                <a:schemeClr val="tx1"/>
              </a:solidFill>
              <a:effectLst/>
              <a:uLnTx/>
              <a:uFillTx/>
              <a:latin typeface="Segoe UI"/>
              <a:cs typeface="Segoe UI"/>
            </a:endParaRPr>
          </a:p>
        </p:txBody>
      </p:sp>
      <p:grpSp>
        <p:nvGrpSpPr>
          <p:cNvPr id="12" name="Group 11">
            <a:extLst>
              <a:ext uri="{FF2B5EF4-FFF2-40B4-BE49-F238E27FC236}">
                <a16:creationId xmlns:a16="http://schemas.microsoft.com/office/drawing/2014/main" id="{AF4451CF-401B-4002-BF90-4F34DAF3F3C2}"/>
              </a:ext>
            </a:extLst>
          </p:cNvPr>
          <p:cNvGrpSpPr/>
          <p:nvPr/>
        </p:nvGrpSpPr>
        <p:grpSpPr>
          <a:xfrm>
            <a:off x="0" y="6494753"/>
            <a:ext cx="12192000" cy="472960"/>
            <a:chOff x="0" y="6494753"/>
            <a:chExt cx="12192000" cy="472960"/>
          </a:xfrm>
        </p:grpSpPr>
        <p:sp>
          <p:nvSpPr>
            <p:cNvPr id="13" name="Rectangle 12">
              <a:extLst>
                <a:ext uri="{FF2B5EF4-FFF2-40B4-BE49-F238E27FC236}">
                  <a16:creationId xmlns:a16="http://schemas.microsoft.com/office/drawing/2014/main" id="{B60FCCAA-B256-4206-B793-2444722F1AC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2BE20864-E6C5-45C6-ABC9-DDE961B02CB6}"/>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2756774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par>
                          <p:cTn id="40" fill="hold">
                            <p:stCondLst>
                              <p:cond delay="4500"/>
                            </p:stCondLst>
                            <p:childTnLst>
                              <p:par>
                                <p:cTn id="41" presetID="16" presetClass="entr" presetSubtype="2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par>
                          <p:cTn id="44" fill="hold">
                            <p:stCondLst>
                              <p:cond delay="5000"/>
                            </p:stCondLst>
                            <p:childTnLst>
                              <p:par>
                                <p:cTn id="45" presetID="16" presetClass="entr" presetSubtype="21"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96E0-7C39-4CCD-B220-501DD3786D1C}"/>
              </a:ext>
            </a:extLst>
          </p:cNvPr>
          <p:cNvSpPr>
            <a:spLocks noGrp="1"/>
          </p:cNvSpPr>
          <p:nvPr>
            <p:ph type="title" idx="4294967295"/>
          </p:nvPr>
        </p:nvSpPr>
        <p:spPr>
          <a:xfrm>
            <a:off x="801098" y="1396289"/>
            <a:ext cx="5712824" cy="1325563"/>
          </a:xfrm>
          <a:prstGeom prst="rect">
            <a:avLst/>
          </a:prstGeom>
        </p:spPr>
        <p:txBody>
          <a:bodyPr vert="horz" lIns="91440" tIns="45720" rIns="91440" bIns="45720" rtlCol="0" anchor="ctr">
            <a:normAutofit/>
          </a:bodyPr>
          <a:lstStyle/>
          <a:p>
            <a:r>
              <a:rPr lang="en-US" kern="1200" dirty="0">
                <a:solidFill>
                  <a:schemeClr val="tx1"/>
                </a:solidFill>
                <a:latin typeface="Segoe UI Light" panose="020B0502040204020203" pitchFamily="34" charset="0"/>
                <a:cs typeface="Segoe UI Light" panose="020B0502040204020203" pitchFamily="34" charset="0"/>
              </a:rPr>
              <a:t>Who am I?</a:t>
            </a:r>
          </a:p>
        </p:txBody>
      </p:sp>
      <p:sp>
        <p:nvSpPr>
          <p:cNvPr id="4" name="TextBox 3">
            <a:extLst>
              <a:ext uri="{FF2B5EF4-FFF2-40B4-BE49-F238E27FC236}">
                <a16:creationId xmlns:a16="http://schemas.microsoft.com/office/drawing/2014/main" id="{DF034FC2-03A0-4D5B-8196-8BC4D383424B}"/>
              </a:ext>
            </a:extLst>
          </p:cNvPr>
          <p:cNvSpPr txBox="1"/>
          <p:nvPr/>
        </p:nvSpPr>
        <p:spPr>
          <a:xfrm>
            <a:off x="805543" y="2871982"/>
            <a:ext cx="4558309" cy="3181684"/>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Cloud Advocate @ Microsoft</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Blog at </a:t>
            </a:r>
            <a:r>
              <a:rPr lang="en-US" b="1" dirty="0">
                <a:latin typeface="Segoe UI Light" panose="020B0502040204020203" pitchFamily="34" charset="0"/>
                <a:cs typeface="Segoe UI Light" panose="020B0502040204020203" pitchFamily="34" charset="0"/>
              </a:rPr>
              <a:t>www.techielass.com</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@Techielass</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Founder of the Glasgow Azure User Group</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STEM Ambassador</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14+ years in the IT industry</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IT Pro</a:t>
            </a:r>
          </a:p>
          <a:p>
            <a:pPr marL="457200" indent="-228600">
              <a:lnSpc>
                <a:spcPct val="90000"/>
              </a:lnSpc>
              <a:spcAft>
                <a:spcPts val="600"/>
              </a:spcAft>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
        <p:nvSpPr>
          <p:cNvPr id="1038" name="Oval 8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Freeform: Shape 82">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may contain: Sarah Lean, smiling, indoor">
            <a:extLst>
              <a:ext uri="{FF2B5EF4-FFF2-40B4-BE49-F238E27FC236}">
                <a16:creationId xmlns:a16="http://schemas.microsoft.com/office/drawing/2014/main" id="{BC44A031-FA62-4315-8F16-277D02C91B20}"/>
              </a:ext>
            </a:extLst>
          </p:cNvPr>
          <p:cNvPicPr>
            <a:picLocks noGrp="1" noChangeAspect="1" noChangeArrowheads="1"/>
          </p:cNvPicPr>
          <p:nvPr>
            <p:ph idx="4294967295"/>
          </p:nvPr>
        </p:nvPicPr>
        <p:blipFill rotWithShape="1">
          <a:blip r:embed="rId2" cstate="screen">
            <a:extLst>
              <a:ext uri="{28A0092B-C50C-407E-A947-70E740481C1C}">
                <a14:useLocalDpi xmlns:a14="http://schemas.microsoft.com/office/drawing/2010/main"/>
              </a:ext>
            </a:extLst>
          </a:blip>
          <a:srcRect r="-4"/>
          <a:stretch/>
        </p:blipFill>
        <p:spPr bwMode="auto">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Image may contain: 1 person">
            <a:extLst>
              <a:ext uri="{FF2B5EF4-FFF2-40B4-BE49-F238E27FC236}">
                <a16:creationId xmlns:a16="http://schemas.microsoft.com/office/drawing/2014/main" id="{F5BAE883-7C4A-4F30-A205-493C781A2A8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noFill/>
          <a:extLst>
            <a:ext uri="{909E8E84-426E-40DD-AFC4-6F175D3DCCD1}">
              <a14:hiddenFill xmlns:a14="http://schemas.microsoft.com/office/drawing/2010/main">
                <a:solidFill>
                  <a:srgbClr val="FFFFFF"/>
                </a:solidFill>
              </a14:hiddenFill>
            </a:ext>
          </a:extLst>
        </p:spPr>
      </p:pic>
      <p:sp>
        <p:nvSpPr>
          <p:cNvPr id="85" name="Freeform: Shape 84">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may contain: 7 people, including Sarah Lean, people smiling, people standing, shoes and indoor">
            <a:extLst>
              <a:ext uri="{FF2B5EF4-FFF2-40B4-BE49-F238E27FC236}">
                <a16:creationId xmlns:a16="http://schemas.microsoft.com/office/drawing/2014/main" id="{3B5B11D2-8A63-470C-9AC2-817D3A84298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1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75A2-770B-485B-A9DD-5903B6F2E73F}"/>
              </a:ext>
            </a:extLst>
          </p:cNvPr>
          <p:cNvSpPr>
            <a:spLocks noGrp="1"/>
          </p:cNvSpPr>
          <p:nvPr>
            <p:ph type="title"/>
          </p:nvPr>
        </p:nvSpPr>
        <p:spPr>
          <a:xfrm>
            <a:off x="462860" y="339728"/>
            <a:ext cx="11546578" cy="813704"/>
          </a:xfrm>
        </p:spPr>
        <p:txBody>
          <a:bodyPr/>
          <a:lstStyle/>
          <a:p>
            <a:pPr algn="ctr"/>
            <a:r>
              <a:rPr lang="en-US" sz="4000" dirty="0"/>
              <a:t>Threat actors leverage a variety of exposures to breach</a:t>
            </a:r>
          </a:p>
        </p:txBody>
      </p:sp>
      <p:grpSp>
        <p:nvGrpSpPr>
          <p:cNvPr id="7" name="Group 6">
            <a:extLst>
              <a:ext uri="{FF2B5EF4-FFF2-40B4-BE49-F238E27FC236}">
                <a16:creationId xmlns:a16="http://schemas.microsoft.com/office/drawing/2014/main" id="{57FABFDC-CFB2-421D-9198-964731029F29}"/>
              </a:ext>
            </a:extLst>
          </p:cNvPr>
          <p:cNvGrpSpPr/>
          <p:nvPr/>
        </p:nvGrpSpPr>
        <p:grpSpPr>
          <a:xfrm>
            <a:off x="3202630" y="1824619"/>
            <a:ext cx="2538393" cy="3809296"/>
            <a:chOff x="3309945" y="1860710"/>
            <a:chExt cx="2589293" cy="3885680"/>
          </a:xfrm>
        </p:grpSpPr>
        <p:sp>
          <p:nvSpPr>
            <p:cNvPr id="10" name="Rectangle 9">
              <a:extLst>
                <a:ext uri="{FF2B5EF4-FFF2-40B4-BE49-F238E27FC236}">
                  <a16:creationId xmlns:a16="http://schemas.microsoft.com/office/drawing/2014/main" id="{1A0FD852-D875-46CA-A66B-6BCCF913E544}"/>
                </a:ext>
              </a:extLst>
            </p:cNvPr>
            <p:cNvSpPr/>
            <p:nvPr/>
          </p:nvSpPr>
          <p:spPr bwMode="auto">
            <a:xfrm>
              <a:off x="3309945" y="1860710"/>
              <a:ext cx="1694645"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751" fontAlgn="base">
                <a:lnSpc>
                  <a:spcPct val="90000"/>
                </a:lnSpc>
                <a:spcBef>
                  <a:spcPct val="0"/>
                </a:spcBef>
                <a:spcAft>
                  <a:spcPct val="0"/>
                </a:spcAft>
                <a:defRPr/>
              </a:pPr>
              <a:r>
                <a:rPr lang="en-US" dirty="0">
                  <a:solidFill>
                    <a:srgbClr val="000000"/>
                  </a:solidFill>
                  <a:latin typeface="Segoe UI Semibold"/>
                  <a:ea typeface="Segoe UI" pitchFamily="34" charset="0"/>
                  <a:cs typeface="Segoe UI" pitchFamily="34" charset="0"/>
                </a:rPr>
                <a:t>Access </a:t>
              </a:r>
            </a:p>
          </p:txBody>
        </p:sp>
        <p:cxnSp>
          <p:nvCxnSpPr>
            <p:cNvPr id="140" name="Straight Arrow Connector 139">
              <a:extLst>
                <a:ext uri="{FF2B5EF4-FFF2-40B4-BE49-F238E27FC236}">
                  <a16:creationId xmlns:a16="http://schemas.microsoft.com/office/drawing/2014/main" id="{F3EFD3DE-09EF-4914-9956-9B511AF67204}"/>
                </a:ext>
              </a:extLst>
            </p:cNvPr>
            <p:cNvCxnSpPr>
              <a:cxnSpLocks/>
            </p:cNvCxnSpPr>
            <p:nvPr/>
          </p:nvCxnSpPr>
          <p:spPr>
            <a:xfrm>
              <a:off x="3309945" y="2351195"/>
              <a:ext cx="2589293"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428D443A-9F81-4DC7-B5BB-DB42D2D3D783}"/>
                </a:ext>
              </a:extLst>
            </p:cNvPr>
            <p:cNvGrpSpPr/>
            <p:nvPr/>
          </p:nvGrpSpPr>
          <p:grpSpPr>
            <a:xfrm>
              <a:off x="3309945" y="2615578"/>
              <a:ext cx="2006549" cy="3130812"/>
              <a:chOff x="3244475" y="2564525"/>
              <a:chExt cx="1967383" cy="3069703"/>
            </a:xfrm>
          </p:grpSpPr>
          <p:pic>
            <p:nvPicPr>
              <p:cNvPr id="130" name="Graphic 129">
                <a:extLst>
                  <a:ext uri="{FF2B5EF4-FFF2-40B4-BE49-F238E27FC236}">
                    <a16:creationId xmlns:a16="http://schemas.microsoft.com/office/drawing/2014/main" id="{618A374C-BD7B-4063-B3FB-BE0BA893AE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2654" y="2564525"/>
                <a:ext cx="381518" cy="351980"/>
              </a:xfrm>
              <a:prstGeom prst="rect">
                <a:avLst/>
              </a:prstGeom>
            </p:spPr>
          </p:pic>
          <p:pic>
            <p:nvPicPr>
              <p:cNvPr id="132" name="Graphic 131">
                <a:extLst>
                  <a:ext uri="{FF2B5EF4-FFF2-40B4-BE49-F238E27FC236}">
                    <a16:creationId xmlns:a16="http://schemas.microsoft.com/office/drawing/2014/main" id="{D55DEBBB-DBFC-4283-BA2C-0ECE8AC300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0484" y="3153708"/>
                <a:ext cx="385858" cy="385858"/>
              </a:xfrm>
              <a:prstGeom prst="rect">
                <a:avLst/>
              </a:prstGeom>
            </p:spPr>
          </p:pic>
          <p:pic>
            <p:nvPicPr>
              <p:cNvPr id="134" name="Picture 133">
                <a:extLst>
                  <a:ext uri="{FF2B5EF4-FFF2-40B4-BE49-F238E27FC236}">
                    <a16:creationId xmlns:a16="http://schemas.microsoft.com/office/drawing/2014/main" id="{41C07F25-5F1E-4C5C-B3FE-289F064D0988}"/>
                  </a:ext>
                </a:extLst>
              </p:cNvPr>
              <p:cNvPicPr>
                <a:picLocks noChangeAspect="1"/>
              </p:cNvPicPr>
              <p:nvPr/>
            </p:nvPicPr>
            <p:blipFill>
              <a:blip r:embed="rId7"/>
              <a:stretch>
                <a:fillRect/>
              </a:stretch>
            </p:blipFill>
            <p:spPr>
              <a:xfrm>
                <a:off x="3244475" y="3835202"/>
                <a:ext cx="417877" cy="417875"/>
              </a:xfrm>
              <a:prstGeom prst="rect">
                <a:avLst/>
              </a:prstGeom>
            </p:spPr>
          </p:pic>
          <p:pic>
            <p:nvPicPr>
              <p:cNvPr id="75" name="Graphic 74">
                <a:extLst>
                  <a:ext uri="{FF2B5EF4-FFF2-40B4-BE49-F238E27FC236}">
                    <a16:creationId xmlns:a16="http://schemas.microsoft.com/office/drawing/2014/main" id="{56E8C4F9-E4A2-419A-B31D-D859B4D433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6192" y="5169130"/>
                <a:ext cx="414443" cy="465098"/>
              </a:xfrm>
              <a:prstGeom prst="rect">
                <a:avLst/>
              </a:prstGeom>
            </p:spPr>
          </p:pic>
          <p:pic>
            <p:nvPicPr>
              <p:cNvPr id="86" name="Graphic 85">
                <a:extLst>
                  <a:ext uri="{FF2B5EF4-FFF2-40B4-BE49-F238E27FC236}">
                    <a16:creationId xmlns:a16="http://schemas.microsoft.com/office/drawing/2014/main" id="{A6A61034-C789-4874-BDB3-151ADA33F8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49338" y="4540293"/>
                <a:ext cx="408150" cy="408148"/>
              </a:xfrm>
              <a:prstGeom prst="rect">
                <a:avLst/>
              </a:prstGeom>
            </p:spPr>
          </p:pic>
          <p:sp>
            <p:nvSpPr>
              <p:cNvPr id="42" name="Rectangle 41">
                <a:extLst>
                  <a:ext uri="{FF2B5EF4-FFF2-40B4-BE49-F238E27FC236}">
                    <a16:creationId xmlns:a16="http://schemas.microsoft.com/office/drawing/2014/main" id="{D1FA419C-E683-437B-A42B-2264B4C1DF75}"/>
                  </a:ext>
                </a:extLst>
              </p:cNvPr>
              <p:cNvSpPr/>
              <p:nvPr/>
            </p:nvSpPr>
            <p:spPr>
              <a:xfrm>
                <a:off x="3840257" y="2659146"/>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Virtual machines </a:t>
                </a:r>
              </a:p>
            </p:txBody>
          </p:sp>
          <p:sp>
            <p:nvSpPr>
              <p:cNvPr id="133" name="Rectangle 132">
                <a:extLst>
                  <a:ext uri="{FF2B5EF4-FFF2-40B4-BE49-F238E27FC236}">
                    <a16:creationId xmlns:a16="http://schemas.microsoft.com/office/drawing/2014/main" id="{4002EF80-8B8B-4B46-B9A4-5090B40D4AB0}"/>
                  </a:ext>
                </a:extLst>
              </p:cNvPr>
              <p:cNvSpPr/>
              <p:nvPr/>
            </p:nvSpPr>
            <p:spPr bwMode="auto">
              <a:xfrm>
                <a:off x="3840257" y="3273688"/>
                <a:ext cx="1371600" cy="166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751" fontAlgn="base">
                  <a:lnSpc>
                    <a:spcPct val="90000"/>
                  </a:lnSpc>
                  <a:spcBef>
                    <a:spcPct val="0"/>
                  </a:spcBef>
                  <a:spcAft>
                    <a:spcPct val="0"/>
                  </a:spcAft>
                  <a:defRPr/>
                </a:pPr>
                <a:r>
                  <a:rPr lang="en-US" sz="1200">
                    <a:solidFill>
                      <a:srgbClr val="000000"/>
                    </a:solidFill>
                    <a:latin typeface="Segoe UI"/>
                    <a:ea typeface="Segoe UI" pitchFamily="34" charset="0"/>
                    <a:cs typeface="Segoe UI" pitchFamily="34" charset="0"/>
                  </a:rPr>
                  <a:t>Apps</a:t>
                </a:r>
              </a:p>
            </p:txBody>
          </p:sp>
          <p:sp>
            <p:nvSpPr>
              <p:cNvPr id="44" name="Rectangle 43">
                <a:extLst>
                  <a:ext uri="{FF2B5EF4-FFF2-40B4-BE49-F238E27FC236}">
                    <a16:creationId xmlns:a16="http://schemas.microsoft.com/office/drawing/2014/main" id="{2D7F5C43-4110-45A3-BB84-AD5A2A407268}"/>
                  </a:ext>
                </a:extLst>
              </p:cNvPr>
              <p:cNvSpPr/>
              <p:nvPr/>
            </p:nvSpPr>
            <p:spPr>
              <a:xfrm>
                <a:off x="3840258" y="3962771"/>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a:solidFill>
                      <a:srgbClr val="000000"/>
                    </a:solidFill>
                    <a:latin typeface="Segoe UI"/>
                    <a:ea typeface="Segoe UI" pitchFamily="34" charset="0"/>
                    <a:cs typeface="Segoe UI" pitchFamily="34" charset="0"/>
                  </a:rPr>
                  <a:t>Credentials </a:t>
                </a:r>
              </a:p>
            </p:txBody>
          </p:sp>
          <p:sp>
            <p:nvSpPr>
              <p:cNvPr id="77" name="Rectangle 76">
                <a:extLst>
                  <a:ext uri="{FF2B5EF4-FFF2-40B4-BE49-F238E27FC236}">
                    <a16:creationId xmlns:a16="http://schemas.microsoft.com/office/drawing/2014/main" id="{C984530F-7CF0-49BF-BBF3-3BFF9B7ACE1A}"/>
                  </a:ext>
                </a:extLst>
              </p:cNvPr>
              <p:cNvSpPr/>
              <p:nvPr/>
            </p:nvSpPr>
            <p:spPr>
              <a:xfrm>
                <a:off x="3840257" y="5265071"/>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IoT devices</a:t>
                </a:r>
              </a:p>
            </p:txBody>
          </p:sp>
          <p:sp>
            <p:nvSpPr>
              <p:cNvPr id="87" name="Rectangle 86">
                <a:extLst>
                  <a:ext uri="{FF2B5EF4-FFF2-40B4-BE49-F238E27FC236}">
                    <a16:creationId xmlns:a16="http://schemas.microsoft.com/office/drawing/2014/main" id="{A2C3335D-14B3-4742-AA41-47E8C205ED93}"/>
                  </a:ext>
                </a:extLst>
              </p:cNvPr>
              <p:cNvSpPr/>
              <p:nvPr/>
            </p:nvSpPr>
            <p:spPr>
              <a:xfrm>
                <a:off x="3840256" y="4643187"/>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a:solidFill>
                      <a:srgbClr val="000000"/>
                    </a:solidFill>
                    <a:latin typeface="Segoe UI"/>
                    <a:ea typeface="Segoe UI" pitchFamily="34" charset="0"/>
                    <a:cs typeface="Segoe UI" pitchFamily="34" charset="0"/>
                  </a:rPr>
                  <a:t>Data stores</a:t>
                </a:r>
              </a:p>
            </p:txBody>
          </p:sp>
        </p:grpSp>
      </p:grpSp>
      <p:grpSp>
        <p:nvGrpSpPr>
          <p:cNvPr id="13" name="Group 12">
            <a:extLst>
              <a:ext uri="{FF2B5EF4-FFF2-40B4-BE49-F238E27FC236}">
                <a16:creationId xmlns:a16="http://schemas.microsoft.com/office/drawing/2014/main" id="{3E638519-A6A1-4375-B769-72B4A46D55DB}"/>
              </a:ext>
            </a:extLst>
          </p:cNvPr>
          <p:cNvGrpSpPr/>
          <p:nvPr/>
        </p:nvGrpSpPr>
        <p:grpSpPr>
          <a:xfrm>
            <a:off x="9196518" y="1824619"/>
            <a:ext cx="2538392" cy="3122152"/>
            <a:chOff x="9249434" y="1860710"/>
            <a:chExt cx="2589292" cy="3184758"/>
          </a:xfrm>
        </p:grpSpPr>
        <p:sp>
          <p:nvSpPr>
            <p:cNvPr id="14" name="Rectangle 13">
              <a:extLst>
                <a:ext uri="{FF2B5EF4-FFF2-40B4-BE49-F238E27FC236}">
                  <a16:creationId xmlns:a16="http://schemas.microsoft.com/office/drawing/2014/main" id="{EEC01F29-F9B7-452B-964B-2B8237AE19EB}"/>
                </a:ext>
              </a:extLst>
            </p:cNvPr>
            <p:cNvSpPr/>
            <p:nvPr/>
          </p:nvSpPr>
          <p:spPr bwMode="auto">
            <a:xfrm>
              <a:off x="9249434" y="1860710"/>
              <a:ext cx="1396207"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751" fontAlgn="base">
                <a:lnSpc>
                  <a:spcPct val="90000"/>
                </a:lnSpc>
                <a:spcBef>
                  <a:spcPct val="0"/>
                </a:spcBef>
                <a:spcAft>
                  <a:spcPct val="0"/>
                </a:spcAft>
                <a:defRPr/>
              </a:pPr>
              <a:r>
                <a:rPr lang="en-US" dirty="0">
                  <a:solidFill>
                    <a:srgbClr val="000000"/>
                  </a:solidFill>
                  <a:latin typeface="Segoe UI Semibold"/>
                  <a:ea typeface="Segoe UI" pitchFamily="34" charset="0"/>
                  <a:cs typeface="Segoe UI" pitchFamily="34" charset="0"/>
                </a:rPr>
                <a:t>Actions</a:t>
              </a:r>
            </a:p>
          </p:txBody>
        </p:sp>
        <p:sp>
          <p:nvSpPr>
            <p:cNvPr id="51" name="AutoShape 2" descr="https://image.flaticon.com/icons/svg/158/158599.svg">
              <a:extLst>
                <a:ext uri="{FF2B5EF4-FFF2-40B4-BE49-F238E27FC236}">
                  <a16:creationId xmlns:a16="http://schemas.microsoft.com/office/drawing/2014/main" id="{8533F739-853E-481B-8031-CB1171AA3921}"/>
                </a:ext>
              </a:extLst>
            </p:cNvPr>
            <p:cNvSpPr>
              <a:spLocks noChangeAspect="1" noChangeArrowheads="1"/>
            </p:cNvSpPr>
            <p:nvPr/>
          </p:nvSpPr>
          <p:spPr bwMode="auto">
            <a:xfrm>
              <a:off x="9617170" y="2060595"/>
              <a:ext cx="49407" cy="494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000000"/>
                </a:solidFill>
                <a:latin typeface="Segoe UI"/>
              </a:endParaRPr>
            </a:p>
          </p:txBody>
        </p:sp>
        <p:cxnSp>
          <p:nvCxnSpPr>
            <p:cNvPr id="171" name="Straight Arrow Connector 170">
              <a:extLst>
                <a:ext uri="{FF2B5EF4-FFF2-40B4-BE49-F238E27FC236}">
                  <a16:creationId xmlns:a16="http://schemas.microsoft.com/office/drawing/2014/main" id="{B9F41B82-58F9-43C5-B6F2-66A5FB317E6D}"/>
                </a:ext>
              </a:extLst>
            </p:cNvPr>
            <p:cNvCxnSpPr>
              <a:cxnSpLocks/>
            </p:cNvCxnSpPr>
            <p:nvPr/>
          </p:nvCxnSpPr>
          <p:spPr>
            <a:xfrm>
              <a:off x="9249434" y="2351195"/>
              <a:ext cx="2589292" cy="0"/>
            </a:xfrm>
            <a:prstGeom prst="straightConnector1">
              <a:avLst/>
            </a:prstGeom>
            <a:ln w="1905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84103968-FDC1-4582-BBAF-E4823E4CEF72}"/>
                </a:ext>
              </a:extLst>
            </p:cNvPr>
            <p:cNvGrpSpPr/>
            <p:nvPr/>
          </p:nvGrpSpPr>
          <p:grpSpPr>
            <a:xfrm>
              <a:off x="9408504" y="2592391"/>
              <a:ext cx="1995498" cy="2453077"/>
              <a:chOff x="9223997" y="2541791"/>
              <a:chExt cx="1956548" cy="2405196"/>
            </a:xfrm>
          </p:grpSpPr>
          <p:sp>
            <p:nvSpPr>
              <p:cNvPr id="53" name="Rectangle 52">
                <a:extLst>
                  <a:ext uri="{FF2B5EF4-FFF2-40B4-BE49-F238E27FC236}">
                    <a16:creationId xmlns:a16="http://schemas.microsoft.com/office/drawing/2014/main" id="{33BB122E-725E-4662-83FC-428396F7B6B9}"/>
                  </a:ext>
                </a:extLst>
              </p:cNvPr>
              <p:cNvSpPr/>
              <p:nvPr/>
            </p:nvSpPr>
            <p:spPr>
              <a:xfrm>
                <a:off x="9757387" y="2659146"/>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Data loss</a:t>
                </a:r>
              </a:p>
            </p:txBody>
          </p:sp>
          <p:grpSp>
            <p:nvGrpSpPr>
              <p:cNvPr id="30" name="Group 29">
                <a:extLst>
                  <a:ext uri="{FF2B5EF4-FFF2-40B4-BE49-F238E27FC236}">
                    <a16:creationId xmlns:a16="http://schemas.microsoft.com/office/drawing/2014/main" id="{5DFC1CF4-A9DA-42EB-A946-8D59AAC0AC0F}"/>
                  </a:ext>
                </a:extLst>
              </p:cNvPr>
              <p:cNvGrpSpPr/>
              <p:nvPr/>
            </p:nvGrpSpPr>
            <p:grpSpPr>
              <a:xfrm>
                <a:off x="9244654" y="3147787"/>
                <a:ext cx="416315" cy="397701"/>
                <a:chOff x="9338403" y="3438778"/>
                <a:chExt cx="527943" cy="504338"/>
              </a:xfrm>
            </p:grpSpPr>
            <p:sp>
              <p:nvSpPr>
                <p:cNvPr id="74" name="Database_EFC7">
                  <a:extLst>
                    <a:ext uri="{FF2B5EF4-FFF2-40B4-BE49-F238E27FC236}">
                      <a16:creationId xmlns:a16="http://schemas.microsoft.com/office/drawing/2014/main" id="{D45C1A85-CBD1-4B9A-A229-7FE06E392E9E}"/>
                    </a:ext>
                  </a:extLst>
                </p:cNvPr>
                <p:cNvSpPr>
                  <a:spLocks noChangeAspect="1" noEditPoints="1"/>
                </p:cNvSpPr>
                <p:nvPr/>
              </p:nvSpPr>
              <p:spPr bwMode="auto">
                <a:xfrm>
                  <a:off x="9338403" y="3438778"/>
                  <a:ext cx="318640" cy="41858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defTabSz="896009">
                    <a:defRPr/>
                  </a:pPr>
                  <a:endParaRPr lang="en-US" sz="1200" kern="0">
                    <a:solidFill>
                      <a:srgbClr val="000000"/>
                    </a:solidFill>
                    <a:latin typeface="Segoe UI Semilight"/>
                  </a:endParaRPr>
                </a:p>
              </p:txBody>
            </p:sp>
            <p:grpSp>
              <p:nvGrpSpPr>
                <p:cNvPr id="23" name="Group 22">
                  <a:extLst>
                    <a:ext uri="{FF2B5EF4-FFF2-40B4-BE49-F238E27FC236}">
                      <a16:creationId xmlns:a16="http://schemas.microsoft.com/office/drawing/2014/main" id="{25B4A944-6516-4BBD-9B80-F6230FF1A404}"/>
                    </a:ext>
                  </a:extLst>
                </p:cNvPr>
                <p:cNvGrpSpPr/>
                <p:nvPr/>
              </p:nvGrpSpPr>
              <p:grpSpPr>
                <a:xfrm>
                  <a:off x="9568241" y="3592252"/>
                  <a:ext cx="298105" cy="350864"/>
                  <a:chOff x="9617330" y="3654310"/>
                  <a:chExt cx="298105" cy="350864"/>
                </a:xfrm>
              </p:grpSpPr>
              <p:sp>
                <p:nvSpPr>
                  <p:cNvPr id="17" name="Freeform 7">
                    <a:extLst>
                      <a:ext uri="{FF2B5EF4-FFF2-40B4-BE49-F238E27FC236}">
                        <a16:creationId xmlns:a16="http://schemas.microsoft.com/office/drawing/2014/main" id="{6924E697-0874-4739-99F7-0BB67F8DCD92}"/>
                      </a:ext>
                    </a:extLst>
                  </p:cNvPr>
                  <p:cNvSpPr>
                    <a:spLocks/>
                  </p:cNvSpPr>
                  <p:nvPr/>
                </p:nvSpPr>
                <p:spPr bwMode="auto">
                  <a:xfrm rot="10800000">
                    <a:off x="9714941" y="3654310"/>
                    <a:ext cx="100247" cy="350864"/>
                  </a:xfrm>
                  <a:custGeom>
                    <a:avLst/>
                    <a:gdLst>
                      <a:gd name="T0" fmla="*/ 0 w 61"/>
                      <a:gd name="T1" fmla="*/ 53 h 214"/>
                      <a:gd name="T2" fmla="*/ 0 w 61"/>
                      <a:gd name="T3" fmla="*/ 53 h 214"/>
                      <a:gd name="T4" fmla="*/ 0 w 61"/>
                      <a:gd name="T5" fmla="*/ 161 h 214"/>
                      <a:gd name="T6" fmla="*/ 52 w 61"/>
                      <a:gd name="T7" fmla="*/ 214 h 214"/>
                      <a:gd name="T8" fmla="*/ 61 w 61"/>
                      <a:gd name="T9" fmla="*/ 214 h 214"/>
                      <a:gd name="T10" fmla="*/ 61 w 61"/>
                      <a:gd name="T11" fmla="*/ 0 h 214"/>
                      <a:gd name="T12" fmla="*/ 52 w 61"/>
                      <a:gd name="T13" fmla="*/ 0 h 214"/>
                      <a:gd name="T14" fmla="*/ 0 w 61"/>
                      <a:gd name="T15" fmla="*/ 5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4">
                        <a:moveTo>
                          <a:pt x="0" y="53"/>
                        </a:moveTo>
                        <a:lnTo>
                          <a:pt x="0" y="53"/>
                        </a:lnTo>
                        <a:lnTo>
                          <a:pt x="0" y="161"/>
                        </a:lnTo>
                        <a:lnTo>
                          <a:pt x="52" y="214"/>
                        </a:lnTo>
                        <a:lnTo>
                          <a:pt x="61" y="214"/>
                        </a:lnTo>
                        <a:lnTo>
                          <a:pt x="61" y="0"/>
                        </a:lnTo>
                        <a:lnTo>
                          <a:pt x="52" y="0"/>
                        </a:lnTo>
                        <a:lnTo>
                          <a:pt x="0" y="53"/>
                        </a:lnTo>
                        <a:close/>
                      </a:path>
                    </a:pathLst>
                  </a:custGeom>
                  <a:solidFill>
                    <a:srgbClr val="000000"/>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defRPr/>
                    </a:pPr>
                    <a:endParaRPr lang="en-US" sz="1200">
                      <a:solidFill>
                        <a:srgbClr val="000000"/>
                      </a:solidFill>
                      <a:latin typeface="Segoe UI"/>
                    </a:endParaRPr>
                  </a:p>
                </p:txBody>
              </p:sp>
              <p:sp>
                <p:nvSpPr>
                  <p:cNvPr id="20" name="Freeform 8">
                    <a:extLst>
                      <a:ext uri="{FF2B5EF4-FFF2-40B4-BE49-F238E27FC236}">
                        <a16:creationId xmlns:a16="http://schemas.microsoft.com/office/drawing/2014/main" id="{7F772CC6-D99B-42AB-A597-3173578EA7EB}"/>
                      </a:ext>
                    </a:extLst>
                  </p:cNvPr>
                  <p:cNvSpPr>
                    <a:spLocks/>
                  </p:cNvSpPr>
                  <p:nvPr/>
                </p:nvSpPr>
                <p:spPr bwMode="auto">
                  <a:xfrm rot="10800000">
                    <a:off x="9617330" y="3654310"/>
                    <a:ext cx="82921" cy="350864"/>
                  </a:xfrm>
                  <a:custGeom>
                    <a:avLst/>
                    <a:gdLst>
                      <a:gd name="T0" fmla="*/ 0 w 30"/>
                      <a:gd name="T1" fmla="*/ 213 h 213"/>
                      <a:gd name="T2" fmla="*/ 0 w 30"/>
                      <a:gd name="T3" fmla="*/ 213 h 213"/>
                      <a:gd name="T4" fmla="*/ 30 w 30"/>
                      <a:gd name="T5" fmla="*/ 213 h 213"/>
                      <a:gd name="T6" fmla="*/ 30 w 30"/>
                      <a:gd name="T7" fmla="*/ 0 h 213"/>
                      <a:gd name="T8" fmla="*/ 0 w 30"/>
                      <a:gd name="T9" fmla="*/ 0 h 213"/>
                      <a:gd name="T10" fmla="*/ 0 w 30"/>
                      <a:gd name="T11" fmla="*/ 213 h 213"/>
                    </a:gdLst>
                    <a:ahLst/>
                    <a:cxnLst>
                      <a:cxn ang="0">
                        <a:pos x="T0" y="T1"/>
                      </a:cxn>
                      <a:cxn ang="0">
                        <a:pos x="T2" y="T3"/>
                      </a:cxn>
                      <a:cxn ang="0">
                        <a:pos x="T4" y="T5"/>
                      </a:cxn>
                      <a:cxn ang="0">
                        <a:pos x="T6" y="T7"/>
                      </a:cxn>
                      <a:cxn ang="0">
                        <a:pos x="T8" y="T9"/>
                      </a:cxn>
                      <a:cxn ang="0">
                        <a:pos x="T10" y="T11"/>
                      </a:cxn>
                    </a:cxnLst>
                    <a:rect l="0" t="0" r="r" b="b"/>
                    <a:pathLst>
                      <a:path w="30" h="213">
                        <a:moveTo>
                          <a:pt x="0" y="213"/>
                        </a:moveTo>
                        <a:lnTo>
                          <a:pt x="0" y="213"/>
                        </a:lnTo>
                        <a:lnTo>
                          <a:pt x="30" y="213"/>
                        </a:lnTo>
                        <a:lnTo>
                          <a:pt x="30" y="0"/>
                        </a:lnTo>
                        <a:lnTo>
                          <a:pt x="0" y="0"/>
                        </a:lnTo>
                        <a:lnTo>
                          <a:pt x="0" y="213"/>
                        </a:lnTo>
                        <a:close/>
                      </a:path>
                    </a:pathLst>
                  </a:custGeom>
                  <a:solidFill>
                    <a:srgbClr val="000000"/>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defRPr/>
                    </a:pPr>
                    <a:endParaRPr lang="en-US" sz="1200">
                      <a:solidFill>
                        <a:srgbClr val="000000"/>
                      </a:solidFill>
                      <a:latin typeface="Segoe UI"/>
                    </a:endParaRPr>
                  </a:p>
                </p:txBody>
              </p:sp>
              <p:sp>
                <p:nvSpPr>
                  <p:cNvPr id="21" name="Rectangle 20">
                    <a:extLst>
                      <a:ext uri="{FF2B5EF4-FFF2-40B4-BE49-F238E27FC236}">
                        <a16:creationId xmlns:a16="http://schemas.microsoft.com/office/drawing/2014/main" id="{2A667C96-2F94-4BD6-B79E-E3E326877729}"/>
                      </a:ext>
                    </a:extLst>
                  </p:cNvPr>
                  <p:cNvSpPr/>
                  <p:nvPr/>
                </p:nvSpPr>
                <p:spPr bwMode="auto">
                  <a:xfrm>
                    <a:off x="9815188" y="3741103"/>
                    <a:ext cx="100247" cy="17727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200" err="1">
                      <a:solidFill>
                        <a:srgbClr val="000000"/>
                      </a:solidFill>
                      <a:latin typeface="Segoe UI"/>
                      <a:ea typeface="Segoe UI" pitchFamily="34" charset="0"/>
                      <a:cs typeface="Segoe UI" pitchFamily="34" charset="0"/>
                    </a:endParaRPr>
                  </a:p>
                </p:txBody>
              </p:sp>
            </p:grpSp>
          </p:grpSp>
          <p:sp>
            <p:nvSpPr>
              <p:cNvPr id="79" name="Rectangle 78">
                <a:extLst>
                  <a:ext uri="{FF2B5EF4-FFF2-40B4-BE49-F238E27FC236}">
                    <a16:creationId xmlns:a16="http://schemas.microsoft.com/office/drawing/2014/main" id="{C676E7CA-83D1-45D0-BC24-918CE9D8B1FF}"/>
                  </a:ext>
                </a:extLst>
              </p:cNvPr>
              <p:cNvSpPr/>
              <p:nvPr/>
            </p:nvSpPr>
            <p:spPr>
              <a:xfrm>
                <a:off x="9757386" y="3273688"/>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a:solidFill>
                      <a:srgbClr val="000000"/>
                    </a:solidFill>
                    <a:latin typeface="Segoe UI"/>
                    <a:ea typeface="Segoe UI" pitchFamily="34" charset="0"/>
                    <a:cs typeface="Segoe UI" pitchFamily="34" charset="0"/>
                  </a:rPr>
                  <a:t>Data exfiltration</a:t>
                </a:r>
              </a:p>
            </p:txBody>
          </p:sp>
          <p:sp>
            <p:nvSpPr>
              <p:cNvPr id="81" name="Rectangle 80">
                <a:extLst>
                  <a:ext uri="{FF2B5EF4-FFF2-40B4-BE49-F238E27FC236}">
                    <a16:creationId xmlns:a16="http://schemas.microsoft.com/office/drawing/2014/main" id="{D0728D2F-BC97-4676-9E8A-29159B087E9A}"/>
                  </a:ext>
                </a:extLst>
              </p:cNvPr>
              <p:cNvSpPr/>
              <p:nvPr/>
            </p:nvSpPr>
            <p:spPr>
              <a:xfrm>
                <a:off x="9784911" y="3962771"/>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a:solidFill>
                      <a:srgbClr val="000000"/>
                    </a:solidFill>
                    <a:latin typeface="Segoe UI"/>
                    <a:ea typeface="Segoe UI" pitchFamily="34" charset="0"/>
                    <a:cs typeface="Segoe UI" pitchFamily="34" charset="0"/>
                  </a:rPr>
                  <a:t>Ransomware</a:t>
                </a:r>
              </a:p>
            </p:txBody>
          </p:sp>
          <p:grpSp>
            <p:nvGrpSpPr>
              <p:cNvPr id="36" name="Group 35">
                <a:extLst>
                  <a:ext uri="{FF2B5EF4-FFF2-40B4-BE49-F238E27FC236}">
                    <a16:creationId xmlns:a16="http://schemas.microsoft.com/office/drawing/2014/main" id="{668B7638-7452-4BAB-A000-E0A0F6E87A0D}"/>
                  </a:ext>
                </a:extLst>
              </p:cNvPr>
              <p:cNvGrpSpPr/>
              <p:nvPr/>
            </p:nvGrpSpPr>
            <p:grpSpPr>
              <a:xfrm>
                <a:off x="9292634" y="3822473"/>
                <a:ext cx="320354" cy="443332"/>
                <a:chOff x="9251520" y="4160448"/>
                <a:chExt cx="515386" cy="713237"/>
              </a:xfrm>
            </p:grpSpPr>
            <p:sp>
              <p:nvSpPr>
                <p:cNvPr id="82" name="Database_EFC7">
                  <a:extLst>
                    <a:ext uri="{FF2B5EF4-FFF2-40B4-BE49-F238E27FC236}">
                      <a16:creationId xmlns:a16="http://schemas.microsoft.com/office/drawing/2014/main" id="{63ED80CE-D3ED-4BD9-8B33-D84209D30DA3}"/>
                    </a:ext>
                  </a:extLst>
                </p:cNvPr>
                <p:cNvSpPr>
                  <a:spLocks noChangeAspect="1" noEditPoints="1"/>
                </p:cNvSpPr>
                <p:nvPr/>
              </p:nvSpPr>
              <p:spPr bwMode="auto">
                <a:xfrm>
                  <a:off x="9251520" y="4160448"/>
                  <a:ext cx="385858" cy="5068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defTabSz="896009">
                    <a:defRPr/>
                  </a:pPr>
                  <a:endParaRPr lang="en-US" sz="1200" kern="0">
                    <a:solidFill>
                      <a:srgbClr val="000000"/>
                    </a:solidFill>
                    <a:latin typeface="Segoe UI Semilight"/>
                  </a:endParaRPr>
                </a:p>
              </p:txBody>
            </p:sp>
            <p:pic>
              <p:nvPicPr>
                <p:cNvPr id="83" name="Picture 82">
                  <a:extLst>
                    <a:ext uri="{FF2B5EF4-FFF2-40B4-BE49-F238E27FC236}">
                      <a16:creationId xmlns:a16="http://schemas.microsoft.com/office/drawing/2014/main" id="{FC212E26-A3BF-4A25-80FE-A06CE5312555}"/>
                    </a:ext>
                  </a:extLst>
                </p:cNvPr>
                <p:cNvPicPr>
                  <a:picLocks noChangeAspect="1"/>
                </p:cNvPicPr>
                <p:nvPr/>
              </p:nvPicPr>
              <p:blipFill>
                <a:blip r:embed="rId12"/>
                <a:stretch>
                  <a:fillRect/>
                </a:stretch>
              </p:blipFill>
              <p:spPr>
                <a:xfrm>
                  <a:off x="9476200" y="4383266"/>
                  <a:ext cx="290706" cy="490419"/>
                </a:xfrm>
                <a:prstGeom prst="rect">
                  <a:avLst/>
                </a:prstGeom>
              </p:spPr>
            </p:pic>
          </p:grpSp>
          <p:sp>
            <p:nvSpPr>
              <p:cNvPr id="109" name="Rectangle 108">
                <a:extLst>
                  <a:ext uri="{FF2B5EF4-FFF2-40B4-BE49-F238E27FC236}">
                    <a16:creationId xmlns:a16="http://schemas.microsoft.com/office/drawing/2014/main" id="{9A27C64D-F2CD-4D08-84E9-CA0A9DA8AC35}"/>
                  </a:ext>
                </a:extLst>
              </p:cNvPr>
              <p:cNvSpPr/>
              <p:nvPr/>
            </p:nvSpPr>
            <p:spPr>
              <a:xfrm>
                <a:off x="9808945" y="4643187"/>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Resource abuse</a:t>
                </a:r>
              </a:p>
            </p:txBody>
          </p:sp>
          <p:grpSp>
            <p:nvGrpSpPr>
              <p:cNvPr id="29" name="Group 28">
                <a:extLst>
                  <a:ext uri="{FF2B5EF4-FFF2-40B4-BE49-F238E27FC236}">
                    <a16:creationId xmlns:a16="http://schemas.microsoft.com/office/drawing/2014/main" id="{4EB77BB4-F88B-49FB-B139-A13456F1D195}"/>
                  </a:ext>
                </a:extLst>
              </p:cNvPr>
              <p:cNvGrpSpPr/>
              <p:nvPr/>
            </p:nvGrpSpPr>
            <p:grpSpPr>
              <a:xfrm>
                <a:off x="9223997" y="4540293"/>
                <a:ext cx="457628" cy="406694"/>
                <a:chOff x="9208918" y="5066104"/>
                <a:chExt cx="652331" cy="579727"/>
              </a:xfrm>
            </p:grpSpPr>
            <p:pic>
              <p:nvPicPr>
                <p:cNvPr id="112" name="Graphic 111">
                  <a:extLst>
                    <a:ext uri="{FF2B5EF4-FFF2-40B4-BE49-F238E27FC236}">
                      <a16:creationId xmlns:a16="http://schemas.microsoft.com/office/drawing/2014/main" id="{46CF97B0-25AE-437A-8223-10993C1E5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8918" y="5066104"/>
                  <a:ext cx="479858" cy="442706"/>
                </a:xfrm>
                <a:prstGeom prst="rect">
                  <a:avLst/>
                </a:prstGeom>
              </p:spPr>
            </p:pic>
            <p:pic>
              <p:nvPicPr>
                <p:cNvPr id="47" name="Graphic 46" descr="Bitcoin">
                  <a:extLst>
                    <a:ext uri="{FF2B5EF4-FFF2-40B4-BE49-F238E27FC236}">
                      <a16:creationId xmlns:a16="http://schemas.microsoft.com/office/drawing/2014/main" id="{7723BF06-8EB2-4FDE-9113-E3D6C91BC89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1140" y="5295722"/>
                  <a:ext cx="350109" cy="350109"/>
                </a:xfrm>
                <a:prstGeom prst="rect">
                  <a:avLst/>
                </a:prstGeom>
              </p:spPr>
            </p:pic>
          </p:grpSp>
          <p:grpSp>
            <p:nvGrpSpPr>
              <p:cNvPr id="27" name="Group 26">
                <a:extLst>
                  <a:ext uri="{FF2B5EF4-FFF2-40B4-BE49-F238E27FC236}">
                    <a16:creationId xmlns:a16="http://schemas.microsoft.com/office/drawing/2014/main" id="{7B4971B7-3579-474C-B41C-63ADA9B98E74}"/>
                  </a:ext>
                </a:extLst>
              </p:cNvPr>
              <p:cNvGrpSpPr/>
              <p:nvPr/>
            </p:nvGrpSpPr>
            <p:grpSpPr>
              <a:xfrm>
                <a:off x="9271770" y="2541791"/>
                <a:ext cx="362082" cy="397446"/>
                <a:chOff x="9223997" y="2486764"/>
                <a:chExt cx="582518" cy="639413"/>
              </a:xfrm>
            </p:grpSpPr>
            <p:sp>
              <p:nvSpPr>
                <p:cNvPr id="62" name="Database_EFC7">
                  <a:extLst>
                    <a:ext uri="{FF2B5EF4-FFF2-40B4-BE49-F238E27FC236}">
                      <a16:creationId xmlns:a16="http://schemas.microsoft.com/office/drawing/2014/main" id="{6295AE66-2FFE-4D1D-ACBD-F1739247740E}"/>
                    </a:ext>
                  </a:extLst>
                </p:cNvPr>
                <p:cNvSpPr>
                  <a:spLocks noChangeAspect="1" noEditPoints="1"/>
                </p:cNvSpPr>
                <p:nvPr/>
              </p:nvSpPr>
              <p:spPr bwMode="auto">
                <a:xfrm>
                  <a:off x="9223997" y="2486764"/>
                  <a:ext cx="385858" cy="5068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defTabSz="896009">
                    <a:defRPr/>
                  </a:pPr>
                  <a:endParaRPr lang="en-US" sz="1200" kern="0">
                    <a:solidFill>
                      <a:srgbClr val="000000"/>
                    </a:solidFill>
                    <a:latin typeface="Segoe UI Semilight"/>
                  </a:endParaRPr>
                </a:p>
              </p:txBody>
            </p:sp>
            <p:pic>
              <p:nvPicPr>
                <p:cNvPr id="6" name="Graphic 5" descr="Garbage">
                  <a:extLst>
                    <a:ext uri="{FF2B5EF4-FFF2-40B4-BE49-F238E27FC236}">
                      <a16:creationId xmlns:a16="http://schemas.microsoft.com/office/drawing/2014/main" id="{689DC1E3-7518-4FCE-A2D9-3D15162363C5}"/>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17435" y="2737097"/>
                  <a:ext cx="389080" cy="389080"/>
                </a:xfrm>
                <a:prstGeom prst="rect">
                  <a:avLst/>
                </a:prstGeom>
              </p:spPr>
            </p:pic>
          </p:grpSp>
        </p:grpSp>
      </p:grpSp>
      <p:grpSp>
        <p:nvGrpSpPr>
          <p:cNvPr id="4" name="Group 3">
            <a:extLst>
              <a:ext uri="{FF2B5EF4-FFF2-40B4-BE49-F238E27FC236}">
                <a16:creationId xmlns:a16="http://schemas.microsoft.com/office/drawing/2014/main" id="{1161124B-B8E5-46FC-8CEC-E45F0EF092AF}"/>
              </a:ext>
            </a:extLst>
          </p:cNvPr>
          <p:cNvGrpSpPr/>
          <p:nvPr/>
        </p:nvGrpSpPr>
        <p:grpSpPr>
          <a:xfrm>
            <a:off x="455995" y="1824620"/>
            <a:ext cx="2546018" cy="4327578"/>
            <a:chOff x="595530" y="1860710"/>
            <a:chExt cx="2597071" cy="4414355"/>
          </a:xfrm>
        </p:grpSpPr>
        <p:sp>
          <p:nvSpPr>
            <p:cNvPr id="8" name="Rectangle 7">
              <a:extLst>
                <a:ext uri="{FF2B5EF4-FFF2-40B4-BE49-F238E27FC236}">
                  <a16:creationId xmlns:a16="http://schemas.microsoft.com/office/drawing/2014/main" id="{C25633C8-BC89-44CD-8C36-9D646D6B0EDA}"/>
                </a:ext>
              </a:extLst>
            </p:cNvPr>
            <p:cNvSpPr/>
            <p:nvPr/>
          </p:nvSpPr>
          <p:spPr bwMode="auto">
            <a:xfrm>
              <a:off x="603308" y="1860710"/>
              <a:ext cx="2339805"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751" fontAlgn="base">
                <a:lnSpc>
                  <a:spcPct val="90000"/>
                </a:lnSpc>
                <a:spcBef>
                  <a:spcPct val="0"/>
                </a:spcBef>
                <a:spcAft>
                  <a:spcPct val="0"/>
                </a:spcAft>
                <a:defRPr/>
              </a:pPr>
              <a:r>
                <a:rPr lang="en-US" dirty="0">
                  <a:solidFill>
                    <a:srgbClr val="000000"/>
                  </a:solidFill>
                  <a:latin typeface="Segoe UI Semibold"/>
                  <a:ea typeface="Segoe UI" pitchFamily="34" charset="0"/>
                  <a:cs typeface="Segoe UI" pitchFamily="34" charset="0"/>
                </a:rPr>
                <a:t>Exposure</a:t>
              </a:r>
            </a:p>
          </p:txBody>
        </p:sp>
        <p:cxnSp>
          <p:nvCxnSpPr>
            <p:cNvPr id="28" name="Straight Arrow Connector 27">
              <a:extLst>
                <a:ext uri="{FF2B5EF4-FFF2-40B4-BE49-F238E27FC236}">
                  <a16:creationId xmlns:a16="http://schemas.microsoft.com/office/drawing/2014/main" id="{FF1F5558-342A-4488-9536-7705CF837E70}"/>
                </a:ext>
              </a:extLst>
            </p:cNvPr>
            <p:cNvCxnSpPr>
              <a:cxnSpLocks/>
            </p:cNvCxnSpPr>
            <p:nvPr/>
          </p:nvCxnSpPr>
          <p:spPr>
            <a:xfrm>
              <a:off x="603308" y="2351198"/>
              <a:ext cx="2589293"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7EA9A8BC-2AF7-40B5-B13E-6918AC59DDA3}"/>
                </a:ext>
              </a:extLst>
            </p:cNvPr>
            <p:cNvGrpSpPr/>
            <p:nvPr/>
          </p:nvGrpSpPr>
          <p:grpSpPr>
            <a:xfrm>
              <a:off x="595530" y="2598300"/>
              <a:ext cx="2143581" cy="3676765"/>
              <a:chOff x="583042" y="2547585"/>
              <a:chExt cx="2101741" cy="3604999"/>
            </a:xfrm>
          </p:grpSpPr>
          <p:pic>
            <p:nvPicPr>
              <p:cNvPr id="15" name="Graphic 14">
                <a:extLst>
                  <a:ext uri="{FF2B5EF4-FFF2-40B4-BE49-F238E27FC236}">
                    <a16:creationId xmlns:a16="http://schemas.microsoft.com/office/drawing/2014/main" id="{45A77858-CC8B-4E37-9E06-C8E55B98C5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917" y="2547585"/>
                <a:ext cx="385858" cy="385858"/>
              </a:xfrm>
              <a:prstGeom prst="rect">
                <a:avLst/>
              </a:prstGeom>
            </p:spPr>
          </p:pic>
          <p:sp>
            <p:nvSpPr>
              <p:cNvPr id="16" name="Rectangle 15">
                <a:extLst>
                  <a:ext uri="{FF2B5EF4-FFF2-40B4-BE49-F238E27FC236}">
                    <a16:creationId xmlns:a16="http://schemas.microsoft.com/office/drawing/2014/main" id="{8C6B0616-C89F-4DC3-AD50-5AA9E2092CCC}"/>
                  </a:ext>
                </a:extLst>
              </p:cNvPr>
              <p:cNvSpPr/>
              <p:nvPr/>
            </p:nvSpPr>
            <p:spPr bwMode="auto">
              <a:xfrm>
                <a:off x="1313183" y="2577777"/>
                <a:ext cx="1371600" cy="3324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Insecure</a:t>
                </a:r>
              </a:p>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configuration</a:t>
                </a:r>
              </a:p>
            </p:txBody>
          </p:sp>
          <p:sp>
            <p:nvSpPr>
              <p:cNvPr id="19" name="Rectangle 18">
                <a:extLst>
                  <a:ext uri="{FF2B5EF4-FFF2-40B4-BE49-F238E27FC236}">
                    <a16:creationId xmlns:a16="http://schemas.microsoft.com/office/drawing/2014/main" id="{613C2EDA-168C-48E3-AEF8-1C294677DFBA}"/>
                  </a:ext>
                </a:extLst>
              </p:cNvPr>
              <p:cNvSpPr/>
              <p:nvPr/>
            </p:nvSpPr>
            <p:spPr>
              <a:xfrm>
                <a:off x="1313183" y="3962771"/>
                <a:ext cx="1371600" cy="166223"/>
              </a:xfrm>
              <a:prstGeom prst="rect">
                <a:avLst/>
              </a:prstGeom>
              <a:noFill/>
            </p:spPr>
            <p:txBody>
              <a:bodyPr vert="horz" wrap="square" lIns="0" tIns="0" rIns="0" bIns="0" anchor="t" anchorCtr="0">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Infected admin</a:t>
                </a:r>
              </a:p>
            </p:txBody>
          </p:sp>
          <p:grpSp>
            <p:nvGrpSpPr>
              <p:cNvPr id="5" name="Group 4">
                <a:extLst>
                  <a:ext uri="{FF2B5EF4-FFF2-40B4-BE49-F238E27FC236}">
                    <a16:creationId xmlns:a16="http://schemas.microsoft.com/office/drawing/2014/main" id="{839B3A85-77D4-471D-B0CE-B7639BD8E31C}"/>
                  </a:ext>
                </a:extLst>
              </p:cNvPr>
              <p:cNvGrpSpPr/>
              <p:nvPr/>
            </p:nvGrpSpPr>
            <p:grpSpPr>
              <a:xfrm>
                <a:off x="583042" y="3807871"/>
                <a:ext cx="431610" cy="472536"/>
                <a:chOff x="590668" y="3881995"/>
                <a:chExt cx="488607" cy="534938"/>
              </a:xfrm>
            </p:grpSpPr>
            <p:sp>
              <p:nvSpPr>
                <p:cNvPr id="125" name="Freeform: Shape 124">
                  <a:extLst>
                    <a:ext uri="{FF2B5EF4-FFF2-40B4-BE49-F238E27FC236}">
                      <a16:creationId xmlns:a16="http://schemas.microsoft.com/office/drawing/2014/main" id="{A77E3CA4-8986-43C7-8FD4-407CD118E580}"/>
                    </a:ext>
                  </a:extLst>
                </p:cNvPr>
                <p:cNvSpPr/>
                <p:nvPr/>
              </p:nvSpPr>
              <p:spPr>
                <a:xfrm>
                  <a:off x="590668" y="4024176"/>
                  <a:ext cx="280449" cy="360575"/>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78D3"/>
                </a:solidFill>
                <a:ln w="19050" cap="sq">
                  <a:noFill/>
                  <a:prstDash val="solid"/>
                  <a:miter lim="800000"/>
                  <a:headEnd/>
                  <a:tailEnd/>
                </a:ln>
              </p:spPr>
              <p:txBody>
                <a:bodyPr vert="horz" wrap="square" lIns="91401" tIns="45700" rIns="91401" bIns="45700" numCol="1" anchor="t" anchorCtr="0" compatLnSpc="1">
                  <a:prstTxWarp prst="textNoShape">
                    <a:avLst/>
                  </a:prstTxWarp>
                </a:bodyPr>
                <a:lstStyle/>
                <a:p>
                  <a:pPr defTabSz="914016">
                    <a:defRPr/>
                  </a:pPr>
                  <a:endParaRPr lang="en-US" sz="1200" kern="0">
                    <a:solidFill>
                      <a:srgbClr val="000000"/>
                    </a:solidFill>
                    <a:latin typeface="Segoe UI"/>
                  </a:endParaRPr>
                </a:p>
              </p:txBody>
            </p:sp>
            <p:sp>
              <p:nvSpPr>
                <p:cNvPr id="126" name="Freeform: Shape 125">
                  <a:extLst>
                    <a:ext uri="{FF2B5EF4-FFF2-40B4-BE49-F238E27FC236}">
                      <a16:creationId xmlns:a16="http://schemas.microsoft.com/office/drawing/2014/main" id="{1E5A918A-5380-4091-B167-44A330C4F71A}"/>
                    </a:ext>
                  </a:extLst>
                </p:cNvPr>
                <p:cNvSpPr/>
                <p:nvPr/>
              </p:nvSpPr>
              <p:spPr>
                <a:xfrm>
                  <a:off x="663210" y="3881995"/>
                  <a:ext cx="416065" cy="53493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0000"/>
                </a:solidFill>
                <a:ln w="19050" cap="sq">
                  <a:noFill/>
                  <a:prstDash val="solid"/>
                  <a:miter lim="800000"/>
                  <a:headEnd/>
                  <a:tailEnd/>
                </a:ln>
              </p:spPr>
              <p:txBody>
                <a:bodyPr vert="horz" wrap="square" lIns="91401" tIns="45700" rIns="91401" bIns="45700" numCol="1" anchor="t" anchorCtr="0" compatLnSpc="1">
                  <a:prstTxWarp prst="textNoShape">
                    <a:avLst/>
                  </a:prstTxWarp>
                </a:bodyPr>
                <a:lstStyle/>
                <a:p>
                  <a:pPr defTabSz="914016">
                    <a:defRPr/>
                  </a:pPr>
                  <a:endParaRPr lang="en-US" sz="1200" kern="0">
                    <a:solidFill>
                      <a:srgbClr val="000000"/>
                    </a:solidFill>
                    <a:latin typeface="Segoe UI"/>
                  </a:endParaRPr>
                </a:p>
              </p:txBody>
            </p:sp>
          </p:grpSp>
          <p:sp>
            <p:nvSpPr>
              <p:cNvPr id="18" name="Rectangle 17">
                <a:extLst>
                  <a:ext uri="{FF2B5EF4-FFF2-40B4-BE49-F238E27FC236}">
                    <a16:creationId xmlns:a16="http://schemas.microsoft.com/office/drawing/2014/main" id="{45EEE408-30A6-4F70-A9A4-F506BBB1BF3B}"/>
                  </a:ext>
                </a:extLst>
              </p:cNvPr>
              <p:cNvSpPr/>
              <p:nvPr/>
            </p:nvSpPr>
            <p:spPr>
              <a:xfrm>
                <a:off x="1313183" y="3273688"/>
                <a:ext cx="1371600" cy="166223"/>
              </a:xfrm>
              <a:prstGeom prst="rect">
                <a:avLst/>
              </a:prstGeom>
              <a:noFill/>
            </p:spPr>
            <p:txBody>
              <a:bodyPr vert="horz" wrap="square" lIns="0" tIns="0" rIns="0" bIns="0" anchor="t" anchorCtr="0">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Vulnerabilities</a:t>
                </a:r>
              </a:p>
            </p:txBody>
          </p:sp>
          <p:grpSp>
            <p:nvGrpSpPr>
              <p:cNvPr id="39" name="Group 38">
                <a:extLst>
                  <a:ext uri="{FF2B5EF4-FFF2-40B4-BE49-F238E27FC236}">
                    <a16:creationId xmlns:a16="http://schemas.microsoft.com/office/drawing/2014/main" id="{E1D6DCE6-3A03-447B-AAA7-91E55C48C3A3}"/>
                  </a:ext>
                </a:extLst>
              </p:cNvPr>
              <p:cNvGrpSpPr/>
              <p:nvPr/>
            </p:nvGrpSpPr>
            <p:grpSpPr>
              <a:xfrm>
                <a:off x="628423" y="3176215"/>
                <a:ext cx="340846" cy="340844"/>
                <a:chOff x="605917" y="3320284"/>
                <a:chExt cx="385858" cy="385857"/>
              </a:xfrm>
            </p:grpSpPr>
            <p:sp>
              <p:nvSpPr>
                <p:cNvPr id="128" name="Cross 127">
                  <a:extLst>
                    <a:ext uri="{FF2B5EF4-FFF2-40B4-BE49-F238E27FC236}">
                      <a16:creationId xmlns:a16="http://schemas.microsoft.com/office/drawing/2014/main" id="{34B712E6-E985-4B61-A94B-3415BE19D043}"/>
                    </a:ext>
                  </a:extLst>
                </p:cNvPr>
                <p:cNvSpPr/>
                <p:nvPr/>
              </p:nvSpPr>
              <p:spPr>
                <a:xfrm rot="2700000">
                  <a:off x="611337" y="3325703"/>
                  <a:ext cx="375018" cy="375019"/>
                </a:xfrm>
                <a:prstGeom prst="plus">
                  <a:avLst>
                    <a:gd name="adj" fmla="val 44963"/>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200">
                    <a:solidFill>
                      <a:srgbClr val="000000"/>
                    </a:solidFill>
                    <a:latin typeface="Segoe UI"/>
                  </a:endParaRPr>
                </a:p>
              </p:txBody>
            </p:sp>
            <p:sp>
              <p:nvSpPr>
                <p:cNvPr id="129" name="Oval 128">
                  <a:extLst>
                    <a:ext uri="{FF2B5EF4-FFF2-40B4-BE49-F238E27FC236}">
                      <a16:creationId xmlns:a16="http://schemas.microsoft.com/office/drawing/2014/main" id="{5B970959-16B1-4997-B12C-0A8A66C04949}"/>
                    </a:ext>
                  </a:extLst>
                </p:cNvPr>
                <p:cNvSpPr/>
                <p:nvPr/>
              </p:nvSpPr>
              <p:spPr>
                <a:xfrm>
                  <a:off x="605917" y="3320284"/>
                  <a:ext cx="385858" cy="385857"/>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200">
                    <a:solidFill>
                      <a:srgbClr val="000000"/>
                    </a:solidFill>
                    <a:latin typeface="Segoe UI"/>
                  </a:endParaRPr>
                </a:p>
              </p:txBody>
            </p:sp>
          </p:grpSp>
          <p:sp>
            <p:nvSpPr>
              <p:cNvPr id="76" name="Rectangle 75">
                <a:extLst>
                  <a:ext uri="{FF2B5EF4-FFF2-40B4-BE49-F238E27FC236}">
                    <a16:creationId xmlns:a16="http://schemas.microsoft.com/office/drawing/2014/main" id="{EA346500-8BDD-4DAE-A447-D0FCDBDE7A02}"/>
                  </a:ext>
                </a:extLst>
              </p:cNvPr>
              <p:cNvSpPr/>
              <p:nvPr/>
            </p:nvSpPr>
            <p:spPr>
              <a:xfrm>
                <a:off x="1313183" y="4643187"/>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Open entry points</a:t>
                </a:r>
              </a:p>
            </p:txBody>
          </p:sp>
          <p:grpSp>
            <p:nvGrpSpPr>
              <p:cNvPr id="37" name="Group 36">
                <a:extLst>
                  <a:ext uri="{FF2B5EF4-FFF2-40B4-BE49-F238E27FC236}">
                    <a16:creationId xmlns:a16="http://schemas.microsoft.com/office/drawing/2014/main" id="{369CE2FF-E1F0-49C7-A892-1A290B3ACB3D}"/>
                  </a:ext>
                </a:extLst>
              </p:cNvPr>
              <p:cNvGrpSpPr/>
              <p:nvPr/>
            </p:nvGrpSpPr>
            <p:grpSpPr>
              <a:xfrm>
                <a:off x="614584" y="4540293"/>
                <a:ext cx="531976" cy="368524"/>
                <a:chOff x="614584" y="4663740"/>
                <a:chExt cx="531976" cy="368524"/>
              </a:xfrm>
            </p:grpSpPr>
            <p:pic>
              <p:nvPicPr>
                <p:cNvPr id="78" name="Picture 77">
                  <a:extLst>
                    <a:ext uri="{FF2B5EF4-FFF2-40B4-BE49-F238E27FC236}">
                      <a16:creationId xmlns:a16="http://schemas.microsoft.com/office/drawing/2014/main" id="{4E3AFC36-206D-4CAB-981F-64228B9E317A}"/>
                    </a:ext>
                  </a:extLst>
                </p:cNvPr>
                <p:cNvPicPr>
                  <a:picLocks noChangeAspect="1"/>
                </p:cNvPicPr>
                <p:nvPr/>
              </p:nvPicPr>
              <p:blipFill>
                <a:blip r:embed="rId17"/>
                <a:stretch>
                  <a:fillRect/>
                </a:stretch>
              </p:blipFill>
              <p:spPr>
                <a:xfrm>
                  <a:off x="614584" y="4663740"/>
                  <a:ext cx="368524" cy="368524"/>
                </a:xfrm>
                <a:prstGeom prst="rect">
                  <a:avLst/>
                </a:prstGeom>
              </p:spPr>
            </p:pic>
            <p:sp>
              <p:nvSpPr>
                <p:cNvPr id="80" name="Database_EFC7">
                  <a:extLst>
                    <a:ext uri="{FF2B5EF4-FFF2-40B4-BE49-F238E27FC236}">
                      <a16:creationId xmlns:a16="http://schemas.microsoft.com/office/drawing/2014/main" id="{9A5D3E0A-ADE1-43F4-BF72-D9338DD99B6A}"/>
                    </a:ext>
                  </a:extLst>
                </p:cNvPr>
                <p:cNvSpPr>
                  <a:spLocks noChangeAspect="1" noEditPoints="1"/>
                </p:cNvSpPr>
                <p:nvPr/>
              </p:nvSpPr>
              <p:spPr bwMode="auto">
                <a:xfrm>
                  <a:off x="973629" y="4730780"/>
                  <a:ext cx="172931" cy="2271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defTabSz="896009">
                    <a:defRPr/>
                  </a:pPr>
                  <a:endParaRPr lang="en-US" sz="1200" kern="0" dirty="0">
                    <a:solidFill>
                      <a:srgbClr val="000000"/>
                    </a:solidFill>
                    <a:latin typeface="Segoe UI Semilight"/>
                  </a:endParaRPr>
                </a:p>
              </p:txBody>
            </p:sp>
          </p:grpSp>
          <p:sp>
            <p:nvSpPr>
              <p:cNvPr id="92" name="Rectangle 91">
                <a:extLst>
                  <a:ext uri="{FF2B5EF4-FFF2-40B4-BE49-F238E27FC236}">
                    <a16:creationId xmlns:a16="http://schemas.microsoft.com/office/drawing/2014/main" id="{7214252A-6E98-4FFF-9B83-27E37774839C}"/>
                  </a:ext>
                </a:extLst>
              </p:cNvPr>
              <p:cNvSpPr/>
              <p:nvPr/>
            </p:nvSpPr>
            <p:spPr>
              <a:xfrm>
                <a:off x="1313183" y="5886954"/>
                <a:ext cx="1371600" cy="166223"/>
              </a:xfrm>
              <a:prstGeom prst="rect">
                <a:avLst/>
              </a:prstGeom>
              <a:noFill/>
            </p:spPr>
            <p:txBody>
              <a:bodyPr vert="horz" wrap="square" lIns="0" tIns="0" rIns="0" bIns="0" anchor="t" anchorCtr="0">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Compromised user</a:t>
                </a:r>
              </a:p>
            </p:txBody>
          </p:sp>
          <p:sp>
            <p:nvSpPr>
              <p:cNvPr id="159" name="Rectangle 158">
                <a:extLst>
                  <a:ext uri="{FF2B5EF4-FFF2-40B4-BE49-F238E27FC236}">
                    <a16:creationId xmlns:a16="http://schemas.microsoft.com/office/drawing/2014/main" id="{1C026600-091E-4708-9BBF-20ABEB371572}"/>
                  </a:ext>
                </a:extLst>
              </p:cNvPr>
              <p:cNvSpPr/>
              <p:nvPr/>
            </p:nvSpPr>
            <p:spPr>
              <a:xfrm>
                <a:off x="1313183" y="5265071"/>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Exposed credentials </a:t>
                </a:r>
              </a:p>
            </p:txBody>
          </p:sp>
          <p:pic>
            <p:nvPicPr>
              <p:cNvPr id="160" name="Picture 159">
                <a:extLst>
                  <a:ext uri="{FF2B5EF4-FFF2-40B4-BE49-F238E27FC236}">
                    <a16:creationId xmlns:a16="http://schemas.microsoft.com/office/drawing/2014/main" id="{A53A457B-5376-4C69-88EC-A0404ACEF676}"/>
                  </a:ext>
                </a:extLst>
              </p:cNvPr>
              <p:cNvPicPr>
                <a:picLocks noChangeAspect="1"/>
              </p:cNvPicPr>
              <p:nvPr/>
            </p:nvPicPr>
            <p:blipFill>
              <a:blip r:embed="rId7"/>
              <a:stretch>
                <a:fillRect/>
              </a:stretch>
            </p:blipFill>
            <p:spPr>
              <a:xfrm>
                <a:off x="589908" y="5137502"/>
                <a:ext cx="417877" cy="417875"/>
              </a:xfrm>
              <a:prstGeom prst="rect">
                <a:avLst/>
              </a:prstGeom>
            </p:spPr>
          </p:pic>
          <p:pic>
            <p:nvPicPr>
              <p:cNvPr id="9" name="Graphic 8" descr="User">
                <a:extLst>
                  <a:ext uri="{FF2B5EF4-FFF2-40B4-BE49-F238E27FC236}">
                    <a16:creationId xmlns:a16="http://schemas.microsoft.com/office/drawing/2014/main" id="{D0AB14B7-C981-4C67-9219-32FC4C52BF76}"/>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14584" y="5784060"/>
                <a:ext cx="368524" cy="368524"/>
              </a:xfrm>
              <a:prstGeom prst="rect">
                <a:avLst/>
              </a:prstGeom>
            </p:spPr>
          </p:pic>
        </p:grpSp>
      </p:grpSp>
      <p:grpSp>
        <p:nvGrpSpPr>
          <p:cNvPr id="11" name="Group 10">
            <a:extLst>
              <a:ext uri="{FF2B5EF4-FFF2-40B4-BE49-F238E27FC236}">
                <a16:creationId xmlns:a16="http://schemas.microsoft.com/office/drawing/2014/main" id="{4DB9C69B-DDA4-49F0-85C7-C9F1FB29EE15}"/>
              </a:ext>
            </a:extLst>
          </p:cNvPr>
          <p:cNvGrpSpPr/>
          <p:nvPr/>
        </p:nvGrpSpPr>
        <p:grpSpPr>
          <a:xfrm>
            <a:off x="5941639" y="1824619"/>
            <a:ext cx="3054263" cy="3809296"/>
            <a:chOff x="6016583" y="1860710"/>
            <a:chExt cx="3115507" cy="3885680"/>
          </a:xfrm>
        </p:grpSpPr>
        <p:sp>
          <p:nvSpPr>
            <p:cNvPr id="12" name="Rectangle 11">
              <a:extLst>
                <a:ext uri="{FF2B5EF4-FFF2-40B4-BE49-F238E27FC236}">
                  <a16:creationId xmlns:a16="http://schemas.microsoft.com/office/drawing/2014/main" id="{80A9537C-8321-4A56-9663-52D64012F3FA}"/>
                </a:ext>
              </a:extLst>
            </p:cNvPr>
            <p:cNvSpPr/>
            <p:nvPr/>
          </p:nvSpPr>
          <p:spPr bwMode="auto">
            <a:xfrm>
              <a:off x="6016583" y="1860710"/>
              <a:ext cx="2363580"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751" fontAlgn="base">
                <a:lnSpc>
                  <a:spcPct val="90000"/>
                </a:lnSpc>
                <a:spcBef>
                  <a:spcPct val="0"/>
                </a:spcBef>
                <a:spcAft>
                  <a:spcPct val="0"/>
                </a:spcAft>
                <a:defRPr/>
              </a:pPr>
              <a:r>
                <a:rPr lang="en-US" dirty="0">
                  <a:solidFill>
                    <a:srgbClr val="000000"/>
                  </a:solidFill>
                  <a:latin typeface="Segoe UI Semibold"/>
                  <a:ea typeface="Segoe UI" pitchFamily="34" charset="0"/>
                  <a:cs typeface="Segoe UI" pitchFamily="34" charset="0"/>
                </a:rPr>
                <a:t>Lateral movements</a:t>
              </a:r>
            </a:p>
          </p:txBody>
        </p:sp>
        <p:cxnSp>
          <p:nvCxnSpPr>
            <p:cNvPr id="168" name="Straight Arrow Connector 167">
              <a:extLst>
                <a:ext uri="{FF2B5EF4-FFF2-40B4-BE49-F238E27FC236}">
                  <a16:creationId xmlns:a16="http://schemas.microsoft.com/office/drawing/2014/main" id="{E0E0B094-ED51-48EF-8B93-B7FA7C8685DC}"/>
                </a:ext>
              </a:extLst>
            </p:cNvPr>
            <p:cNvCxnSpPr>
              <a:cxnSpLocks/>
            </p:cNvCxnSpPr>
            <p:nvPr/>
          </p:nvCxnSpPr>
          <p:spPr>
            <a:xfrm>
              <a:off x="6016583" y="2351196"/>
              <a:ext cx="3115507"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456E38B8-5D50-4214-898B-153DB299433D}"/>
                </a:ext>
              </a:extLst>
            </p:cNvPr>
            <p:cNvGrpSpPr/>
            <p:nvPr/>
          </p:nvGrpSpPr>
          <p:grpSpPr>
            <a:xfrm>
              <a:off x="6016583" y="2596657"/>
              <a:ext cx="3115507" cy="3149733"/>
              <a:chOff x="5898282" y="2545974"/>
              <a:chExt cx="3054696" cy="3088254"/>
            </a:xfrm>
          </p:grpSpPr>
          <p:pic>
            <p:nvPicPr>
              <p:cNvPr id="34" name="Picture 33">
                <a:extLst>
                  <a:ext uri="{FF2B5EF4-FFF2-40B4-BE49-F238E27FC236}">
                    <a16:creationId xmlns:a16="http://schemas.microsoft.com/office/drawing/2014/main" id="{234725E5-1492-45DC-B482-6E59158C41B6}"/>
                  </a:ext>
                </a:extLst>
              </p:cNvPr>
              <p:cNvPicPr>
                <a:picLocks noChangeAspect="1"/>
              </p:cNvPicPr>
              <p:nvPr/>
            </p:nvPicPr>
            <p:blipFill>
              <a:blip r:embed="rId17"/>
              <a:stretch>
                <a:fillRect/>
              </a:stretch>
            </p:blipFill>
            <p:spPr>
              <a:xfrm>
                <a:off x="5898282" y="2545974"/>
                <a:ext cx="389080" cy="389080"/>
              </a:xfrm>
              <a:prstGeom prst="rect">
                <a:avLst/>
              </a:prstGeom>
            </p:spPr>
          </p:pic>
          <p:grpSp>
            <p:nvGrpSpPr>
              <p:cNvPr id="46" name="Group 45">
                <a:extLst>
                  <a:ext uri="{FF2B5EF4-FFF2-40B4-BE49-F238E27FC236}">
                    <a16:creationId xmlns:a16="http://schemas.microsoft.com/office/drawing/2014/main" id="{97B4EC62-582A-46C5-ADD9-3C51EDCD4D90}"/>
                  </a:ext>
                </a:extLst>
              </p:cNvPr>
              <p:cNvGrpSpPr/>
              <p:nvPr/>
            </p:nvGrpSpPr>
            <p:grpSpPr>
              <a:xfrm>
                <a:off x="6364632" y="2740514"/>
                <a:ext cx="491232" cy="2661165"/>
                <a:chOff x="6469732" y="2740514"/>
                <a:chExt cx="491232" cy="2661165"/>
              </a:xfrm>
            </p:grpSpPr>
            <p:cxnSp>
              <p:nvCxnSpPr>
                <p:cNvPr id="151" name="Straight Arrow Connector 150">
                  <a:extLst>
                    <a:ext uri="{FF2B5EF4-FFF2-40B4-BE49-F238E27FC236}">
                      <a16:creationId xmlns:a16="http://schemas.microsoft.com/office/drawing/2014/main" id="{DD34B73C-563E-431D-94D0-98928A6AD51B}"/>
                    </a:ext>
                  </a:extLst>
                </p:cNvPr>
                <p:cNvCxnSpPr>
                  <a:cxnSpLocks/>
                </p:cNvCxnSpPr>
                <p:nvPr/>
              </p:nvCxnSpPr>
              <p:spPr>
                <a:xfrm>
                  <a:off x="6469732" y="2740514"/>
                  <a:ext cx="470545"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DC86494-5C2C-4A26-B9AA-1B225B6EE22A}"/>
                    </a:ext>
                  </a:extLst>
                </p:cNvPr>
                <p:cNvCxnSpPr>
                  <a:cxnSpLocks/>
                </p:cNvCxnSpPr>
                <p:nvPr/>
              </p:nvCxnSpPr>
              <p:spPr>
                <a:xfrm>
                  <a:off x="6660698" y="4044139"/>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2154513-574E-4171-91DA-ADDB445D3FBD}"/>
                    </a:ext>
                  </a:extLst>
                </p:cNvPr>
                <p:cNvCxnSpPr>
                  <a:cxnSpLocks/>
                </p:cNvCxnSpPr>
                <p:nvPr/>
              </p:nvCxnSpPr>
              <p:spPr>
                <a:xfrm>
                  <a:off x="6660698" y="3346637"/>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8AAC84AC-5678-4957-B5D7-E36515E75F2B}"/>
                    </a:ext>
                  </a:extLst>
                </p:cNvPr>
                <p:cNvCxnSpPr>
                  <a:cxnSpLocks/>
                </p:cNvCxnSpPr>
                <p:nvPr/>
              </p:nvCxnSpPr>
              <p:spPr>
                <a:xfrm>
                  <a:off x="6660697" y="2740514"/>
                  <a:ext cx="0" cy="2661165"/>
                </a:xfrm>
                <a:prstGeom prst="line">
                  <a:avLst/>
                </a:prstGeom>
                <a:ln w="19050">
                  <a:solidFill>
                    <a:srgbClr val="2F2F2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D23D8BE-3F82-4CF8-A8CF-CDED7E434CE6}"/>
                    </a:ext>
                  </a:extLst>
                </p:cNvPr>
                <p:cNvCxnSpPr>
                  <a:cxnSpLocks/>
                </p:cNvCxnSpPr>
                <p:nvPr/>
              </p:nvCxnSpPr>
              <p:spPr>
                <a:xfrm>
                  <a:off x="6681386" y="5401679"/>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18B68DF-5468-466A-A1CB-C932F412848C}"/>
                    </a:ext>
                  </a:extLst>
                </p:cNvPr>
                <p:cNvCxnSpPr>
                  <a:cxnSpLocks/>
                </p:cNvCxnSpPr>
                <p:nvPr/>
              </p:nvCxnSpPr>
              <p:spPr>
                <a:xfrm>
                  <a:off x="6681386" y="4744367"/>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1F72D4-43BD-4DA3-9287-85643F13C254}"/>
                  </a:ext>
                </a:extLst>
              </p:cNvPr>
              <p:cNvGrpSpPr/>
              <p:nvPr/>
            </p:nvGrpSpPr>
            <p:grpSpPr>
              <a:xfrm>
                <a:off x="6985595" y="2564525"/>
                <a:ext cx="1967383" cy="3069703"/>
                <a:chOff x="6271643" y="2564525"/>
                <a:chExt cx="1967383" cy="3069703"/>
              </a:xfrm>
            </p:grpSpPr>
            <p:pic>
              <p:nvPicPr>
                <p:cNvPr id="144" name="Graphic 143">
                  <a:extLst>
                    <a:ext uri="{FF2B5EF4-FFF2-40B4-BE49-F238E27FC236}">
                      <a16:creationId xmlns:a16="http://schemas.microsoft.com/office/drawing/2014/main" id="{69006EEF-7D21-45C0-8CD8-3A36D9AE5C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9822" y="2564525"/>
                  <a:ext cx="381518" cy="351980"/>
                </a:xfrm>
                <a:prstGeom prst="rect">
                  <a:avLst/>
                </a:prstGeom>
              </p:spPr>
            </p:pic>
            <p:pic>
              <p:nvPicPr>
                <p:cNvPr id="145" name="Graphic 144">
                  <a:extLst>
                    <a:ext uri="{FF2B5EF4-FFF2-40B4-BE49-F238E27FC236}">
                      <a16:creationId xmlns:a16="http://schemas.microsoft.com/office/drawing/2014/main" id="{329F5804-06C3-49EF-9E61-69293BCAA4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7652" y="3153708"/>
                  <a:ext cx="385858" cy="385858"/>
                </a:xfrm>
                <a:prstGeom prst="rect">
                  <a:avLst/>
                </a:prstGeom>
              </p:spPr>
            </p:pic>
            <p:pic>
              <p:nvPicPr>
                <p:cNvPr id="146" name="Picture 145">
                  <a:extLst>
                    <a:ext uri="{FF2B5EF4-FFF2-40B4-BE49-F238E27FC236}">
                      <a16:creationId xmlns:a16="http://schemas.microsoft.com/office/drawing/2014/main" id="{98765917-2C99-412E-8D9E-268DA30E617E}"/>
                    </a:ext>
                  </a:extLst>
                </p:cNvPr>
                <p:cNvPicPr>
                  <a:picLocks noChangeAspect="1"/>
                </p:cNvPicPr>
                <p:nvPr/>
              </p:nvPicPr>
              <p:blipFill>
                <a:blip r:embed="rId7"/>
                <a:stretch>
                  <a:fillRect/>
                </a:stretch>
              </p:blipFill>
              <p:spPr>
                <a:xfrm>
                  <a:off x="6271643" y="3835202"/>
                  <a:ext cx="417877" cy="417875"/>
                </a:xfrm>
                <a:prstGeom prst="rect">
                  <a:avLst/>
                </a:prstGeom>
              </p:spPr>
            </p:pic>
            <p:pic>
              <p:nvPicPr>
                <p:cNvPr id="147" name="Graphic 146">
                  <a:extLst>
                    <a:ext uri="{FF2B5EF4-FFF2-40B4-BE49-F238E27FC236}">
                      <a16:creationId xmlns:a16="http://schemas.microsoft.com/office/drawing/2014/main" id="{71578A8A-E0D1-47FB-9871-AAE0E45ECA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3360" y="5169130"/>
                  <a:ext cx="414443" cy="465098"/>
                </a:xfrm>
                <a:prstGeom prst="rect">
                  <a:avLst/>
                </a:prstGeom>
              </p:spPr>
            </p:pic>
            <p:pic>
              <p:nvPicPr>
                <p:cNvPr id="148" name="Graphic 147">
                  <a:extLst>
                    <a:ext uri="{FF2B5EF4-FFF2-40B4-BE49-F238E27FC236}">
                      <a16:creationId xmlns:a16="http://schemas.microsoft.com/office/drawing/2014/main" id="{2DF000E4-B231-4F3F-BBDE-2BB1E9E757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76506" y="4540293"/>
                  <a:ext cx="408150" cy="408148"/>
                </a:xfrm>
                <a:prstGeom prst="rect">
                  <a:avLst/>
                </a:prstGeom>
              </p:spPr>
            </p:pic>
            <p:sp>
              <p:nvSpPr>
                <p:cNvPr id="149" name="Rectangle 148">
                  <a:extLst>
                    <a:ext uri="{FF2B5EF4-FFF2-40B4-BE49-F238E27FC236}">
                      <a16:creationId xmlns:a16="http://schemas.microsoft.com/office/drawing/2014/main" id="{37217CDD-8004-453F-9309-054A07E922C0}"/>
                    </a:ext>
                  </a:extLst>
                </p:cNvPr>
                <p:cNvSpPr/>
                <p:nvPr/>
              </p:nvSpPr>
              <p:spPr>
                <a:xfrm>
                  <a:off x="6867425" y="2659146"/>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Virtual machines </a:t>
                  </a:r>
                </a:p>
              </p:txBody>
            </p:sp>
            <p:sp>
              <p:nvSpPr>
                <p:cNvPr id="150" name="Rectangle 149">
                  <a:extLst>
                    <a:ext uri="{FF2B5EF4-FFF2-40B4-BE49-F238E27FC236}">
                      <a16:creationId xmlns:a16="http://schemas.microsoft.com/office/drawing/2014/main" id="{82D7BF15-2C38-4FD8-9198-B9FB8963B528}"/>
                    </a:ext>
                  </a:extLst>
                </p:cNvPr>
                <p:cNvSpPr/>
                <p:nvPr/>
              </p:nvSpPr>
              <p:spPr bwMode="auto">
                <a:xfrm>
                  <a:off x="6867425" y="3273688"/>
                  <a:ext cx="1371600" cy="166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751" fontAlgn="base">
                    <a:lnSpc>
                      <a:spcPct val="90000"/>
                    </a:lnSpc>
                    <a:spcBef>
                      <a:spcPct val="0"/>
                    </a:spcBef>
                    <a:spcAft>
                      <a:spcPct val="0"/>
                    </a:spcAft>
                    <a:defRPr/>
                  </a:pPr>
                  <a:r>
                    <a:rPr lang="en-US" sz="1200">
                      <a:solidFill>
                        <a:srgbClr val="000000"/>
                      </a:solidFill>
                      <a:latin typeface="Segoe UI"/>
                      <a:ea typeface="Segoe UI" pitchFamily="34" charset="0"/>
                      <a:cs typeface="Segoe UI" pitchFamily="34" charset="0"/>
                    </a:rPr>
                    <a:t>Apps</a:t>
                  </a:r>
                </a:p>
              </p:txBody>
            </p:sp>
            <p:sp>
              <p:nvSpPr>
                <p:cNvPr id="152" name="Rectangle 151">
                  <a:extLst>
                    <a:ext uri="{FF2B5EF4-FFF2-40B4-BE49-F238E27FC236}">
                      <a16:creationId xmlns:a16="http://schemas.microsoft.com/office/drawing/2014/main" id="{4DF9073E-29A7-4009-AC98-57DF9CC538A8}"/>
                    </a:ext>
                  </a:extLst>
                </p:cNvPr>
                <p:cNvSpPr/>
                <p:nvPr/>
              </p:nvSpPr>
              <p:spPr>
                <a:xfrm>
                  <a:off x="6867426" y="3962771"/>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a:solidFill>
                        <a:srgbClr val="000000"/>
                      </a:solidFill>
                      <a:latin typeface="Segoe UI"/>
                      <a:ea typeface="Segoe UI" pitchFamily="34" charset="0"/>
                      <a:cs typeface="Segoe UI" pitchFamily="34" charset="0"/>
                    </a:rPr>
                    <a:t>Credentials </a:t>
                  </a:r>
                </a:p>
              </p:txBody>
            </p:sp>
            <p:sp>
              <p:nvSpPr>
                <p:cNvPr id="153" name="Rectangle 152">
                  <a:extLst>
                    <a:ext uri="{FF2B5EF4-FFF2-40B4-BE49-F238E27FC236}">
                      <a16:creationId xmlns:a16="http://schemas.microsoft.com/office/drawing/2014/main" id="{A2A5CA6A-3868-41DD-BF00-021EC84AD95A}"/>
                    </a:ext>
                  </a:extLst>
                </p:cNvPr>
                <p:cNvSpPr/>
                <p:nvPr/>
              </p:nvSpPr>
              <p:spPr>
                <a:xfrm>
                  <a:off x="6867425" y="5265071"/>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dirty="0">
                      <a:solidFill>
                        <a:srgbClr val="000000"/>
                      </a:solidFill>
                      <a:latin typeface="Segoe UI"/>
                      <a:ea typeface="Segoe UI" pitchFamily="34" charset="0"/>
                      <a:cs typeface="Segoe UI" pitchFamily="34" charset="0"/>
                    </a:rPr>
                    <a:t>IoT devices</a:t>
                  </a:r>
                </a:p>
              </p:txBody>
            </p:sp>
            <p:sp>
              <p:nvSpPr>
                <p:cNvPr id="154" name="Rectangle 153">
                  <a:extLst>
                    <a:ext uri="{FF2B5EF4-FFF2-40B4-BE49-F238E27FC236}">
                      <a16:creationId xmlns:a16="http://schemas.microsoft.com/office/drawing/2014/main" id="{C87EAFE1-5E8C-4F92-AFD7-1DB52F7A7B7E}"/>
                    </a:ext>
                  </a:extLst>
                </p:cNvPr>
                <p:cNvSpPr/>
                <p:nvPr/>
              </p:nvSpPr>
              <p:spPr>
                <a:xfrm>
                  <a:off x="6867424" y="4643187"/>
                  <a:ext cx="1371600" cy="166223"/>
                </a:xfrm>
                <a:prstGeom prst="rect">
                  <a:avLst/>
                </a:prstGeom>
              </p:spPr>
              <p:txBody>
                <a:bodyPr vert="horz" wrap="square" lIns="0" tIns="0" rIns="0" bIns="0" anchor="t" anchorCtr="0">
                  <a:spAutoFit/>
                </a:bodyPr>
                <a:lstStyle/>
                <a:p>
                  <a:pPr defTabSz="913751" fontAlgn="base">
                    <a:lnSpc>
                      <a:spcPct val="90000"/>
                    </a:lnSpc>
                    <a:spcBef>
                      <a:spcPct val="0"/>
                    </a:spcBef>
                    <a:spcAft>
                      <a:spcPct val="0"/>
                    </a:spcAft>
                    <a:defRPr/>
                  </a:pPr>
                  <a:r>
                    <a:rPr lang="en-US" sz="1200">
                      <a:solidFill>
                        <a:srgbClr val="000000"/>
                      </a:solidFill>
                      <a:latin typeface="Segoe UI"/>
                      <a:ea typeface="Segoe UI" pitchFamily="34" charset="0"/>
                      <a:cs typeface="Segoe UI" pitchFamily="34" charset="0"/>
                    </a:rPr>
                    <a:t>Data stores</a:t>
                  </a:r>
                </a:p>
              </p:txBody>
            </p:sp>
          </p:grpSp>
        </p:grpSp>
      </p:grpSp>
      <p:grpSp>
        <p:nvGrpSpPr>
          <p:cNvPr id="88" name="Group 87">
            <a:extLst>
              <a:ext uri="{FF2B5EF4-FFF2-40B4-BE49-F238E27FC236}">
                <a16:creationId xmlns:a16="http://schemas.microsoft.com/office/drawing/2014/main" id="{EEFDBFAC-33D2-4173-87AE-8B6E913D7D17}"/>
              </a:ext>
            </a:extLst>
          </p:cNvPr>
          <p:cNvGrpSpPr/>
          <p:nvPr/>
        </p:nvGrpSpPr>
        <p:grpSpPr>
          <a:xfrm>
            <a:off x="0" y="6494753"/>
            <a:ext cx="12192000" cy="472960"/>
            <a:chOff x="0" y="6494753"/>
            <a:chExt cx="12192000" cy="472960"/>
          </a:xfrm>
        </p:grpSpPr>
        <p:sp>
          <p:nvSpPr>
            <p:cNvPr id="89" name="Rectangle 88">
              <a:extLst>
                <a:ext uri="{FF2B5EF4-FFF2-40B4-BE49-F238E27FC236}">
                  <a16:creationId xmlns:a16="http://schemas.microsoft.com/office/drawing/2014/main" id="{F31E4419-5A9A-4289-87DE-0F1B9EEBC2C9}"/>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52B3BB1D-5799-4083-88E2-2466885AF2D8}"/>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7849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amp;S oval">
            <a:extLst>
              <a:ext uri="{FF2B5EF4-FFF2-40B4-BE49-F238E27FC236}">
                <a16:creationId xmlns:a16="http://schemas.microsoft.com/office/drawing/2014/main" id="{A92627DB-486D-4E73-91B6-CD99AF5515B0}"/>
              </a:ext>
            </a:extLst>
          </p:cNvPr>
          <p:cNvSpPr>
            <a:spLocks noChangeAspect="1"/>
          </p:cNvSpPr>
          <p:nvPr/>
        </p:nvSpPr>
        <p:spPr bwMode="auto">
          <a:xfrm>
            <a:off x="7583004" y="2187648"/>
            <a:ext cx="3264717" cy="3264717"/>
          </a:xfrm>
          <a:prstGeom prst="ellipse">
            <a:avLst/>
          </a:prstGeom>
          <a:noFill/>
          <a:ln w="190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66" name="Trust &amp; Security">
            <a:extLst>
              <a:ext uri="{FF2B5EF4-FFF2-40B4-BE49-F238E27FC236}">
                <a16:creationId xmlns:a16="http://schemas.microsoft.com/office/drawing/2014/main" id="{12A64C21-E633-4AF5-96AE-99D8229DB45C}"/>
              </a:ext>
            </a:extLst>
          </p:cNvPr>
          <p:cNvSpPr/>
          <p:nvPr/>
        </p:nvSpPr>
        <p:spPr>
          <a:xfrm>
            <a:off x="8397218" y="3412717"/>
            <a:ext cx="1636288" cy="814582"/>
          </a:xfrm>
          <a:prstGeom prst="rect">
            <a:avLst/>
          </a:prstGeom>
        </p:spPr>
        <p:txBody>
          <a:bodyPr wrap="square" lIns="0" tIns="0" rIns="0" bIns="0" anchor="ctr">
            <a:spAutoFit/>
          </a:bodyPr>
          <a:lstStyle/>
          <a:p>
            <a:pPr algn="ctr" defTabSz="838753">
              <a:lnSpc>
                <a:spcPct val="90000"/>
              </a:lnSpc>
              <a:defRPr/>
            </a:pPr>
            <a:r>
              <a:rPr lang="en-US" sz="2941" dirty="0">
                <a:solidFill>
                  <a:srgbClr val="000000"/>
                </a:solidFill>
                <a:latin typeface="Segoe UI" panose="020B0502040204020203" pitchFamily="34" charset="0"/>
                <a:ea typeface="Times New Roman" panose="02020603050405020304" pitchFamily="18" charset="0"/>
                <a:cs typeface="Segoe UI" panose="020B0502040204020203" pitchFamily="34" charset="0"/>
              </a:rPr>
              <a:t>Azure Security</a:t>
            </a:r>
            <a:endParaRPr lang="en-US" sz="2941" dirty="0">
              <a:solidFill>
                <a:srgbClr val="000000"/>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FC1C6480-721D-4C9A-B0DA-75480B59CF29}"/>
              </a:ext>
            </a:extLst>
          </p:cNvPr>
          <p:cNvSpPr>
            <a:spLocks noGrp="1"/>
          </p:cNvSpPr>
          <p:nvPr>
            <p:ph type="title"/>
          </p:nvPr>
        </p:nvSpPr>
        <p:spPr>
          <a:xfrm>
            <a:off x="399706" y="407137"/>
            <a:ext cx="6567268" cy="1209434"/>
          </a:xfrm>
        </p:spPr>
        <p:txBody>
          <a:bodyPr/>
          <a:lstStyle/>
          <a:p>
            <a:r>
              <a:rPr lang="en-US" sz="4000" dirty="0"/>
              <a:t>Unmatched security across operations, technology, and partnerships</a:t>
            </a:r>
          </a:p>
        </p:txBody>
      </p:sp>
      <p:sp>
        <p:nvSpPr>
          <p:cNvPr id="2" name="Text Placeholder 1">
            <a:extLst>
              <a:ext uri="{FF2B5EF4-FFF2-40B4-BE49-F238E27FC236}">
                <a16:creationId xmlns:a16="http://schemas.microsoft.com/office/drawing/2014/main" id="{BC94A292-8D3C-431E-9CEA-006C3AD19277}"/>
              </a:ext>
            </a:extLst>
          </p:cNvPr>
          <p:cNvSpPr>
            <a:spLocks noGrp="1"/>
          </p:cNvSpPr>
          <p:nvPr>
            <p:ph type="body" sz="quarter" idx="4294967295"/>
          </p:nvPr>
        </p:nvSpPr>
        <p:spPr>
          <a:xfrm>
            <a:off x="426385" y="2358894"/>
            <a:ext cx="5658682" cy="3235116"/>
          </a:xfrm>
        </p:spPr>
        <p:txBody>
          <a:bodyPr/>
          <a:lstStyle/>
          <a:p>
            <a:pPr>
              <a:lnSpc>
                <a:spcPct val="90000"/>
              </a:lnSpc>
              <a:spcBef>
                <a:spcPts val="2353"/>
              </a:spcBef>
            </a:pPr>
            <a:r>
              <a:rPr lang="en-US" sz="3137" dirty="0">
                <a:solidFill>
                  <a:schemeClr val="tx2"/>
                </a:solidFill>
                <a:cs typeface="Segoe UI bold" panose="020B0802040204020203" pitchFamily="34" charset="0"/>
              </a:rPr>
              <a:t>$1B</a:t>
            </a:r>
            <a:br>
              <a:rPr lang="en-US" spc="0" dirty="0">
                <a:solidFill>
                  <a:schemeClr val="tx2"/>
                </a:solidFill>
                <a:cs typeface="Segoe UI bold" panose="020B0802040204020203" pitchFamily="34" charset="0"/>
              </a:rPr>
            </a:br>
            <a:r>
              <a:rPr lang="en-US" spc="0" dirty="0">
                <a:latin typeface="+mn-lt"/>
              </a:rPr>
              <a:t>annual investment in cybersecurity</a:t>
            </a:r>
          </a:p>
          <a:p>
            <a:pPr>
              <a:lnSpc>
                <a:spcPct val="90000"/>
              </a:lnSpc>
              <a:spcBef>
                <a:spcPts val="3000"/>
              </a:spcBef>
            </a:pPr>
            <a:r>
              <a:rPr lang="en-US" sz="3137" dirty="0">
                <a:solidFill>
                  <a:schemeClr val="tx2"/>
                </a:solidFill>
                <a:cs typeface="Segoe UI bold" panose="020B0802040204020203" pitchFamily="34" charset="0"/>
              </a:rPr>
              <a:t>3500+</a:t>
            </a:r>
            <a:br>
              <a:rPr lang="en-US" spc="0" dirty="0">
                <a:solidFill>
                  <a:schemeClr val="tx2"/>
                </a:solidFill>
                <a:cs typeface="Segoe UI bold" panose="020B0802040204020203" pitchFamily="34" charset="0"/>
              </a:rPr>
            </a:br>
            <a:r>
              <a:rPr lang="en-US" spc="0" dirty="0">
                <a:latin typeface="+mn-lt"/>
              </a:rPr>
              <a:t>global security experts</a:t>
            </a:r>
          </a:p>
          <a:p>
            <a:pPr>
              <a:lnSpc>
                <a:spcPct val="90000"/>
              </a:lnSpc>
              <a:spcBef>
                <a:spcPts val="3000"/>
              </a:spcBef>
            </a:pPr>
            <a:r>
              <a:rPr lang="en-US" sz="3137" dirty="0">
                <a:solidFill>
                  <a:schemeClr val="tx2"/>
                </a:solidFill>
                <a:cs typeface="Segoe UI bold" panose="020B0802040204020203" pitchFamily="34" charset="0"/>
              </a:rPr>
              <a:t>Trillions</a:t>
            </a:r>
            <a:br>
              <a:rPr lang="en-US" spc="0" dirty="0">
                <a:solidFill>
                  <a:schemeClr val="tx2"/>
                </a:solidFill>
                <a:cs typeface="Segoe UI bold" panose="020B0802040204020203" pitchFamily="34" charset="0"/>
              </a:rPr>
            </a:br>
            <a:r>
              <a:rPr lang="en-US" spc="0" dirty="0">
                <a:latin typeface="+mn-lt"/>
              </a:rPr>
              <a:t>of diverse signals for unique intelligence </a:t>
            </a:r>
          </a:p>
        </p:txBody>
      </p:sp>
      <p:sp>
        <p:nvSpPr>
          <p:cNvPr id="32" name="Rectangle 31">
            <a:extLst>
              <a:ext uri="{FF2B5EF4-FFF2-40B4-BE49-F238E27FC236}">
                <a16:creationId xmlns:a16="http://schemas.microsoft.com/office/drawing/2014/main" id="{514A5B28-7FF5-467A-B92D-FDD24B164EAA}"/>
              </a:ext>
            </a:extLst>
          </p:cNvPr>
          <p:cNvSpPr>
            <a:spLocks/>
          </p:cNvSpPr>
          <p:nvPr/>
        </p:nvSpPr>
        <p:spPr bwMode="auto">
          <a:xfrm>
            <a:off x="9980901" y="5273330"/>
            <a:ext cx="1445704" cy="572301"/>
          </a:xfrm>
          <a:prstGeom prst="rect">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6243" rIns="0" bIns="146243" numCol="1" spcCol="0" rtlCol="0" fromWordArt="0" anchor="t" anchorCtr="0" forceAA="0" compatLnSpc="1">
            <a:prstTxWarp prst="textNoShape">
              <a:avLst/>
            </a:prstTxWarp>
            <a:spAutoFit/>
          </a:bodyPr>
          <a:lstStyle/>
          <a:p>
            <a:pPr algn="ctr" defTabSz="838753">
              <a:lnSpc>
                <a:spcPct val="90000"/>
              </a:lnSpc>
              <a:defRPr/>
            </a:pPr>
            <a:r>
              <a:rPr lang="en-US" sz="1961" dirty="0">
                <a:solidFill>
                  <a:srgbClr val="000000"/>
                </a:solidFill>
                <a:latin typeface="Segoe UI Semibold"/>
              </a:rPr>
              <a:t>Partnerships</a:t>
            </a:r>
          </a:p>
        </p:txBody>
      </p:sp>
      <p:sp>
        <p:nvSpPr>
          <p:cNvPr id="34" name="Rectangle 33">
            <a:extLst>
              <a:ext uri="{FF2B5EF4-FFF2-40B4-BE49-F238E27FC236}">
                <a16:creationId xmlns:a16="http://schemas.microsoft.com/office/drawing/2014/main" id="{6FCC83FD-BFF3-4082-A049-02B166001032}"/>
              </a:ext>
            </a:extLst>
          </p:cNvPr>
          <p:cNvSpPr>
            <a:spLocks/>
          </p:cNvSpPr>
          <p:nvPr/>
        </p:nvSpPr>
        <p:spPr bwMode="auto">
          <a:xfrm>
            <a:off x="8581312" y="990926"/>
            <a:ext cx="1287029" cy="572301"/>
          </a:xfrm>
          <a:prstGeom prst="rect">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6243" rIns="0" bIns="146243" numCol="1" spcCol="0" rtlCol="0" fromWordArt="0" anchor="b" anchorCtr="0" forceAA="0" compatLnSpc="1">
            <a:prstTxWarp prst="textNoShape">
              <a:avLst/>
            </a:prstTxWarp>
            <a:spAutoFit/>
          </a:bodyPr>
          <a:lstStyle/>
          <a:p>
            <a:pPr algn="ctr" defTabSz="838753">
              <a:lnSpc>
                <a:spcPct val="90000"/>
              </a:lnSpc>
              <a:defRPr/>
            </a:pPr>
            <a:r>
              <a:rPr lang="en-US" sz="1961" dirty="0">
                <a:solidFill>
                  <a:srgbClr val="000000"/>
                </a:solidFill>
                <a:latin typeface="Segoe UI Semibold"/>
              </a:rPr>
              <a:t>Operations</a:t>
            </a:r>
          </a:p>
        </p:txBody>
      </p:sp>
      <p:grpSp>
        <p:nvGrpSpPr>
          <p:cNvPr id="35" name="Group 1">
            <a:extLst>
              <a:ext uri="{FF2B5EF4-FFF2-40B4-BE49-F238E27FC236}">
                <a16:creationId xmlns:a16="http://schemas.microsoft.com/office/drawing/2014/main" id="{A68A34B4-973A-48BA-A8D6-9A477ADCBB13}"/>
              </a:ext>
            </a:extLst>
          </p:cNvPr>
          <p:cNvGrpSpPr>
            <a:grpSpLocks noChangeAspect="1"/>
          </p:cNvGrpSpPr>
          <p:nvPr/>
        </p:nvGrpSpPr>
        <p:grpSpPr>
          <a:xfrm>
            <a:off x="10145167" y="4170417"/>
            <a:ext cx="1085599" cy="1085599"/>
            <a:chOff x="3491934" y="3980755"/>
            <a:chExt cx="824835" cy="824835"/>
          </a:xfrm>
        </p:grpSpPr>
        <p:sp useBgFill="1">
          <p:nvSpPr>
            <p:cNvPr id="36" name="Oval 2">
              <a:extLst>
                <a:ext uri="{FF2B5EF4-FFF2-40B4-BE49-F238E27FC236}">
                  <a16:creationId xmlns:a16="http://schemas.microsoft.com/office/drawing/2014/main" id="{A6CE4AEA-5599-4592-B847-80E9401F527F}"/>
                </a:ext>
              </a:extLst>
            </p:cNvPr>
            <p:cNvSpPr/>
            <p:nvPr/>
          </p:nvSpPr>
          <p:spPr bwMode="auto">
            <a:xfrm>
              <a:off x="3491934" y="3980755"/>
              <a:ext cx="824835" cy="82483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787" rIns="0" bIns="42787" numCol="1" rtlCol="0" anchor="ctr" anchorCtr="0" compatLnSpc="1">
              <a:prstTxWarp prst="textNoShape">
                <a:avLst/>
              </a:prstTxWarp>
            </a:bodyPr>
            <a:lstStyle/>
            <a:p>
              <a:pPr algn="ctr" defTabSz="855330" fontAlgn="base">
                <a:spcBef>
                  <a:spcPct val="0"/>
                </a:spcBef>
                <a:spcAft>
                  <a:spcPct val="0"/>
                </a:spcAft>
                <a:defRPr/>
              </a:pPr>
              <a:endParaRPr lang="en-US" sz="1468">
                <a:gradFill>
                  <a:gsLst>
                    <a:gs pos="40075">
                      <a:srgbClr val="FFFFFF"/>
                    </a:gs>
                    <a:gs pos="30000">
                      <a:srgbClr val="FFFFFF"/>
                    </a:gs>
                  </a:gsLst>
                  <a:lin ang="5400000" scaled="0"/>
                </a:gradFill>
                <a:latin typeface="Segoe UI"/>
              </a:endParaRPr>
            </a:p>
          </p:txBody>
        </p:sp>
        <p:grpSp>
          <p:nvGrpSpPr>
            <p:cNvPr id="37" name="Group 3">
              <a:extLst>
                <a:ext uri="{FF2B5EF4-FFF2-40B4-BE49-F238E27FC236}">
                  <a16:creationId xmlns:a16="http://schemas.microsoft.com/office/drawing/2014/main" id="{8CFE4BCF-7E28-4D08-BA17-6718EFC92CA6}"/>
                </a:ext>
              </a:extLst>
            </p:cNvPr>
            <p:cNvGrpSpPr/>
            <p:nvPr/>
          </p:nvGrpSpPr>
          <p:grpSpPr>
            <a:xfrm>
              <a:off x="3524775" y="4013594"/>
              <a:ext cx="761949" cy="761947"/>
              <a:chOff x="7123842" y="4156689"/>
              <a:chExt cx="1115570" cy="1115568"/>
            </a:xfrm>
          </p:grpSpPr>
          <p:sp>
            <p:nvSpPr>
              <p:cNvPr id="39" name="Oval 5">
                <a:extLst>
                  <a:ext uri="{FF2B5EF4-FFF2-40B4-BE49-F238E27FC236}">
                    <a16:creationId xmlns:a16="http://schemas.microsoft.com/office/drawing/2014/main" id="{57F349A7-7F0A-4FE6-943A-61E24410BFA4}"/>
                  </a:ext>
                </a:extLst>
              </p:cNvPr>
              <p:cNvSpPr/>
              <p:nvPr/>
            </p:nvSpPr>
            <p:spPr bwMode="auto">
              <a:xfrm>
                <a:off x="7123842" y="4156689"/>
                <a:ext cx="1115570" cy="1115568"/>
              </a:xfrm>
              <a:prstGeom prst="ellipse">
                <a:avLst/>
              </a:prstGeom>
              <a:solidFill>
                <a:schemeClr val="bg1"/>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pic>
            <p:nvPicPr>
              <p:cNvPr id="40" name="Graphic 39">
                <a:extLst>
                  <a:ext uri="{FF2B5EF4-FFF2-40B4-BE49-F238E27FC236}">
                    <a16:creationId xmlns:a16="http://schemas.microsoft.com/office/drawing/2014/main" id="{AD71E787-B13F-45D2-99F8-9A5357B4D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3046" y="4453870"/>
                <a:ext cx="537154" cy="521200"/>
              </a:xfrm>
              <a:prstGeom prst="rect">
                <a:avLst/>
              </a:prstGeom>
            </p:spPr>
          </p:pic>
        </p:grpSp>
        <p:sp>
          <p:nvSpPr>
            <p:cNvPr id="38" name="Oval 102">
              <a:extLst>
                <a:ext uri="{FF2B5EF4-FFF2-40B4-BE49-F238E27FC236}">
                  <a16:creationId xmlns:a16="http://schemas.microsoft.com/office/drawing/2014/main" id="{F2B70689-E743-4D97-A29C-233BDA38970F}"/>
                </a:ext>
              </a:extLst>
            </p:cNvPr>
            <p:cNvSpPr>
              <a:spLocks noChangeArrowheads="1"/>
            </p:cNvSpPr>
            <p:nvPr/>
          </p:nvSpPr>
          <p:spPr bwMode="auto">
            <a:xfrm>
              <a:off x="3524774" y="4013592"/>
              <a:ext cx="761946" cy="761947"/>
            </a:xfrm>
            <a:prstGeom prst="ellipse">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de-DE" sz="2000">
                <a:gradFill>
                  <a:gsLst>
                    <a:gs pos="0">
                      <a:srgbClr val="FFFFFF"/>
                    </a:gs>
                    <a:gs pos="100000">
                      <a:srgbClr val="FFFFFF"/>
                    </a:gs>
                  </a:gsLst>
                  <a:lin ang="5400000" scaled="0"/>
                </a:gradFill>
                <a:latin typeface="Segoe UI"/>
                <a:cs typeface="Segoe UI" pitchFamily="34" charset="0"/>
              </a:endParaRPr>
            </a:p>
          </p:txBody>
        </p:sp>
      </p:grpSp>
      <p:grpSp>
        <p:nvGrpSpPr>
          <p:cNvPr id="51" name="Group 50">
            <a:extLst>
              <a:ext uri="{FF2B5EF4-FFF2-40B4-BE49-F238E27FC236}">
                <a16:creationId xmlns:a16="http://schemas.microsoft.com/office/drawing/2014/main" id="{BA1F146E-54D1-489E-A6E1-0929F0A3A5AA}"/>
              </a:ext>
            </a:extLst>
          </p:cNvPr>
          <p:cNvGrpSpPr>
            <a:grpSpLocks noChangeAspect="1"/>
          </p:cNvGrpSpPr>
          <p:nvPr/>
        </p:nvGrpSpPr>
        <p:grpSpPr>
          <a:xfrm>
            <a:off x="8682027" y="1744689"/>
            <a:ext cx="1085599" cy="1085599"/>
            <a:chOff x="5466464" y="1399081"/>
            <a:chExt cx="1207008" cy="1207008"/>
          </a:xfrm>
        </p:grpSpPr>
        <p:sp useBgFill="1">
          <p:nvSpPr>
            <p:cNvPr id="53" name="Oval 52">
              <a:extLst>
                <a:ext uri="{FF2B5EF4-FFF2-40B4-BE49-F238E27FC236}">
                  <a16:creationId xmlns:a16="http://schemas.microsoft.com/office/drawing/2014/main" id="{6FFD5FC9-568D-42CC-AB36-3595D0B1D9CD}"/>
                </a:ext>
              </a:extLst>
            </p:cNvPr>
            <p:cNvSpPr/>
            <p:nvPr/>
          </p:nvSpPr>
          <p:spPr bwMode="auto">
            <a:xfrm>
              <a:off x="5466464" y="1399081"/>
              <a:ext cx="1207008" cy="120700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787" rIns="0" bIns="42787" numCol="1" rtlCol="0" anchor="ctr" anchorCtr="0" compatLnSpc="1">
              <a:prstTxWarp prst="textNoShape">
                <a:avLst/>
              </a:prstTxWarp>
            </a:bodyPr>
            <a:lstStyle/>
            <a:p>
              <a:pPr algn="ctr" defTabSz="855330" fontAlgn="base">
                <a:spcBef>
                  <a:spcPct val="0"/>
                </a:spcBef>
                <a:spcAft>
                  <a:spcPct val="0"/>
                </a:spcAft>
                <a:defRPr/>
              </a:pPr>
              <a:endParaRPr lang="en-US" sz="1468">
                <a:gradFill>
                  <a:gsLst>
                    <a:gs pos="40075">
                      <a:srgbClr val="FFFFFF"/>
                    </a:gs>
                    <a:gs pos="30000">
                      <a:srgbClr val="FFFFFF"/>
                    </a:gs>
                  </a:gsLst>
                  <a:lin ang="5400000" scaled="0"/>
                </a:gradFill>
                <a:latin typeface="Segoe UI"/>
              </a:endParaRPr>
            </a:p>
          </p:txBody>
        </p:sp>
        <p:sp>
          <p:nvSpPr>
            <p:cNvPr id="54" name="Oval 53">
              <a:extLst>
                <a:ext uri="{FF2B5EF4-FFF2-40B4-BE49-F238E27FC236}">
                  <a16:creationId xmlns:a16="http://schemas.microsoft.com/office/drawing/2014/main" id="{4E92B05D-9D06-456B-BFCD-F82DB571BA69}"/>
                </a:ext>
              </a:extLst>
            </p:cNvPr>
            <p:cNvSpPr/>
            <p:nvPr/>
          </p:nvSpPr>
          <p:spPr bwMode="auto">
            <a:xfrm>
              <a:off x="5512476" y="1445094"/>
              <a:ext cx="1114984" cy="1114982"/>
            </a:xfrm>
            <a:prstGeom prst="ellipse">
              <a:avLst/>
            </a:prstGeom>
            <a:solidFill>
              <a:schemeClr val="bg1"/>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55" name="Group 54">
              <a:extLst>
                <a:ext uri="{FF2B5EF4-FFF2-40B4-BE49-F238E27FC236}">
                  <a16:creationId xmlns:a16="http://schemas.microsoft.com/office/drawing/2014/main" id="{0566DDCB-3E27-483D-BF4C-981440844CC2}"/>
                </a:ext>
              </a:extLst>
            </p:cNvPr>
            <p:cNvGrpSpPr>
              <a:grpSpLocks noChangeAspect="1"/>
            </p:cNvGrpSpPr>
            <p:nvPr/>
          </p:nvGrpSpPr>
          <p:grpSpPr>
            <a:xfrm>
              <a:off x="5869360" y="1685124"/>
              <a:ext cx="401216" cy="596818"/>
              <a:chOff x="8378599" y="3288758"/>
              <a:chExt cx="781198" cy="1162051"/>
            </a:xfrm>
          </p:grpSpPr>
          <p:sp>
            <p:nvSpPr>
              <p:cNvPr id="57" name="Freeform: Shape 56">
                <a:extLst>
                  <a:ext uri="{FF2B5EF4-FFF2-40B4-BE49-F238E27FC236}">
                    <a16:creationId xmlns:a16="http://schemas.microsoft.com/office/drawing/2014/main" id="{1AEF47F4-5FF8-4ACE-AA2A-3F37BC427299}"/>
                  </a:ext>
                </a:extLst>
              </p:cNvPr>
              <p:cNvSpPr/>
              <p:nvPr/>
            </p:nvSpPr>
            <p:spPr>
              <a:xfrm>
                <a:off x="8558770" y="3288758"/>
                <a:ext cx="485775" cy="590550"/>
              </a:xfrm>
              <a:custGeom>
                <a:avLst/>
                <a:gdLst>
                  <a:gd name="connsiteX0" fmla="*/ 111919 w 485775"/>
                  <a:gd name="connsiteY0" fmla="*/ 590074 h 590550"/>
                  <a:gd name="connsiteX1" fmla="*/ 7144 w 485775"/>
                  <a:gd name="connsiteY1" fmla="*/ 590074 h 590550"/>
                  <a:gd name="connsiteX2" fmla="*/ 7144 w 485775"/>
                  <a:gd name="connsiteY2" fmla="*/ 245269 h 590550"/>
                  <a:gd name="connsiteX3" fmla="*/ 245269 w 485775"/>
                  <a:gd name="connsiteY3" fmla="*/ 7144 h 590550"/>
                  <a:gd name="connsiteX4" fmla="*/ 483394 w 485775"/>
                  <a:gd name="connsiteY4" fmla="*/ 245269 h 590550"/>
                  <a:gd name="connsiteX5" fmla="*/ 483394 w 485775"/>
                  <a:gd name="connsiteY5" fmla="*/ 350996 h 590550"/>
                  <a:gd name="connsiteX6" fmla="*/ 377666 w 485775"/>
                  <a:gd name="connsiteY6" fmla="*/ 350996 h 590550"/>
                  <a:gd name="connsiteX7" fmla="*/ 377666 w 485775"/>
                  <a:gd name="connsiteY7" fmla="*/ 245269 h 590550"/>
                  <a:gd name="connsiteX8" fmla="*/ 244316 w 485775"/>
                  <a:gd name="connsiteY8" fmla="*/ 111919 h 590550"/>
                  <a:gd name="connsiteX9" fmla="*/ 110966 w 485775"/>
                  <a:gd name="connsiteY9" fmla="*/ 245269 h 590550"/>
                  <a:gd name="connsiteX10" fmla="*/ 110966 w 485775"/>
                  <a:gd name="connsiteY10" fmla="*/ 59007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775" h="590550">
                    <a:moveTo>
                      <a:pt x="111919" y="590074"/>
                    </a:moveTo>
                    <a:lnTo>
                      <a:pt x="7144" y="590074"/>
                    </a:lnTo>
                    <a:lnTo>
                      <a:pt x="7144" y="245269"/>
                    </a:lnTo>
                    <a:cubicBezTo>
                      <a:pt x="7144" y="113824"/>
                      <a:pt x="113824" y="7144"/>
                      <a:pt x="245269" y="7144"/>
                    </a:cubicBezTo>
                    <a:cubicBezTo>
                      <a:pt x="376714" y="7144"/>
                      <a:pt x="483394" y="113824"/>
                      <a:pt x="483394" y="245269"/>
                    </a:cubicBezTo>
                    <a:lnTo>
                      <a:pt x="483394" y="350996"/>
                    </a:lnTo>
                    <a:lnTo>
                      <a:pt x="377666" y="350996"/>
                    </a:lnTo>
                    <a:lnTo>
                      <a:pt x="377666" y="245269"/>
                    </a:lnTo>
                    <a:cubicBezTo>
                      <a:pt x="377666" y="171926"/>
                      <a:pt x="317659" y="111919"/>
                      <a:pt x="244316" y="111919"/>
                    </a:cubicBezTo>
                    <a:cubicBezTo>
                      <a:pt x="170974" y="111919"/>
                      <a:pt x="110966" y="171926"/>
                      <a:pt x="110966" y="245269"/>
                    </a:cubicBezTo>
                    <a:lnTo>
                      <a:pt x="110966" y="590074"/>
                    </a:lnTo>
                    <a:close/>
                  </a:path>
                </a:pathLst>
              </a:custGeom>
              <a:solidFill>
                <a:srgbClr val="0078D7"/>
              </a:solidFill>
              <a:ln w="9525" cap="flat">
                <a:noFill/>
                <a:prstDash val="solid"/>
                <a:miter/>
              </a:ln>
            </p:spPr>
            <p:txBody>
              <a:bodyPr rtlCol="0" anchor="ctr"/>
              <a:lstStyle/>
              <a:p>
                <a:pPr defTabSz="914192">
                  <a:defRPr/>
                </a:pPr>
                <a:endParaRPr lang="en-US">
                  <a:solidFill>
                    <a:srgbClr val="3C3C41"/>
                  </a:solidFill>
                  <a:latin typeface="Segoe UI"/>
                </a:endParaRPr>
              </a:p>
            </p:txBody>
          </p:sp>
          <p:sp>
            <p:nvSpPr>
              <p:cNvPr id="58" name="Freeform: Shape 57">
                <a:extLst>
                  <a:ext uri="{FF2B5EF4-FFF2-40B4-BE49-F238E27FC236}">
                    <a16:creationId xmlns:a16="http://schemas.microsoft.com/office/drawing/2014/main" id="{88AF83E5-EDAC-4CE3-8472-3B68376F8CE8}"/>
                  </a:ext>
                </a:extLst>
              </p:cNvPr>
              <p:cNvSpPr/>
              <p:nvPr/>
            </p:nvSpPr>
            <p:spPr>
              <a:xfrm>
                <a:off x="8378599" y="3803109"/>
                <a:ext cx="781198" cy="647700"/>
              </a:xfrm>
              <a:custGeom>
                <a:avLst/>
                <a:gdLst>
                  <a:gd name="connsiteX0" fmla="*/ 7144 w 819150"/>
                  <a:gd name="connsiteY0" fmla="*/ 7144 h 647700"/>
                  <a:gd name="connsiteX1" fmla="*/ 813911 w 819150"/>
                  <a:gd name="connsiteY1" fmla="*/ 7144 h 647700"/>
                  <a:gd name="connsiteX2" fmla="*/ 813911 w 819150"/>
                  <a:gd name="connsiteY2" fmla="*/ 645319 h 647700"/>
                  <a:gd name="connsiteX3" fmla="*/ 7144 w 819150"/>
                  <a:gd name="connsiteY3" fmla="*/ 645319 h 647700"/>
                </a:gdLst>
                <a:ahLst/>
                <a:cxnLst>
                  <a:cxn ang="0">
                    <a:pos x="connsiteX0" y="connsiteY0"/>
                  </a:cxn>
                  <a:cxn ang="0">
                    <a:pos x="connsiteX1" y="connsiteY1"/>
                  </a:cxn>
                  <a:cxn ang="0">
                    <a:pos x="connsiteX2" y="connsiteY2"/>
                  </a:cxn>
                  <a:cxn ang="0">
                    <a:pos x="connsiteX3" y="connsiteY3"/>
                  </a:cxn>
                </a:cxnLst>
                <a:rect l="l" t="t" r="r" b="b"/>
                <a:pathLst>
                  <a:path w="819150" h="647700">
                    <a:moveTo>
                      <a:pt x="7144" y="7144"/>
                    </a:moveTo>
                    <a:lnTo>
                      <a:pt x="813911" y="7144"/>
                    </a:lnTo>
                    <a:lnTo>
                      <a:pt x="813911" y="645319"/>
                    </a:lnTo>
                    <a:lnTo>
                      <a:pt x="7144" y="645319"/>
                    </a:lnTo>
                    <a:close/>
                  </a:path>
                </a:pathLst>
              </a:custGeom>
              <a:solidFill>
                <a:srgbClr val="0078D7"/>
              </a:solidFill>
              <a:ln w="9525" cap="flat">
                <a:noFill/>
                <a:prstDash val="solid"/>
                <a:miter/>
              </a:ln>
            </p:spPr>
            <p:txBody>
              <a:bodyPr rtlCol="0" anchor="ctr"/>
              <a:lstStyle/>
              <a:p>
                <a:pPr defTabSz="914192">
                  <a:defRPr/>
                </a:pPr>
                <a:endParaRPr lang="en-US">
                  <a:solidFill>
                    <a:srgbClr val="3C3C41"/>
                  </a:solidFill>
                  <a:latin typeface="Segoe UI"/>
                </a:endParaRPr>
              </a:p>
            </p:txBody>
          </p:sp>
          <p:sp>
            <p:nvSpPr>
              <p:cNvPr id="59" name="Freeform: Shape 58">
                <a:extLst>
                  <a:ext uri="{FF2B5EF4-FFF2-40B4-BE49-F238E27FC236}">
                    <a16:creationId xmlns:a16="http://schemas.microsoft.com/office/drawing/2014/main" id="{C9763441-3346-4882-9E58-369CB137B7AE}"/>
                  </a:ext>
                </a:extLst>
              </p:cNvPr>
              <p:cNvSpPr/>
              <p:nvPr/>
            </p:nvSpPr>
            <p:spPr>
              <a:xfrm>
                <a:off x="8378599" y="3803109"/>
                <a:ext cx="190648" cy="647700"/>
              </a:xfrm>
              <a:custGeom>
                <a:avLst/>
                <a:gdLst>
                  <a:gd name="connsiteX0" fmla="*/ 7144 w 228600"/>
                  <a:gd name="connsiteY0" fmla="*/ 7144 h 647700"/>
                  <a:gd name="connsiteX1" fmla="*/ 225266 w 228600"/>
                  <a:gd name="connsiteY1" fmla="*/ 7144 h 647700"/>
                  <a:gd name="connsiteX2" fmla="*/ 225266 w 228600"/>
                  <a:gd name="connsiteY2" fmla="*/ 645319 h 647700"/>
                  <a:gd name="connsiteX3" fmla="*/ 7144 w 228600"/>
                  <a:gd name="connsiteY3" fmla="*/ 645319 h 647700"/>
                </a:gdLst>
                <a:ahLst/>
                <a:cxnLst>
                  <a:cxn ang="0">
                    <a:pos x="connsiteX0" y="connsiteY0"/>
                  </a:cxn>
                  <a:cxn ang="0">
                    <a:pos x="connsiteX1" y="connsiteY1"/>
                  </a:cxn>
                  <a:cxn ang="0">
                    <a:pos x="connsiteX2" y="connsiteY2"/>
                  </a:cxn>
                  <a:cxn ang="0">
                    <a:pos x="connsiteX3" y="connsiteY3"/>
                  </a:cxn>
                </a:cxnLst>
                <a:rect l="l" t="t" r="r" b="b"/>
                <a:pathLst>
                  <a:path w="228600" h="647700">
                    <a:moveTo>
                      <a:pt x="7144" y="7144"/>
                    </a:moveTo>
                    <a:lnTo>
                      <a:pt x="225266" y="7144"/>
                    </a:lnTo>
                    <a:lnTo>
                      <a:pt x="225266" y="645319"/>
                    </a:lnTo>
                    <a:lnTo>
                      <a:pt x="7144" y="645319"/>
                    </a:lnTo>
                    <a:close/>
                  </a:path>
                </a:pathLst>
              </a:custGeom>
              <a:solidFill>
                <a:srgbClr val="0064B5"/>
              </a:solidFill>
              <a:ln w="9525" cap="flat">
                <a:noFill/>
                <a:prstDash val="solid"/>
                <a:miter/>
              </a:ln>
            </p:spPr>
            <p:txBody>
              <a:bodyPr rtlCol="0" anchor="ctr"/>
              <a:lstStyle/>
              <a:p>
                <a:pPr defTabSz="914192">
                  <a:defRPr/>
                </a:pPr>
                <a:endParaRPr lang="en-US">
                  <a:solidFill>
                    <a:srgbClr val="3C3C41"/>
                  </a:solidFill>
                  <a:latin typeface="Segoe UI"/>
                </a:endParaRPr>
              </a:p>
            </p:txBody>
          </p:sp>
          <p:grpSp>
            <p:nvGrpSpPr>
              <p:cNvPr id="60" name="Group 59">
                <a:extLst>
                  <a:ext uri="{FF2B5EF4-FFF2-40B4-BE49-F238E27FC236}">
                    <a16:creationId xmlns:a16="http://schemas.microsoft.com/office/drawing/2014/main" id="{42D972F4-7238-4CBF-9316-A46E6D15242F}"/>
                  </a:ext>
                </a:extLst>
              </p:cNvPr>
              <p:cNvGrpSpPr/>
              <p:nvPr/>
            </p:nvGrpSpPr>
            <p:grpSpPr>
              <a:xfrm>
                <a:off x="8663783" y="3932889"/>
                <a:ext cx="388142" cy="388140"/>
                <a:chOff x="9357768" y="3766370"/>
                <a:chExt cx="426260" cy="426259"/>
              </a:xfrm>
            </p:grpSpPr>
            <p:sp>
              <p:nvSpPr>
                <p:cNvPr id="61" name="Freeform: Shape 60">
                  <a:extLst>
                    <a:ext uri="{FF2B5EF4-FFF2-40B4-BE49-F238E27FC236}">
                      <a16:creationId xmlns:a16="http://schemas.microsoft.com/office/drawing/2014/main" id="{B081A7D9-1371-4985-9BD1-67610F934F4C}"/>
                    </a:ext>
                  </a:extLst>
                </p:cNvPr>
                <p:cNvSpPr/>
                <p:nvPr/>
              </p:nvSpPr>
              <p:spPr>
                <a:xfrm>
                  <a:off x="9357768" y="3766370"/>
                  <a:ext cx="426260" cy="426259"/>
                </a:xfrm>
                <a:custGeom>
                  <a:avLst/>
                  <a:gdLst>
                    <a:gd name="connsiteX0" fmla="*/ 370257 w 426259"/>
                    <a:gd name="connsiteY0" fmla="*/ 192950 h 426258"/>
                    <a:gd name="connsiteX1" fmla="*/ 425126 w 426259"/>
                    <a:gd name="connsiteY1" fmla="*/ 159394 h 426258"/>
                    <a:gd name="connsiteX2" fmla="*/ 402453 w 426259"/>
                    <a:gd name="connsiteY2" fmla="*/ 104978 h 426258"/>
                    <a:gd name="connsiteX3" fmla="*/ 339421 w 426259"/>
                    <a:gd name="connsiteY3" fmla="*/ 119942 h 426258"/>
                    <a:gd name="connsiteX4" fmla="*/ 309038 w 426259"/>
                    <a:gd name="connsiteY4" fmla="*/ 90013 h 426258"/>
                    <a:gd name="connsiteX5" fmla="*/ 324456 w 426259"/>
                    <a:gd name="connsiteY5" fmla="*/ 26528 h 426258"/>
                    <a:gd name="connsiteX6" fmla="*/ 270040 w 426259"/>
                    <a:gd name="connsiteY6" fmla="*/ 3854 h 426258"/>
                    <a:gd name="connsiteX7" fmla="*/ 236030 w 426259"/>
                    <a:gd name="connsiteY7" fmla="*/ 59177 h 426258"/>
                    <a:gd name="connsiteX8" fmla="*/ 213810 w 426259"/>
                    <a:gd name="connsiteY8" fmla="*/ 57364 h 426258"/>
                    <a:gd name="connsiteX9" fmla="*/ 193404 w 426259"/>
                    <a:gd name="connsiteY9" fmla="*/ 58724 h 426258"/>
                    <a:gd name="connsiteX10" fmla="*/ 159394 w 426259"/>
                    <a:gd name="connsiteY10" fmla="*/ 3401 h 426258"/>
                    <a:gd name="connsiteX11" fmla="*/ 104978 w 426259"/>
                    <a:gd name="connsiteY11" fmla="*/ 26074 h 426258"/>
                    <a:gd name="connsiteX12" fmla="*/ 119942 w 426259"/>
                    <a:gd name="connsiteY12" fmla="*/ 88653 h 426258"/>
                    <a:gd name="connsiteX13" fmla="*/ 88653 w 426259"/>
                    <a:gd name="connsiteY13" fmla="*/ 119035 h 426258"/>
                    <a:gd name="connsiteX14" fmla="*/ 26528 w 426259"/>
                    <a:gd name="connsiteY14" fmla="*/ 104071 h 426258"/>
                    <a:gd name="connsiteX15" fmla="*/ 3854 w 426259"/>
                    <a:gd name="connsiteY15" fmla="*/ 158487 h 426258"/>
                    <a:gd name="connsiteX16" fmla="*/ 57364 w 426259"/>
                    <a:gd name="connsiteY16" fmla="*/ 191590 h 426258"/>
                    <a:gd name="connsiteX17" fmla="*/ 56910 w 426259"/>
                    <a:gd name="connsiteY17" fmla="*/ 236936 h 426258"/>
                    <a:gd name="connsiteX18" fmla="*/ 3401 w 426259"/>
                    <a:gd name="connsiteY18" fmla="*/ 269133 h 426258"/>
                    <a:gd name="connsiteX19" fmla="*/ 26074 w 426259"/>
                    <a:gd name="connsiteY19" fmla="*/ 323549 h 426258"/>
                    <a:gd name="connsiteX20" fmla="*/ 86386 w 426259"/>
                    <a:gd name="connsiteY20" fmla="*/ 309491 h 426258"/>
                    <a:gd name="connsiteX21" fmla="*/ 119035 w 426259"/>
                    <a:gd name="connsiteY21" fmla="*/ 342141 h 426258"/>
                    <a:gd name="connsiteX22" fmla="*/ 104071 w 426259"/>
                    <a:gd name="connsiteY22" fmla="*/ 402452 h 426258"/>
                    <a:gd name="connsiteX23" fmla="*/ 158487 w 426259"/>
                    <a:gd name="connsiteY23" fmla="*/ 425125 h 426258"/>
                    <a:gd name="connsiteX24" fmla="*/ 190683 w 426259"/>
                    <a:gd name="connsiteY24" fmla="*/ 372523 h 426258"/>
                    <a:gd name="connsiteX25" fmla="*/ 213357 w 426259"/>
                    <a:gd name="connsiteY25" fmla="*/ 374337 h 426258"/>
                    <a:gd name="connsiteX26" fmla="*/ 236937 w 426259"/>
                    <a:gd name="connsiteY26" fmla="*/ 372523 h 426258"/>
                    <a:gd name="connsiteX27" fmla="*/ 269133 w 426259"/>
                    <a:gd name="connsiteY27" fmla="*/ 425125 h 426258"/>
                    <a:gd name="connsiteX28" fmla="*/ 323549 w 426259"/>
                    <a:gd name="connsiteY28" fmla="*/ 402452 h 426258"/>
                    <a:gd name="connsiteX29" fmla="*/ 309038 w 426259"/>
                    <a:gd name="connsiteY29" fmla="*/ 341687 h 426258"/>
                    <a:gd name="connsiteX30" fmla="*/ 340781 w 426259"/>
                    <a:gd name="connsiteY30" fmla="*/ 309491 h 426258"/>
                    <a:gd name="connsiteX31" fmla="*/ 402453 w 426259"/>
                    <a:gd name="connsiteY31" fmla="*/ 324456 h 426258"/>
                    <a:gd name="connsiteX32" fmla="*/ 425126 w 426259"/>
                    <a:gd name="connsiteY32" fmla="*/ 270040 h 426258"/>
                    <a:gd name="connsiteX33" fmla="*/ 370710 w 426259"/>
                    <a:gd name="connsiteY33" fmla="*/ 236483 h 426258"/>
                    <a:gd name="connsiteX34" fmla="*/ 370257 w 426259"/>
                    <a:gd name="connsiteY34" fmla="*/ 192950 h 426258"/>
                    <a:gd name="connsiteX35" fmla="*/ 214264 w 426259"/>
                    <a:gd name="connsiteY35" fmla="*/ 306770 h 426258"/>
                    <a:gd name="connsiteX36" fmla="*/ 122210 w 426259"/>
                    <a:gd name="connsiteY36" fmla="*/ 214717 h 426258"/>
                    <a:gd name="connsiteX37" fmla="*/ 214264 w 426259"/>
                    <a:gd name="connsiteY37" fmla="*/ 122663 h 426258"/>
                    <a:gd name="connsiteX38" fmla="*/ 306318 w 426259"/>
                    <a:gd name="connsiteY38" fmla="*/ 214717 h 426258"/>
                    <a:gd name="connsiteX39" fmla="*/ 214264 w 426259"/>
                    <a:gd name="connsiteY39" fmla="*/ 306770 h 42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26259" h="426258">
                      <a:moveTo>
                        <a:pt x="370257" y="192950"/>
                      </a:moveTo>
                      <a:lnTo>
                        <a:pt x="425126" y="159394"/>
                      </a:lnTo>
                      <a:lnTo>
                        <a:pt x="402453" y="104978"/>
                      </a:lnTo>
                      <a:lnTo>
                        <a:pt x="339421" y="119942"/>
                      </a:lnTo>
                      <a:cubicBezTo>
                        <a:pt x="330805" y="108605"/>
                        <a:pt x="320829" y="98629"/>
                        <a:pt x="309038" y="90013"/>
                      </a:cubicBezTo>
                      <a:lnTo>
                        <a:pt x="324456" y="26528"/>
                      </a:lnTo>
                      <a:lnTo>
                        <a:pt x="270040" y="3854"/>
                      </a:lnTo>
                      <a:lnTo>
                        <a:pt x="236030" y="59177"/>
                      </a:lnTo>
                      <a:cubicBezTo>
                        <a:pt x="228775" y="58271"/>
                        <a:pt x="221066" y="57364"/>
                        <a:pt x="213810" y="57364"/>
                      </a:cubicBezTo>
                      <a:cubicBezTo>
                        <a:pt x="207008" y="57364"/>
                        <a:pt x="200206" y="57817"/>
                        <a:pt x="193404" y="58724"/>
                      </a:cubicBezTo>
                      <a:lnTo>
                        <a:pt x="159394" y="3401"/>
                      </a:lnTo>
                      <a:lnTo>
                        <a:pt x="104978" y="26074"/>
                      </a:lnTo>
                      <a:lnTo>
                        <a:pt x="119942" y="88653"/>
                      </a:lnTo>
                      <a:cubicBezTo>
                        <a:pt x="108152" y="97269"/>
                        <a:pt x="97722" y="107245"/>
                        <a:pt x="88653" y="119035"/>
                      </a:cubicBezTo>
                      <a:lnTo>
                        <a:pt x="26528" y="104071"/>
                      </a:lnTo>
                      <a:lnTo>
                        <a:pt x="3854" y="158487"/>
                      </a:lnTo>
                      <a:lnTo>
                        <a:pt x="57364" y="191590"/>
                      </a:lnTo>
                      <a:cubicBezTo>
                        <a:pt x="55096" y="206554"/>
                        <a:pt x="54643" y="221972"/>
                        <a:pt x="56910" y="236936"/>
                      </a:cubicBezTo>
                      <a:lnTo>
                        <a:pt x="3401" y="269133"/>
                      </a:lnTo>
                      <a:lnTo>
                        <a:pt x="26074" y="323549"/>
                      </a:lnTo>
                      <a:lnTo>
                        <a:pt x="86386" y="309491"/>
                      </a:lnTo>
                      <a:cubicBezTo>
                        <a:pt x="95455" y="321735"/>
                        <a:pt x="106338" y="333071"/>
                        <a:pt x="119035" y="342141"/>
                      </a:cubicBezTo>
                      <a:lnTo>
                        <a:pt x="104071" y="402452"/>
                      </a:lnTo>
                      <a:lnTo>
                        <a:pt x="158487" y="425125"/>
                      </a:lnTo>
                      <a:lnTo>
                        <a:pt x="190683" y="372523"/>
                      </a:lnTo>
                      <a:cubicBezTo>
                        <a:pt x="198392" y="373430"/>
                        <a:pt x="206101" y="374337"/>
                        <a:pt x="213357" y="374337"/>
                      </a:cubicBezTo>
                      <a:cubicBezTo>
                        <a:pt x="221066" y="374337"/>
                        <a:pt x="229228" y="373883"/>
                        <a:pt x="236937" y="372523"/>
                      </a:cubicBezTo>
                      <a:lnTo>
                        <a:pt x="269133" y="425125"/>
                      </a:lnTo>
                      <a:lnTo>
                        <a:pt x="323549" y="402452"/>
                      </a:lnTo>
                      <a:lnTo>
                        <a:pt x="309038" y="341687"/>
                      </a:lnTo>
                      <a:cubicBezTo>
                        <a:pt x="320829" y="332618"/>
                        <a:pt x="331712" y="321735"/>
                        <a:pt x="340781" y="309491"/>
                      </a:cubicBezTo>
                      <a:lnTo>
                        <a:pt x="402453" y="324456"/>
                      </a:lnTo>
                      <a:lnTo>
                        <a:pt x="425126" y="270040"/>
                      </a:lnTo>
                      <a:lnTo>
                        <a:pt x="370710" y="236483"/>
                      </a:lnTo>
                      <a:cubicBezTo>
                        <a:pt x="372524" y="221972"/>
                        <a:pt x="372524" y="207461"/>
                        <a:pt x="370257" y="192950"/>
                      </a:cubicBezTo>
                      <a:close/>
                      <a:moveTo>
                        <a:pt x="214264" y="306770"/>
                      </a:moveTo>
                      <a:cubicBezTo>
                        <a:pt x="163475" y="306770"/>
                        <a:pt x="122210" y="265505"/>
                        <a:pt x="122210" y="214717"/>
                      </a:cubicBezTo>
                      <a:cubicBezTo>
                        <a:pt x="122210" y="163928"/>
                        <a:pt x="163475" y="122663"/>
                        <a:pt x="214264" y="122663"/>
                      </a:cubicBezTo>
                      <a:cubicBezTo>
                        <a:pt x="265052" y="122663"/>
                        <a:pt x="306318" y="163928"/>
                        <a:pt x="306318" y="214717"/>
                      </a:cubicBezTo>
                      <a:cubicBezTo>
                        <a:pt x="306771" y="265505"/>
                        <a:pt x="265506" y="306770"/>
                        <a:pt x="214264" y="306770"/>
                      </a:cubicBezTo>
                      <a:close/>
                    </a:path>
                  </a:pathLst>
                </a:custGeom>
                <a:solidFill>
                  <a:srgbClr val="00BCF2"/>
                </a:solidFill>
                <a:ln w="9525" cap="flat">
                  <a:noFill/>
                  <a:prstDash val="solid"/>
                  <a:miter/>
                </a:ln>
              </p:spPr>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defTabSz="914192">
                    <a:defRPr/>
                  </a:pPr>
                  <a:endParaRPr lang="en-US">
                    <a:solidFill>
                      <a:srgbClr val="3C3C41"/>
                    </a:solidFill>
                    <a:latin typeface="Segoe UI"/>
                  </a:endParaRPr>
                </a:p>
              </p:txBody>
            </p:sp>
            <p:sp>
              <p:nvSpPr>
                <p:cNvPr id="62" name="Freeform: Shape 61">
                  <a:extLst>
                    <a:ext uri="{FF2B5EF4-FFF2-40B4-BE49-F238E27FC236}">
                      <a16:creationId xmlns:a16="http://schemas.microsoft.com/office/drawing/2014/main" id="{DF235BEA-93F9-41F2-8B5C-FFF2BAB11334}"/>
                    </a:ext>
                  </a:extLst>
                </p:cNvPr>
                <p:cNvSpPr/>
                <p:nvPr/>
              </p:nvSpPr>
              <p:spPr>
                <a:xfrm>
                  <a:off x="9359575" y="3768177"/>
                  <a:ext cx="394517" cy="394516"/>
                </a:xfrm>
                <a:custGeom>
                  <a:avLst/>
                  <a:gdLst>
                    <a:gd name="connsiteX0" fmla="*/ 307685 w 394517"/>
                    <a:gd name="connsiteY0" fmla="*/ 87753 h 394516"/>
                    <a:gd name="connsiteX1" fmla="*/ 323103 w 394517"/>
                    <a:gd name="connsiteY1" fmla="*/ 24268 h 394516"/>
                    <a:gd name="connsiteX2" fmla="*/ 268687 w 394517"/>
                    <a:gd name="connsiteY2" fmla="*/ 1594 h 394516"/>
                    <a:gd name="connsiteX3" fmla="*/ 234677 w 394517"/>
                    <a:gd name="connsiteY3" fmla="*/ 56917 h 394516"/>
                    <a:gd name="connsiteX4" fmla="*/ 212457 w 394517"/>
                    <a:gd name="connsiteY4" fmla="*/ 55103 h 394516"/>
                    <a:gd name="connsiteX5" fmla="*/ 192051 w 394517"/>
                    <a:gd name="connsiteY5" fmla="*/ 56464 h 394516"/>
                    <a:gd name="connsiteX6" fmla="*/ 157587 w 394517"/>
                    <a:gd name="connsiteY6" fmla="*/ 1594 h 394516"/>
                    <a:gd name="connsiteX7" fmla="*/ 103171 w 394517"/>
                    <a:gd name="connsiteY7" fmla="*/ 24268 h 394516"/>
                    <a:gd name="connsiteX8" fmla="*/ 118135 w 394517"/>
                    <a:gd name="connsiteY8" fmla="*/ 86846 h 394516"/>
                    <a:gd name="connsiteX9" fmla="*/ 86846 w 394517"/>
                    <a:gd name="connsiteY9" fmla="*/ 117228 h 394516"/>
                    <a:gd name="connsiteX10" fmla="*/ 24721 w 394517"/>
                    <a:gd name="connsiteY10" fmla="*/ 102264 h 394516"/>
                    <a:gd name="connsiteX11" fmla="*/ 2048 w 394517"/>
                    <a:gd name="connsiteY11" fmla="*/ 156680 h 394516"/>
                    <a:gd name="connsiteX12" fmla="*/ 55557 w 394517"/>
                    <a:gd name="connsiteY12" fmla="*/ 189783 h 394516"/>
                    <a:gd name="connsiteX13" fmla="*/ 55103 w 394517"/>
                    <a:gd name="connsiteY13" fmla="*/ 235130 h 394516"/>
                    <a:gd name="connsiteX14" fmla="*/ 1594 w 394517"/>
                    <a:gd name="connsiteY14" fmla="*/ 267326 h 394516"/>
                    <a:gd name="connsiteX15" fmla="*/ 24268 w 394517"/>
                    <a:gd name="connsiteY15" fmla="*/ 321742 h 394516"/>
                    <a:gd name="connsiteX16" fmla="*/ 84579 w 394517"/>
                    <a:gd name="connsiteY16" fmla="*/ 307684 h 394516"/>
                    <a:gd name="connsiteX17" fmla="*/ 117229 w 394517"/>
                    <a:gd name="connsiteY17" fmla="*/ 340334 h 394516"/>
                    <a:gd name="connsiteX18" fmla="*/ 104078 w 394517"/>
                    <a:gd name="connsiteY18" fmla="*/ 394297 h 394516"/>
                    <a:gd name="connsiteX19" fmla="*/ 195679 w 394517"/>
                    <a:gd name="connsiteY19" fmla="*/ 302696 h 394516"/>
                    <a:gd name="connsiteX20" fmla="*/ 120403 w 394517"/>
                    <a:gd name="connsiteY20" fmla="*/ 212003 h 394516"/>
                    <a:gd name="connsiteX21" fmla="*/ 212457 w 394517"/>
                    <a:gd name="connsiteY21" fmla="*/ 119949 h 394516"/>
                    <a:gd name="connsiteX22" fmla="*/ 303150 w 394517"/>
                    <a:gd name="connsiteY22" fmla="*/ 195225 h 394516"/>
                    <a:gd name="connsiteX23" fmla="*/ 393844 w 394517"/>
                    <a:gd name="connsiteY23" fmla="*/ 104531 h 394516"/>
                    <a:gd name="connsiteX24" fmla="*/ 337614 w 394517"/>
                    <a:gd name="connsiteY24" fmla="*/ 117682 h 394516"/>
                    <a:gd name="connsiteX25" fmla="*/ 307685 w 394517"/>
                    <a:gd name="connsiteY25" fmla="*/ 87753 h 39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4517" h="394516">
                      <a:moveTo>
                        <a:pt x="307685" y="87753"/>
                      </a:moveTo>
                      <a:lnTo>
                        <a:pt x="323103" y="24268"/>
                      </a:lnTo>
                      <a:lnTo>
                        <a:pt x="268687" y="1594"/>
                      </a:lnTo>
                      <a:lnTo>
                        <a:pt x="234677" y="56917"/>
                      </a:lnTo>
                      <a:cubicBezTo>
                        <a:pt x="227421" y="56010"/>
                        <a:pt x="219712" y="55103"/>
                        <a:pt x="212457" y="55103"/>
                      </a:cubicBezTo>
                      <a:cubicBezTo>
                        <a:pt x="205655" y="55103"/>
                        <a:pt x="198853" y="55557"/>
                        <a:pt x="192051" y="56464"/>
                      </a:cubicBezTo>
                      <a:lnTo>
                        <a:pt x="157587" y="1594"/>
                      </a:lnTo>
                      <a:lnTo>
                        <a:pt x="103171" y="24268"/>
                      </a:lnTo>
                      <a:lnTo>
                        <a:pt x="118135" y="86846"/>
                      </a:lnTo>
                      <a:cubicBezTo>
                        <a:pt x="106345" y="95462"/>
                        <a:pt x="95916" y="105438"/>
                        <a:pt x="86846" y="117228"/>
                      </a:cubicBezTo>
                      <a:lnTo>
                        <a:pt x="24721" y="102264"/>
                      </a:lnTo>
                      <a:lnTo>
                        <a:pt x="2048" y="156680"/>
                      </a:lnTo>
                      <a:lnTo>
                        <a:pt x="55557" y="189783"/>
                      </a:lnTo>
                      <a:cubicBezTo>
                        <a:pt x="53290" y="204747"/>
                        <a:pt x="52836" y="220165"/>
                        <a:pt x="55103" y="235130"/>
                      </a:cubicBezTo>
                      <a:lnTo>
                        <a:pt x="1594" y="267326"/>
                      </a:lnTo>
                      <a:lnTo>
                        <a:pt x="24268" y="321742"/>
                      </a:lnTo>
                      <a:lnTo>
                        <a:pt x="84579" y="307684"/>
                      </a:lnTo>
                      <a:cubicBezTo>
                        <a:pt x="93648" y="319928"/>
                        <a:pt x="104531" y="331265"/>
                        <a:pt x="117229" y="340334"/>
                      </a:cubicBezTo>
                      <a:lnTo>
                        <a:pt x="104078" y="394297"/>
                      </a:lnTo>
                      <a:lnTo>
                        <a:pt x="195679" y="302696"/>
                      </a:lnTo>
                      <a:cubicBezTo>
                        <a:pt x="153053" y="294534"/>
                        <a:pt x="120403" y="257350"/>
                        <a:pt x="120403" y="212003"/>
                      </a:cubicBezTo>
                      <a:cubicBezTo>
                        <a:pt x="120403" y="161215"/>
                        <a:pt x="161668" y="119949"/>
                        <a:pt x="212457" y="119949"/>
                      </a:cubicBezTo>
                      <a:cubicBezTo>
                        <a:pt x="257350" y="119949"/>
                        <a:pt x="294988" y="152145"/>
                        <a:pt x="303150" y="195225"/>
                      </a:cubicBezTo>
                      <a:lnTo>
                        <a:pt x="393844" y="104531"/>
                      </a:lnTo>
                      <a:lnTo>
                        <a:pt x="337614" y="117682"/>
                      </a:lnTo>
                      <a:cubicBezTo>
                        <a:pt x="329452" y="106799"/>
                        <a:pt x="319022" y="96369"/>
                        <a:pt x="307685" y="87753"/>
                      </a:cubicBezTo>
                      <a:close/>
                    </a:path>
                  </a:pathLst>
                </a:custGeom>
                <a:solidFill>
                  <a:srgbClr val="6DCEF5"/>
                </a:solidFill>
                <a:ln w="4465" cap="flat">
                  <a:noFill/>
                  <a:prstDash val="solid"/>
                  <a:miter/>
                </a:ln>
              </p:spPr>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defTabSz="914192">
                    <a:defRPr/>
                  </a:pPr>
                  <a:endParaRPr lang="en-US">
                    <a:solidFill>
                      <a:srgbClr val="3C3C41"/>
                    </a:solidFill>
                    <a:latin typeface="Segoe UI"/>
                  </a:endParaRPr>
                </a:p>
              </p:txBody>
            </p:sp>
          </p:grpSp>
        </p:grpSp>
        <p:sp>
          <p:nvSpPr>
            <p:cNvPr id="56" name="Oval 102">
              <a:extLst>
                <a:ext uri="{FF2B5EF4-FFF2-40B4-BE49-F238E27FC236}">
                  <a16:creationId xmlns:a16="http://schemas.microsoft.com/office/drawing/2014/main" id="{53307209-93F8-463F-9F14-738CC980A788}"/>
                </a:ext>
              </a:extLst>
            </p:cNvPr>
            <p:cNvSpPr>
              <a:spLocks noChangeArrowheads="1"/>
            </p:cNvSpPr>
            <p:nvPr/>
          </p:nvSpPr>
          <p:spPr bwMode="auto">
            <a:xfrm>
              <a:off x="5512478" y="1445094"/>
              <a:ext cx="1114980" cy="1114982"/>
            </a:xfrm>
            <a:prstGeom prst="ellipse">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de-DE" sz="2000">
                <a:gradFill>
                  <a:gsLst>
                    <a:gs pos="0">
                      <a:srgbClr val="FFFFFF"/>
                    </a:gs>
                    <a:gs pos="100000">
                      <a:srgbClr val="FFFFFF"/>
                    </a:gs>
                  </a:gsLst>
                  <a:lin ang="5400000" scaled="0"/>
                </a:gradFill>
                <a:latin typeface="Segoe UI"/>
                <a:cs typeface="Segoe UI" pitchFamily="34" charset="0"/>
              </a:endParaRPr>
            </a:p>
          </p:txBody>
        </p:sp>
      </p:grpSp>
      <p:sp>
        <p:nvSpPr>
          <p:cNvPr id="63" name="TextBox 62">
            <a:extLst>
              <a:ext uri="{FF2B5EF4-FFF2-40B4-BE49-F238E27FC236}">
                <a16:creationId xmlns:a16="http://schemas.microsoft.com/office/drawing/2014/main" id="{A789B79B-6E46-4B65-BE84-8855D7EB2111}"/>
              </a:ext>
            </a:extLst>
          </p:cNvPr>
          <p:cNvSpPr txBox="1"/>
          <p:nvPr/>
        </p:nvSpPr>
        <p:spPr>
          <a:xfrm>
            <a:off x="7067686" y="1318017"/>
            <a:ext cx="4314278" cy="465893"/>
          </a:xfrm>
          <a:prstGeom prst="rect">
            <a:avLst/>
          </a:prstGeom>
          <a:noFill/>
        </p:spPr>
        <p:txBody>
          <a:bodyPr wrap="square" lIns="179208" tIns="143366" rIns="179208" bIns="143366" rtlCol="0">
            <a:spAutoFit/>
          </a:bodyPr>
          <a:lstStyle/>
          <a:p>
            <a:pPr algn="ctr" defTabSz="913841">
              <a:lnSpc>
                <a:spcPct val="90000"/>
              </a:lnSpc>
              <a:spcAft>
                <a:spcPts val="588"/>
              </a:spcAft>
              <a:defRPr/>
            </a:pPr>
            <a:r>
              <a:rPr lang="en-US" sz="1272" dirty="0">
                <a:solidFill>
                  <a:srgbClr val="000000"/>
                </a:solidFill>
                <a:latin typeface="Segoe UI"/>
              </a:rPr>
              <a:t>Secure foundation and intelligence </a:t>
            </a:r>
          </a:p>
        </p:txBody>
      </p:sp>
      <p:sp>
        <p:nvSpPr>
          <p:cNvPr id="64" name="TextBox 63">
            <a:extLst>
              <a:ext uri="{FF2B5EF4-FFF2-40B4-BE49-F238E27FC236}">
                <a16:creationId xmlns:a16="http://schemas.microsoft.com/office/drawing/2014/main" id="{739118E8-6373-448A-A681-03603C12FE78}"/>
              </a:ext>
            </a:extLst>
          </p:cNvPr>
          <p:cNvSpPr txBox="1"/>
          <p:nvPr/>
        </p:nvSpPr>
        <p:spPr>
          <a:xfrm>
            <a:off x="9550748" y="5597354"/>
            <a:ext cx="2294805" cy="465791"/>
          </a:xfrm>
          <a:prstGeom prst="rect">
            <a:avLst/>
          </a:prstGeom>
          <a:noFill/>
        </p:spPr>
        <p:txBody>
          <a:bodyPr wrap="square" lIns="179208" tIns="143366" rIns="179208" bIns="143366" rtlCol="0">
            <a:spAutoFit/>
          </a:bodyPr>
          <a:lstStyle/>
          <a:p>
            <a:pPr algn="ctr" defTabSz="913841">
              <a:lnSpc>
                <a:spcPct val="90000"/>
              </a:lnSpc>
              <a:spcAft>
                <a:spcPts val="588"/>
              </a:spcAft>
              <a:defRPr/>
            </a:pPr>
            <a:r>
              <a:rPr lang="en-US" sz="1272" dirty="0">
                <a:solidFill>
                  <a:srgbClr val="000000"/>
                </a:solidFill>
                <a:latin typeface="Segoe UI"/>
              </a:rPr>
              <a:t>For a heterogeneous world</a:t>
            </a:r>
          </a:p>
        </p:txBody>
      </p:sp>
      <p:sp>
        <p:nvSpPr>
          <p:cNvPr id="49" name="Rectangle 48">
            <a:extLst>
              <a:ext uri="{FF2B5EF4-FFF2-40B4-BE49-F238E27FC236}">
                <a16:creationId xmlns:a16="http://schemas.microsoft.com/office/drawing/2014/main" id="{B5F09D4C-3941-445F-AA5B-0382C2CFC8E3}"/>
              </a:ext>
            </a:extLst>
          </p:cNvPr>
          <p:cNvSpPr>
            <a:spLocks/>
          </p:cNvSpPr>
          <p:nvPr/>
        </p:nvSpPr>
        <p:spPr bwMode="auto">
          <a:xfrm>
            <a:off x="7139604" y="5597355"/>
            <a:ext cx="1163039" cy="475109"/>
          </a:xfrm>
          <a:prstGeom prst="rect">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6243" rIns="0" bIns="146243" numCol="1" spcCol="0" rtlCol="0" fromWordArt="0" anchor="t" anchorCtr="0" forceAA="0" compatLnSpc="1">
            <a:prstTxWarp prst="textNoShape">
              <a:avLst/>
            </a:prstTxWarp>
            <a:spAutoFit/>
          </a:bodyPr>
          <a:lstStyle/>
          <a:p>
            <a:pPr algn="ctr" defTabSz="838753">
              <a:lnSpc>
                <a:spcPct val="90000"/>
              </a:lnSpc>
              <a:defRPr/>
            </a:pPr>
            <a:r>
              <a:rPr lang="en-US" sz="1272" dirty="0">
                <a:solidFill>
                  <a:srgbClr val="000000"/>
                </a:solidFill>
                <a:latin typeface="Segoe UI"/>
              </a:rPr>
              <a:t>Built-in controls</a:t>
            </a:r>
          </a:p>
        </p:txBody>
      </p:sp>
      <p:grpSp>
        <p:nvGrpSpPr>
          <p:cNvPr id="41" name="Group 40">
            <a:extLst>
              <a:ext uri="{FF2B5EF4-FFF2-40B4-BE49-F238E27FC236}">
                <a16:creationId xmlns:a16="http://schemas.microsoft.com/office/drawing/2014/main" id="{7A57132C-005E-4F28-B4F2-E1A09A18CA84}"/>
              </a:ext>
            </a:extLst>
          </p:cNvPr>
          <p:cNvGrpSpPr>
            <a:grpSpLocks noChangeAspect="1"/>
          </p:cNvGrpSpPr>
          <p:nvPr/>
        </p:nvGrpSpPr>
        <p:grpSpPr>
          <a:xfrm>
            <a:off x="7205613" y="4170417"/>
            <a:ext cx="1085599" cy="1085599"/>
            <a:chOff x="3857906" y="4109242"/>
            <a:chExt cx="1207008" cy="1207008"/>
          </a:xfrm>
        </p:grpSpPr>
        <p:sp useBgFill="1">
          <p:nvSpPr>
            <p:cNvPr id="42" name="Oval 41">
              <a:extLst>
                <a:ext uri="{FF2B5EF4-FFF2-40B4-BE49-F238E27FC236}">
                  <a16:creationId xmlns:a16="http://schemas.microsoft.com/office/drawing/2014/main" id="{8B5C0D30-85DC-47AE-AB16-F4EC9F9FCF18}"/>
                </a:ext>
              </a:extLst>
            </p:cNvPr>
            <p:cNvSpPr/>
            <p:nvPr/>
          </p:nvSpPr>
          <p:spPr bwMode="auto">
            <a:xfrm>
              <a:off x="3857906" y="4109242"/>
              <a:ext cx="1207008" cy="120700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787" rIns="0" bIns="42787" numCol="1" rtlCol="0" anchor="ctr" anchorCtr="0" compatLnSpc="1">
              <a:prstTxWarp prst="textNoShape">
                <a:avLst/>
              </a:prstTxWarp>
            </a:bodyPr>
            <a:lstStyle/>
            <a:p>
              <a:pPr algn="ctr" defTabSz="855330" fontAlgn="base">
                <a:spcBef>
                  <a:spcPct val="0"/>
                </a:spcBef>
                <a:spcAft>
                  <a:spcPct val="0"/>
                </a:spcAft>
                <a:defRPr/>
              </a:pPr>
              <a:endParaRPr lang="en-US" sz="1468">
                <a:gradFill>
                  <a:gsLst>
                    <a:gs pos="40075">
                      <a:srgbClr val="FFFFFF"/>
                    </a:gs>
                    <a:gs pos="30000">
                      <a:srgbClr val="FFFFFF"/>
                    </a:gs>
                  </a:gsLst>
                  <a:lin ang="5400000" scaled="0"/>
                </a:gradFill>
                <a:latin typeface="Segoe UI"/>
              </a:endParaRPr>
            </a:p>
          </p:txBody>
        </p:sp>
        <p:sp>
          <p:nvSpPr>
            <p:cNvPr id="43" name="Oval 42">
              <a:extLst>
                <a:ext uri="{FF2B5EF4-FFF2-40B4-BE49-F238E27FC236}">
                  <a16:creationId xmlns:a16="http://schemas.microsoft.com/office/drawing/2014/main" id="{3664B67A-2CB8-4E73-A30C-F3133D832A24}"/>
                </a:ext>
              </a:extLst>
            </p:cNvPr>
            <p:cNvSpPr/>
            <p:nvPr/>
          </p:nvSpPr>
          <p:spPr bwMode="auto">
            <a:xfrm>
              <a:off x="3903918" y="4155255"/>
              <a:ext cx="1114985" cy="1114982"/>
            </a:xfrm>
            <a:prstGeom prst="ellipse">
              <a:avLst/>
            </a:prstGeom>
            <a:solidFill>
              <a:schemeClr val="bg1"/>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44" name="Group 43">
              <a:extLst>
                <a:ext uri="{FF2B5EF4-FFF2-40B4-BE49-F238E27FC236}">
                  <a16:creationId xmlns:a16="http://schemas.microsoft.com/office/drawing/2014/main" id="{D2C01E94-30B9-4B4C-BF04-3895E864DD96}"/>
                </a:ext>
              </a:extLst>
            </p:cNvPr>
            <p:cNvGrpSpPr/>
            <p:nvPr/>
          </p:nvGrpSpPr>
          <p:grpSpPr>
            <a:xfrm>
              <a:off x="4228351" y="4464845"/>
              <a:ext cx="436492" cy="533904"/>
              <a:chOff x="2218709" y="3161224"/>
              <a:chExt cx="455546" cy="557213"/>
            </a:xfrm>
          </p:grpSpPr>
          <p:sp>
            <p:nvSpPr>
              <p:cNvPr id="46" name="Freeform: Shape 45">
                <a:extLst>
                  <a:ext uri="{FF2B5EF4-FFF2-40B4-BE49-F238E27FC236}">
                    <a16:creationId xmlns:a16="http://schemas.microsoft.com/office/drawing/2014/main" id="{D747B9F3-CFDC-4019-B1EA-5B77E9B77A97}"/>
                  </a:ext>
                </a:extLst>
              </p:cNvPr>
              <p:cNvSpPr/>
              <p:nvPr/>
            </p:nvSpPr>
            <p:spPr>
              <a:xfrm>
                <a:off x="2361434" y="3161224"/>
                <a:ext cx="312821" cy="557213"/>
              </a:xfrm>
              <a:custGeom>
                <a:avLst/>
                <a:gdLst>
                  <a:gd name="connsiteX0" fmla="*/ 267768 w 312821"/>
                  <a:gd name="connsiteY0" fmla="*/ 79097 h 557213"/>
                  <a:gd name="connsiteX1" fmla="*/ 106469 w 312821"/>
                  <a:gd name="connsiteY1" fmla="*/ 1870 h 557213"/>
                  <a:gd name="connsiteX2" fmla="*/ 68344 w 312821"/>
                  <a:gd name="connsiteY2" fmla="*/ 1870 h 557213"/>
                  <a:gd name="connsiteX3" fmla="*/ 1870 w 312821"/>
                  <a:gd name="connsiteY3" fmla="*/ 276566 h 557213"/>
                  <a:gd name="connsiteX4" fmla="*/ 68344 w 312821"/>
                  <a:gd name="connsiteY4" fmla="*/ 558594 h 557213"/>
                  <a:gd name="connsiteX5" fmla="*/ 313224 w 312821"/>
                  <a:gd name="connsiteY5" fmla="*/ 236486 h 557213"/>
                  <a:gd name="connsiteX6" fmla="*/ 313224 w 312821"/>
                  <a:gd name="connsiteY6" fmla="*/ 79097 h 557213"/>
                  <a:gd name="connsiteX7" fmla="*/ 267768 w 312821"/>
                  <a:gd name="connsiteY7" fmla="*/ 79097 h 5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821" h="557213">
                    <a:moveTo>
                      <a:pt x="267768" y="79097"/>
                    </a:moveTo>
                    <a:cubicBezTo>
                      <a:pt x="205203" y="79097"/>
                      <a:pt x="145572" y="50748"/>
                      <a:pt x="106469" y="1870"/>
                    </a:cubicBezTo>
                    <a:lnTo>
                      <a:pt x="68344" y="1870"/>
                    </a:lnTo>
                    <a:lnTo>
                      <a:pt x="1870" y="276566"/>
                    </a:lnTo>
                    <a:lnTo>
                      <a:pt x="68344" y="558594"/>
                    </a:lnTo>
                    <a:cubicBezTo>
                      <a:pt x="156325" y="521935"/>
                      <a:pt x="313224" y="419779"/>
                      <a:pt x="313224" y="236486"/>
                    </a:cubicBezTo>
                    <a:cubicBezTo>
                      <a:pt x="313224" y="112823"/>
                      <a:pt x="313224" y="79097"/>
                      <a:pt x="313224" y="79097"/>
                    </a:cubicBezTo>
                    <a:lnTo>
                      <a:pt x="267768" y="79097"/>
                    </a:lnTo>
                    <a:close/>
                  </a:path>
                </a:pathLst>
              </a:custGeom>
              <a:solidFill>
                <a:srgbClr val="0064B5"/>
              </a:solidFill>
              <a:ln w="4858" cap="flat">
                <a:noFill/>
                <a:prstDash val="solid"/>
                <a:miter/>
              </a:ln>
            </p:spPr>
            <p:txBody>
              <a:bodyPr rtlCol="0" anchor="ctr"/>
              <a:lstStyle/>
              <a:p>
                <a:pPr defTabSz="914192">
                  <a:defRPr/>
                </a:pPr>
                <a:endParaRPr lang="en-US">
                  <a:solidFill>
                    <a:srgbClr val="3C3C41"/>
                  </a:solidFill>
                  <a:latin typeface="Segoe UI"/>
                </a:endParaRPr>
              </a:p>
            </p:txBody>
          </p:sp>
          <p:sp>
            <p:nvSpPr>
              <p:cNvPr id="47" name="Freeform: Shape 46">
                <a:extLst>
                  <a:ext uri="{FF2B5EF4-FFF2-40B4-BE49-F238E27FC236}">
                    <a16:creationId xmlns:a16="http://schemas.microsoft.com/office/drawing/2014/main" id="{1F6C2E0C-36CB-4031-849F-E3A1D4FCD4B3}"/>
                  </a:ext>
                </a:extLst>
              </p:cNvPr>
              <p:cNvSpPr/>
              <p:nvPr/>
            </p:nvSpPr>
            <p:spPr>
              <a:xfrm>
                <a:off x="2218709" y="3161224"/>
                <a:ext cx="244392" cy="557213"/>
              </a:xfrm>
              <a:custGeom>
                <a:avLst/>
                <a:gdLst>
                  <a:gd name="connsiteX0" fmla="*/ 208625 w 244391"/>
                  <a:gd name="connsiteY0" fmla="*/ 1870 h 557213"/>
                  <a:gd name="connsiteX1" fmla="*/ 47326 w 244391"/>
                  <a:gd name="connsiteY1" fmla="*/ 79097 h 557213"/>
                  <a:gd name="connsiteX2" fmla="*/ 1870 w 244391"/>
                  <a:gd name="connsiteY2" fmla="*/ 79097 h 557213"/>
                  <a:gd name="connsiteX3" fmla="*/ 1870 w 244391"/>
                  <a:gd name="connsiteY3" fmla="*/ 236486 h 557213"/>
                  <a:gd name="connsiteX4" fmla="*/ 246750 w 244391"/>
                  <a:gd name="connsiteY4" fmla="*/ 558594 h 557213"/>
                  <a:gd name="connsiteX5" fmla="*/ 246750 w 244391"/>
                  <a:gd name="connsiteY5" fmla="*/ 1870 h 557213"/>
                  <a:gd name="connsiteX6" fmla="*/ 208625 w 244391"/>
                  <a:gd name="connsiteY6" fmla="*/ 1870 h 5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91" h="557213">
                    <a:moveTo>
                      <a:pt x="208625" y="1870"/>
                    </a:moveTo>
                    <a:cubicBezTo>
                      <a:pt x="169522" y="50748"/>
                      <a:pt x="109891" y="79097"/>
                      <a:pt x="47326" y="79097"/>
                    </a:cubicBezTo>
                    <a:lnTo>
                      <a:pt x="1870" y="79097"/>
                    </a:lnTo>
                    <a:cubicBezTo>
                      <a:pt x="1870" y="79097"/>
                      <a:pt x="1870" y="112823"/>
                      <a:pt x="1870" y="236486"/>
                    </a:cubicBezTo>
                    <a:cubicBezTo>
                      <a:pt x="1870" y="419779"/>
                      <a:pt x="158769" y="521935"/>
                      <a:pt x="246750" y="558594"/>
                    </a:cubicBezTo>
                    <a:lnTo>
                      <a:pt x="246750" y="1870"/>
                    </a:lnTo>
                    <a:lnTo>
                      <a:pt x="208625" y="1870"/>
                    </a:lnTo>
                    <a:close/>
                  </a:path>
                </a:pathLst>
              </a:custGeom>
              <a:solidFill>
                <a:srgbClr val="0078D7"/>
              </a:solidFill>
              <a:ln w="4858" cap="flat">
                <a:noFill/>
                <a:prstDash val="solid"/>
                <a:miter/>
              </a:ln>
            </p:spPr>
            <p:txBody>
              <a:bodyPr rtlCol="0" anchor="ctr"/>
              <a:lstStyle/>
              <a:p>
                <a:pPr defTabSz="914192">
                  <a:defRPr/>
                </a:pPr>
                <a:endParaRPr lang="en-US">
                  <a:solidFill>
                    <a:srgbClr val="3C3C41"/>
                  </a:solidFill>
                  <a:latin typeface="Segoe UI"/>
                </a:endParaRPr>
              </a:p>
            </p:txBody>
          </p:sp>
          <p:sp>
            <p:nvSpPr>
              <p:cNvPr id="48" name="Freeform: Shape 47">
                <a:extLst>
                  <a:ext uri="{FF2B5EF4-FFF2-40B4-BE49-F238E27FC236}">
                    <a16:creationId xmlns:a16="http://schemas.microsoft.com/office/drawing/2014/main" id="{DD19B463-4A92-46AA-89E1-4A942A3FAD09}"/>
                  </a:ext>
                </a:extLst>
              </p:cNvPr>
              <p:cNvSpPr/>
              <p:nvPr/>
            </p:nvSpPr>
            <p:spPr>
              <a:xfrm>
                <a:off x="2287628" y="3242851"/>
                <a:ext cx="386139" cy="371475"/>
              </a:xfrm>
              <a:custGeom>
                <a:avLst/>
                <a:gdLst>
                  <a:gd name="connsiteX0" fmla="*/ 330821 w 386138"/>
                  <a:gd name="connsiteY0" fmla="*/ 73721 h 371475"/>
                  <a:gd name="connsiteX1" fmla="*/ 277054 w 386138"/>
                  <a:gd name="connsiteY1" fmla="*/ 127487 h 371475"/>
                  <a:gd name="connsiteX2" fmla="*/ 283897 w 386138"/>
                  <a:gd name="connsiteY2" fmla="*/ 153881 h 371475"/>
                  <a:gd name="connsiteX3" fmla="*/ 233553 w 386138"/>
                  <a:gd name="connsiteY3" fmla="*/ 204226 h 371475"/>
                  <a:gd name="connsiteX4" fmla="*/ 104514 w 386138"/>
                  <a:gd name="connsiteY4" fmla="*/ 204226 h 371475"/>
                  <a:gd name="connsiteX5" fmla="*/ 104514 w 386138"/>
                  <a:gd name="connsiteY5" fmla="*/ 149482 h 371475"/>
                  <a:gd name="connsiteX6" fmla="*/ 151437 w 386138"/>
                  <a:gd name="connsiteY6" fmla="*/ 102559 h 371475"/>
                  <a:gd name="connsiteX7" fmla="*/ 177831 w 386138"/>
                  <a:gd name="connsiteY7" fmla="*/ 109402 h 371475"/>
                  <a:gd name="connsiteX8" fmla="*/ 231598 w 386138"/>
                  <a:gd name="connsiteY8" fmla="*/ 55636 h 371475"/>
                  <a:gd name="connsiteX9" fmla="*/ 177831 w 386138"/>
                  <a:gd name="connsiteY9" fmla="*/ 1870 h 371475"/>
                  <a:gd name="connsiteX10" fmla="*/ 124065 w 386138"/>
                  <a:gd name="connsiteY10" fmla="*/ 55636 h 371475"/>
                  <a:gd name="connsiteX11" fmla="*/ 130908 w 386138"/>
                  <a:gd name="connsiteY11" fmla="*/ 82030 h 371475"/>
                  <a:gd name="connsiteX12" fmla="*/ 75187 w 386138"/>
                  <a:gd name="connsiteY12" fmla="*/ 137751 h 371475"/>
                  <a:gd name="connsiteX13" fmla="*/ 75187 w 386138"/>
                  <a:gd name="connsiteY13" fmla="*/ 274611 h 371475"/>
                  <a:gd name="connsiteX14" fmla="*/ 1870 w 386138"/>
                  <a:gd name="connsiteY14" fmla="*/ 347928 h 371475"/>
                  <a:gd name="connsiteX15" fmla="*/ 20932 w 386138"/>
                  <a:gd name="connsiteY15" fmla="*/ 369923 h 371475"/>
                  <a:gd name="connsiteX16" fmla="*/ 104025 w 386138"/>
                  <a:gd name="connsiteY16" fmla="*/ 286830 h 371475"/>
                  <a:gd name="connsiteX17" fmla="*/ 104025 w 386138"/>
                  <a:gd name="connsiteY17" fmla="*/ 233553 h 371475"/>
                  <a:gd name="connsiteX18" fmla="*/ 245772 w 386138"/>
                  <a:gd name="connsiteY18" fmla="*/ 233553 h 371475"/>
                  <a:gd name="connsiteX19" fmla="*/ 304426 w 386138"/>
                  <a:gd name="connsiteY19" fmla="*/ 174410 h 371475"/>
                  <a:gd name="connsiteX20" fmla="*/ 330821 w 386138"/>
                  <a:gd name="connsiteY20" fmla="*/ 181253 h 371475"/>
                  <a:gd name="connsiteX21" fmla="*/ 384587 w 386138"/>
                  <a:gd name="connsiteY21" fmla="*/ 127487 h 371475"/>
                  <a:gd name="connsiteX22" fmla="*/ 330821 w 386138"/>
                  <a:gd name="connsiteY22" fmla="*/ 73721 h 371475"/>
                  <a:gd name="connsiteX23" fmla="*/ 177831 w 386138"/>
                  <a:gd name="connsiteY23" fmla="*/ 31197 h 371475"/>
                  <a:gd name="connsiteX24" fmla="*/ 202271 w 386138"/>
                  <a:gd name="connsiteY24" fmla="*/ 55636 h 371475"/>
                  <a:gd name="connsiteX25" fmla="*/ 177831 w 386138"/>
                  <a:gd name="connsiteY25" fmla="*/ 80075 h 371475"/>
                  <a:gd name="connsiteX26" fmla="*/ 153392 w 386138"/>
                  <a:gd name="connsiteY26" fmla="*/ 55636 h 371475"/>
                  <a:gd name="connsiteX27" fmla="*/ 177831 w 386138"/>
                  <a:gd name="connsiteY27" fmla="*/ 31197 h 371475"/>
                  <a:gd name="connsiteX28" fmla="*/ 330821 w 386138"/>
                  <a:gd name="connsiteY28" fmla="*/ 151926 h 371475"/>
                  <a:gd name="connsiteX29" fmla="*/ 306381 w 386138"/>
                  <a:gd name="connsiteY29" fmla="*/ 127487 h 371475"/>
                  <a:gd name="connsiteX30" fmla="*/ 330821 w 386138"/>
                  <a:gd name="connsiteY30" fmla="*/ 103048 h 371475"/>
                  <a:gd name="connsiteX31" fmla="*/ 355260 w 386138"/>
                  <a:gd name="connsiteY31" fmla="*/ 127487 h 371475"/>
                  <a:gd name="connsiteX32" fmla="*/ 330821 w 386138"/>
                  <a:gd name="connsiteY32" fmla="*/ 15192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138" h="371475">
                    <a:moveTo>
                      <a:pt x="330821" y="73721"/>
                    </a:moveTo>
                    <a:cubicBezTo>
                      <a:pt x="301005" y="73721"/>
                      <a:pt x="277054" y="97671"/>
                      <a:pt x="277054" y="127487"/>
                    </a:cubicBezTo>
                    <a:cubicBezTo>
                      <a:pt x="277054" y="136774"/>
                      <a:pt x="279498" y="146061"/>
                      <a:pt x="283897" y="153881"/>
                    </a:cubicBezTo>
                    <a:lnTo>
                      <a:pt x="233553" y="204226"/>
                    </a:lnTo>
                    <a:lnTo>
                      <a:pt x="104514" y="204226"/>
                    </a:lnTo>
                    <a:lnTo>
                      <a:pt x="104514" y="149482"/>
                    </a:lnTo>
                    <a:lnTo>
                      <a:pt x="151437" y="102559"/>
                    </a:lnTo>
                    <a:cubicBezTo>
                      <a:pt x="159258" y="106958"/>
                      <a:pt x="168056" y="109402"/>
                      <a:pt x="177831" y="109402"/>
                    </a:cubicBezTo>
                    <a:cubicBezTo>
                      <a:pt x="207647" y="109402"/>
                      <a:pt x="231598" y="85452"/>
                      <a:pt x="231598" y="55636"/>
                    </a:cubicBezTo>
                    <a:cubicBezTo>
                      <a:pt x="231598" y="25820"/>
                      <a:pt x="207647" y="1870"/>
                      <a:pt x="177831" y="1870"/>
                    </a:cubicBezTo>
                    <a:cubicBezTo>
                      <a:pt x="148016" y="1870"/>
                      <a:pt x="124065" y="25820"/>
                      <a:pt x="124065" y="55636"/>
                    </a:cubicBezTo>
                    <a:cubicBezTo>
                      <a:pt x="124065" y="64923"/>
                      <a:pt x="126509" y="74210"/>
                      <a:pt x="130908" y="82030"/>
                    </a:cubicBezTo>
                    <a:lnTo>
                      <a:pt x="75187" y="137751"/>
                    </a:lnTo>
                    <a:lnTo>
                      <a:pt x="75187" y="274611"/>
                    </a:lnTo>
                    <a:lnTo>
                      <a:pt x="1870" y="347928"/>
                    </a:lnTo>
                    <a:cubicBezTo>
                      <a:pt x="8224" y="355749"/>
                      <a:pt x="14578" y="363080"/>
                      <a:pt x="20932" y="369923"/>
                    </a:cubicBezTo>
                    <a:lnTo>
                      <a:pt x="104025" y="286830"/>
                    </a:lnTo>
                    <a:lnTo>
                      <a:pt x="104025" y="233553"/>
                    </a:lnTo>
                    <a:lnTo>
                      <a:pt x="245772" y="233553"/>
                    </a:lnTo>
                    <a:lnTo>
                      <a:pt x="304426" y="174410"/>
                    </a:lnTo>
                    <a:cubicBezTo>
                      <a:pt x="312247" y="178809"/>
                      <a:pt x="321045" y="181253"/>
                      <a:pt x="330821" y="181253"/>
                    </a:cubicBezTo>
                    <a:cubicBezTo>
                      <a:pt x="360636" y="181253"/>
                      <a:pt x="384587" y="157303"/>
                      <a:pt x="384587" y="127487"/>
                    </a:cubicBezTo>
                    <a:cubicBezTo>
                      <a:pt x="384587" y="97671"/>
                      <a:pt x="360636" y="73721"/>
                      <a:pt x="330821" y="73721"/>
                    </a:cubicBezTo>
                    <a:close/>
                    <a:moveTo>
                      <a:pt x="177831" y="31197"/>
                    </a:moveTo>
                    <a:cubicBezTo>
                      <a:pt x="191517" y="31197"/>
                      <a:pt x="202271" y="41950"/>
                      <a:pt x="202271" y="55636"/>
                    </a:cubicBezTo>
                    <a:cubicBezTo>
                      <a:pt x="202271" y="69322"/>
                      <a:pt x="191517" y="80075"/>
                      <a:pt x="177831" y="80075"/>
                    </a:cubicBezTo>
                    <a:cubicBezTo>
                      <a:pt x="164146" y="80075"/>
                      <a:pt x="153392" y="69322"/>
                      <a:pt x="153392" y="55636"/>
                    </a:cubicBezTo>
                    <a:cubicBezTo>
                      <a:pt x="153392" y="41950"/>
                      <a:pt x="164634" y="31197"/>
                      <a:pt x="177831" y="31197"/>
                    </a:cubicBezTo>
                    <a:close/>
                    <a:moveTo>
                      <a:pt x="330821" y="151926"/>
                    </a:moveTo>
                    <a:cubicBezTo>
                      <a:pt x="317135" y="151926"/>
                      <a:pt x="306381" y="141173"/>
                      <a:pt x="306381" y="127487"/>
                    </a:cubicBezTo>
                    <a:cubicBezTo>
                      <a:pt x="306381" y="113801"/>
                      <a:pt x="317135" y="103048"/>
                      <a:pt x="330821" y="103048"/>
                    </a:cubicBezTo>
                    <a:cubicBezTo>
                      <a:pt x="344506" y="103048"/>
                      <a:pt x="355260" y="113801"/>
                      <a:pt x="355260" y="127487"/>
                    </a:cubicBezTo>
                    <a:cubicBezTo>
                      <a:pt x="355260" y="141173"/>
                      <a:pt x="344506" y="151926"/>
                      <a:pt x="330821" y="151926"/>
                    </a:cubicBezTo>
                    <a:close/>
                  </a:path>
                </a:pathLst>
              </a:custGeom>
              <a:solidFill>
                <a:srgbClr val="00BCF2"/>
              </a:solidFill>
              <a:ln w="4858" cap="flat">
                <a:noFill/>
                <a:prstDash val="solid"/>
                <a:miter/>
              </a:ln>
            </p:spPr>
            <p:txBody>
              <a:bodyPr rtlCol="0" anchor="ctr"/>
              <a:lstStyle/>
              <a:p>
                <a:pPr defTabSz="914192">
                  <a:defRPr/>
                </a:pPr>
                <a:endParaRPr lang="en-US">
                  <a:solidFill>
                    <a:srgbClr val="3C3C41"/>
                  </a:solidFill>
                  <a:latin typeface="Segoe UI"/>
                </a:endParaRPr>
              </a:p>
            </p:txBody>
          </p:sp>
          <p:sp>
            <p:nvSpPr>
              <p:cNvPr id="50" name="Freeform: Shape 49">
                <a:extLst>
                  <a:ext uri="{FF2B5EF4-FFF2-40B4-BE49-F238E27FC236}">
                    <a16:creationId xmlns:a16="http://schemas.microsoft.com/office/drawing/2014/main" id="{C12E7EF4-1411-4A75-AB1A-AA66FB93D80E}"/>
                  </a:ext>
                </a:extLst>
              </p:cNvPr>
              <p:cNvSpPr/>
              <p:nvPr/>
            </p:nvSpPr>
            <p:spPr>
              <a:xfrm>
                <a:off x="2366322" y="3532700"/>
                <a:ext cx="151523" cy="146635"/>
              </a:xfrm>
              <a:custGeom>
                <a:avLst/>
                <a:gdLst>
                  <a:gd name="connsiteX0" fmla="*/ 99137 w 151522"/>
                  <a:gd name="connsiteY0" fmla="*/ 1870 h 146635"/>
                  <a:gd name="connsiteX1" fmla="*/ 45371 w 151522"/>
                  <a:gd name="connsiteY1" fmla="*/ 55636 h 146635"/>
                  <a:gd name="connsiteX2" fmla="*/ 52214 w 151522"/>
                  <a:gd name="connsiteY2" fmla="*/ 82030 h 146635"/>
                  <a:gd name="connsiteX3" fmla="*/ 1870 w 151522"/>
                  <a:gd name="connsiteY3" fmla="*/ 132375 h 146635"/>
                  <a:gd name="connsiteX4" fmla="*/ 26309 w 151522"/>
                  <a:gd name="connsiteY4" fmla="*/ 148993 h 146635"/>
                  <a:gd name="connsiteX5" fmla="*/ 72743 w 151522"/>
                  <a:gd name="connsiteY5" fmla="*/ 102559 h 146635"/>
                  <a:gd name="connsiteX6" fmla="*/ 99137 w 151522"/>
                  <a:gd name="connsiteY6" fmla="*/ 109402 h 146635"/>
                  <a:gd name="connsiteX7" fmla="*/ 152904 w 151522"/>
                  <a:gd name="connsiteY7" fmla="*/ 55636 h 146635"/>
                  <a:gd name="connsiteX8" fmla="*/ 99137 w 151522"/>
                  <a:gd name="connsiteY8" fmla="*/ 1870 h 146635"/>
                  <a:gd name="connsiteX9" fmla="*/ 99137 w 151522"/>
                  <a:gd name="connsiteY9" fmla="*/ 80075 h 146635"/>
                  <a:gd name="connsiteX10" fmla="*/ 74698 w 151522"/>
                  <a:gd name="connsiteY10" fmla="*/ 55636 h 146635"/>
                  <a:gd name="connsiteX11" fmla="*/ 99137 w 151522"/>
                  <a:gd name="connsiteY11" fmla="*/ 31197 h 146635"/>
                  <a:gd name="connsiteX12" fmla="*/ 123577 w 151522"/>
                  <a:gd name="connsiteY12" fmla="*/ 55636 h 146635"/>
                  <a:gd name="connsiteX13" fmla="*/ 99137 w 151522"/>
                  <a:gd name="connsiteY13" fmla="*/ 80075 h 14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522" h="146635">
                    <a:moveTo>
                      <a:pt x="99137" y="1870"/>
                    </a:moveTo>
                    <a:cubicBezTo>
                      <a:pt x="69322" y="1870"/>
                      <a:pt x="45371" y="25820"/>
                      <a:pt x="45371" y="55636"/>
                    </a:cubicBezTo>
                    <a:cubicBezTo>
                      <a:pt x="45371" y="64923"/>
                      <a:pt x="47815" y="74210"/>
                      <a:pt x="52214" y="82030"/>
                    </a:cubicBezTo>
                    <a:lnTo>
                      <a:pt x="1870" y="132375"/>
                    </a:lnTo>
                    <a:cubicBezTo>
                      <a:pt x="10179" y="138240"/>
                      <a:pt x="18488" y="144106"/>
                      <a:pt x="26309" y="148993"/>
                    </a:cubicBezTo>
                    <a:lnTo>
                      <a:pt x="72743" y="102559"/>
                    </a:lnTo>
                    <a:cubicBezTo>
                      <a:pt x="80564" y="106958"/>
                      <a:pt x="89362" y="109402"/>
                      <a:pt x="99137" y="109402"/>
                    </a:cubicBezTo>
                    <a:cubicBezTo>
                      <a:pt x="128953" y="109402"/>
                      <a:pt x="152904" y="85452"/>
                      <a:pt x="152904" y="55636"/>
                    </a:cubicBezTo>
                    <a:cubicBezTo>
                      <a:pt x="152904" y="25820"/>
                      <a:pt x="128953" y="1870"/>
                      <a:pt x="99137" y="1870"/>
                    </a:cubicBezTo>
                    <a:close/>
                    <a:moveTo>
                      <a:pt x="99137" y="80075"/>
                    </a:moveTo>
                    <a:cubicBezTo>
                      <a:pt x="85451" y="80075"/>
                      <a:pt x="74698" y="69322"/>
                      <a:pt x="74698" y="55636"/>
                    </a:cubicBezTo>
                    <a:cubicBezTo>
                      <a:pt x="74698" y="41950"/>
                      <a:pt x="85451" y="31197"/>
                      <a:pt x="99137" y="31197"/>
                    </a:cubicBezTo>
                    <a:cubicBezTo>
                      <a:pt x="112823" y="31197"/>
                      <a:pt x="123577" y="41950"/>
                      <a:pt x="123577" y="55636"/>
                    </a:cubicBezTo>
                    <a:cubicBezTo>
                      <a:pt x="123577" y="69322"/>
                      <a:pt x="112823" y="80075"/>
                      <a:pt x="99137" y="80075"/>
                    </a:cubicBezTo>
                    <a:close/>
                  </a:path>
                </a:pathLst>
              </a:custGeom>
              <a:solidFill>
                <a:srgbClr val="00BCF2"/>
              </a:solidFill>
              <a:ln w="4858" cap="flat">
                <a:noFill/>
                <a:prstDash val="solid"/>
                <a:miter/>
              </a:ln>
            </p:spPr>
            <p:txBody>
              <a:bodyPr rtlCol="0" anchor="ctr"/>
              <a:lstStyle/>
              <a:p>
                <a:pPr defTabSz="914192">
                  <a:defRPr/>
                </a:pPr>
                <a:endParaRPr lang="en-US">
                  <a:solidFill>
                    <a:srgbClr val="3C3C41"/>
                  </a:solidFill>
                  <a:latin typeface="Segoe UI"/>
                </a:endParaRPr>
              </a:p>
            </p:txBody>
          </p:sp>
        </p:grpSp>
        <p:sp>
          <p:nvSpPr>
            <p:cNvPr id="45" name="Oval 102">
              <a:extLst>
                <a:ext uri="{FF2B5EF4-FFF2-40B4-BE49-F238E27FC236}">
                  <a16:creationId xmlns:a16="http://schemas.microsoft.com/office/drawing/2014/main" id="{962AACFF-677E-4F6A-A6AB-BA4DBE7E5B63}"/>
                </a:ext>
              </a:extLst>
            </p:cNvPr>
            <p:cNvSpPr>
              <a:spLocks noChangeArrowheads="1"/>
            </p:cNvSpPr>
            <p:nvPr/>
          </p:nvSpPr>
          <p:spPr bwMode="auto">
            <a:xfrm>
              <a:off x="3903920" y="4155255"/>
              <a:ext cx="1114982" cy="1114982"/>
            </a:xfrm>
            <a:prstGeom prst="ellipse">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de-DE" sz="2000">
                <a:gradFill>
                  <a:gsLst>
                    <a:gs pos="0">
                      <a:srgbClr val="FFFFFF"/>
                    </a:gs>
                    <a:gs pos="100000">
                      <a:srgbClr val="FFFFFF"/>
                    </a:gs>
                  </a:gsLst>
                  <a:lin ang="5400000" scaled="0"/>
                </a:gradFill>
                <a:latin typeface="Segoe UI"/>
                <a:cs typeface="Segoe UI" pitchFamily="34" charset="0"/>
              </a:endParaRPr>
            </a:p>
          </p:txBody>
        </p:sp>
      </p:grpSp>
      <p:sp>
        <p:nvSpPr>
          <p:cNvPr id="52" name="Oval 51">
            <a:extLst>
              <a:ext uri="{FF2B5EF4-FFF2-40B4-BE49-F238E27FC236}">
                <a16:creationId xmlns:a16="http://schemas.microsoft.com/office/drawing/2014/main" id="{D128273D-93C5-4FCE-A202-30D574C422DF}"/>
              </a:ext>
            </a:extLst>
          </p:cNvPr>
          <p:cNvSpPr/>
          <p:nvPr/>
        </p:nvSpPr>
        <p:spPr bwMode="auto">
          <a:xfrm>
            <a:off x="7268540" y="4231790"/>
            <a:ext cx="992079" cy="992076"/>
          </a:xfrm>
          <a:prstGeom prst="ellipse">
            <a:avLst/>
          </a:prstGeom>
          <a:noFill/>
          <a:ln w="381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sp>
        <p:nvSpPr>
          <p:cNvPr id="67" name="Rectangle 66">
            <a:extLst>
              <a:ext uri="{FF2B5EF4-FFF2-40B4-BE49-F238E27FC236}">
                <a16:creationId xmlns:a16="http://schemas.microsoft.com/office/drawing/2014/main" id="{E7AA87CC-AE97-4B5B-B646-B2D8EEEE4ABF}"/>
              </a:ext>
            </a:extLst>
          </p:cNvPr>
          <p:cNvSpPr>
            <a:spLocks/>
          </p:cNvSpPr>
          <p:nvPr/>
        </p:nvSpPr>
        <p:spPr bwMode="auto">
          <a:xfrm>
            <a:off x="7066593" y="5273330"/>
            <a:ext cx="1329407" cy="572301"/>
          </a:xfrm>
          <a:prstGeom prst="rect">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146243" rIns="0" bIns="146243" numCol="1" spcCol="0" rtlCol="0" fromWordArt="0" anchor="t" anchorCtr="0" forceAA="0" compatLnSpc="1">
            <a:prstTxWarp prst="textNoShape">
              <a:avLst/>
            </a:prstTxWarp>
            <a:spAutoFit/>
          </a:bodyPr>
          <a:lstStyle/>
          <a:p>
            <a:pPr algn="ctr" defTabSz="838753">
              <a:lnSpc>
                <a:spcPct val="90000"/>
              </a:lnSpc>
              <a:defRPr/>
            </a:pPr>
            <a:r>
              <a:rPr lang="en-US" sz="1961" dirty="0">
                <a:solidFill>
                  <a:srgbClr val="000000"/>
                </a:solidFill>
                <a:latin typeface="Segoe UI Semibold"/>
              </a:rPr>
              <a:t>Technology</a:t>
            </a:r>
          </a:p>
        </p:txBody>
      </p:sp>
      <p:grpSp>
        <p:nvGrpSpPr>
          <p:cNvPr id="65" name="Group 64">
            <a:extLst>
              <a:ext uri="{FF2B5EF4-FFF2-40B4-BE49-F238E27FC236}">
                <a16:creationId xmlns:a16="http://schemas.microsoft.com/office/drawing/2014/main" id="{438A3984-20C6-4F36-AB9D-0E81DE5C5ED3}"/>
              </a:ext>
            </a:extLst>
          </p:cNvPr>
          <p:cNvGrpSpPr/>
          <p:nvPr/>
        </p:nvGrpSpPr>
        <p:grpSpPr>
          <a:xfrm>
            <a:off x="0" y="6494753"/>
            <a:ext cx="12192000" cy="472960"/>
            <a:chOff x="0" y="6494753"/>
            <a:chExt cx="12192000" cy="472960"/>
          </a:xfrm>
        </p:grpSpPr>
        <p:sp>
          <p:nvSpPr>
            <p:cNvPr id="68" name="Rectangle 67">
              <a:extLst>
                <a:ext uri="{FF2B5EF4-FFF2-40B4-BE49-F238E27FC236}">
                  <a16:creationId xmlns:a16="http://schemas.microsoft.com/office/drawing/2014/main" id="{1A98BAEF-D006-44E9-A461-AF71270EA0F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E86765B-6BF1-4A1C-A6AB-E9A6912178DF}"/>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644495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amp;S oval">
            <a:extLst>
              <a:ext uri="{FF2B5EF4-FFF2-40B4-BE49-F238E27FC236}">
                <a16:creationId xmlns:a16="http://schemas.microsoft.com/office/drawing/2014/main" id="{43BED3A2-689D-48E1-8E87-424CA3409D92}"/>
              </a:ext>
            </a:extLst>
          </p:cNvPr>
          <p:cNvSpPr>
            <a:spLocks noChangeAspect="1"/>
          </p:cNvSpPr>
          <p:nvPr/>
        </p:nvSpPr>
        <p:spPr bwMode="auto">
          <a:xfrm>
            <a:off x="5524199" y="1264762"/>
            <a:ext cx="1720527" cy="1720527"/>
          </a:xfrm>
          <a:prstGeom prst="ellipse">
            <a:avLst/>
          </a:prstGeom>
          <a:noFill/>
          <a:ln w="190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71">
              <a:solidFill>
                <a:srgbClr val="000000"/>
              </a:solidFill>
              <a:latin typeface="Segoe UI Semilight"/>
              <a:cs typeface="Segoe UI" pitchFamily="34" charset="0"/>
            </a:endParaRPr>
          </a:p>
        </p:txBody>
      </p:sp>
      <p:grpSp>
        <p:nvGrpSpPr>
          <p:cNvPr id="64" name="Group 63">
            <a:extLst>
              <a:ext uri="{FF2B5EF4-FFF2-40B4-BE49-F238E27FC236}">
                <a16:creationId xmlns:a16="http://schemas.microsoft.com/office/drawing/2014/main" id="{12188C34-E23D-4B0F-BE93-88B9A9DD6683}"/>
              </a:ext>
            </a:extLst>
          </p:cNvPr>
          <p:cNvGrpSpPr/>
          <p:nvPr/>
        </p:nvGrpSpPr>
        <p:grpSpPr>
          <a:xfrm>
            <a:off x="6874475" y="2309694"/>
            <a:ext cx="575990" cy="575990"/>
            <a:chOff x="10145741" y="4170523"/>
            <a:chExt cx="1085753" cy="1085753"/>
          </a:xfrm>
        </p:grpSpPr>
        <p:sp useBgFill="1">
          <p:nvSpPr>
            <p:cNvPr id="65" name="Oval 2">
              <a:extLst>
                <a:ext uri="{FF2B5EF4-FFF2-40B4-BE49-F238E27FC236}">
                  <a16:creationId xmlns:a16="http://schemas.microsoft.com/office/drawing/2014/main" id="{2DD67E7F-9914-420E-B212-8211BF214973}"/>
                </a:ext>
              </a:extLst>
            </p:cNvPr>
            <p:cNvSpPr/>
            <p:nvPr/>
          </p:nvSpPr>
          <p:spPr bwMode="auto">
            <a:xfrm>
              <a:off x="10145741" y="4170523"/>
              <a:ext cx="1085753" cy="10857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787" rIns="0" bIns="42787" numCol="1" rtlCol="0" anchor="ctr" anchorCtr="0" compatLnSpc="1">
              <a:prstTxWarp prst="textNoShape">
                <a:avLst/>
              </a:prstTxWarp>
            </a:bodyPr>
            <a:lstStyle/>
            <a:p>
              <a:pPr algn="ctr" defTabSz="855330" fontAlgn="base">
                <a:spcBef>
                  <a:spcPct val="0"/>
                </a:spcBef>
                <a:spcAft>
                  <a:spcPct val="0"/>
                </a:spcAft>
                <a:defRPr/>
              </a:pPr>
              <a:endParaRPr lang="en-US" sz="1468">
                <a:gradFill>
                  <a:gsLst>
                    <a:gs pos="40075">
                      <a:srgbClr val="FFFFFF"/>
                    </a:gs>
                    <a:gs pos="30000">
                      <a:srgbClr val="FFFFFF"/>
                    </a:gs>
                  </a:gsLst>
                  <a:lin ang="5400000" scaled="0"/>
                </a:gradFill>
                <a:latin typeface="Segoe UI"/>
              </a:endParaRPr>
            </a:p>
          </p:txBody>
        </p:sp>
        <p:grpSp>
          <p:nvGrpSpPr>
            <p:cNvPr id="67" name="Group 3">
              <a:extLst>
                <a:ext uri="{FF2B5EF4-FFF2-40B4-BE49-F238E27FC236}">
                  <a16:creationId xmlns:a16="http://schemas.microsoft.com/office/drawing/2014/main" id="{9B819E5D-13ED-4F4C-B391-F3BF77C6BAEE}"/>
                </a:ext>
              </a:extLst>
            </p:cNvPr>
            <p:cNvGrpSpPr/>
            <p:nvPr/>
          </p:nvGrpSpPr>
          <p:grpSpPr>
            <a:xfrm>
              <a:off x="10187130" y="4211913"/>
              <a:ext cx="1002974" cy="1002972"/>
              <a:chOff x="7123842" y="4156689"/>
              <a:chExt cx="1115570" cy="1115568"/>
            </a:xfrm>
          </p:grpSpPr>
          <p:sp>
            <p:nvSpPr>
              <p:cNvPr id="68" name="Oval 5">
                <a:extLst>
                  <a:ext uri="{FF2B5EF4-FFF2-40B4-BE49-F238E27FC236}">
                    <a16:creationId xmlns:a16="http://schemas.microsoft.com/office/drawing/2014/main" id="{61F948A9-A00F-4F37-9D1F-9A400BF426FB}"/>
                  </a:ext>
                </a:extLst>
              </p:cNvPr>
              <p:cNvSpPr/>
              <p:nvPr/>
            </p:nvSpPr>
            <p:spPr bwMode="auto">
              <a:xfrm>
                <a:off x="7123842" y="4156689"/>
                <a:ext cx="1115570" cy="1115568"/>
              </a:xfrm>
              <a:prstGeom prst="ellipse">
                <a:avLst/>
              </a:prstGeom>
              <a:solidFill>
                <a:schemeClr val="bg1"/>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pic>
            <p:nvPicPr>
              <p:cNvPr id="69" name="Graphic 68">
                <a:extLst>
                  <a:ext uri="{FF2B5EF4-FFF2-40B4-BE49-F238E27FC236}">
                    <a16:creationId xmlns:a16="http://schemas.microsoft.com/office/drawing/2014/main" id="{6CAD4BB4-0EF5-471E-87F6-8B35E6CCC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3046" y="4453870"/>
                <a:ext cx="537154" cy="521199"/>
              </a:xfrm>
              <a:prstGeom prst="rect">
                <a:avLst/>
              </a:prstGeom>
            </p:spPr>
          </p:pic>
        </p:grpSp>
      </p:grpSp>
      <p:grpSp>
        <p:nvGrpSpPr>
          <p:cNvPr id="70" name="Group 69">
            <a:extLst>
              <a:ext uri="{FF2B5EF4-FFF2-40B4-BE49-F238E27FC236}">
                <a16:creationId xmlns:a16="http://schemas.microsoft.com/office/drawing/2014/main" id="{6169FC6B-2C06-46D7-8FEB-F9ECAAB7A1CB}"/>
              </a:ext>
            </a:extLst>
          </p:cNvPr>
          <p:cNvGrpSpPr/>
          <p:nvPr/>
        </p:nvGrpSpPr>
        <p:grpSpPr>
          <a:xfrm>
            <a:off x="6103391" y="1027447"/>
            <a:ext cx="575990" cy="575990"/>
            <a:chOff x="8682393" y="1744450"/>
            <a:chExt cx="1085753" cy="1085753"/>
          </a:xfrm>
        </p:grpSpPr>
        <p:sp useBgFill="1">
          <p:nvSpPr>
            <p:cNvPr id="71" name="Oval 70">
              <a:extLst>
                <a:ext uri="{FF2B5EF4-FFF2-40B4-BE49-F238E27FC236}">
                  <a16:creationId xmlns:a16="http://schemas.microsoft.com/office/drawing/2014/main" id="{9B5E3FB6-0B03-47D6-AE47-D7CAE40B16A6}"/>
                </a:ext>
              </a:extLst>
            </p:cNvPr>
            <p:cNvSpPr/>
            <p:nvPr/>
          </p:nvSpPr>
          <p:spPr bwMode="auto">
            <a:xfrm>
              <a:off x="8682393" y="1744450"/>
              <a:ext cx="1085753" cy="10857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787" rIns="0" bIns="42787" numCol="1" rtlCol="0" anchor="ctr" anchorCtr="0" compatLnSpc="1">
              <a:prstTxWarp prst="textNoShape">
                <a:avLst/>
              </a:prstTxWarp>
            </a:bodyPr>
            <a:lstStyle/>
            <a:p>
              <a:pPr algn="ctr" defTabSz="855330" fontAlgn="base">
                <a:spcBef>
                  <a:spcPct val="0"/>
                </a:spcBef>
                <a:spcAft>
                  <a:spcPct val="0"/>
                </a:spcAft>
                <a:defRPr/>
              </a:pPr>
              <a:endParaRPr lang="en-US" sz="1468">
                <a:gradFill>
                  <a:gsLst>
                    <a:gs pos="40075">
                      <a:srgbClr val="FFFFFF"/>
                    </a:gs>
                    <a:gs pos="30000">
                      <a:srgbClr val="FFFFFF"/>
                    </a:gs>
                  </a:gsLst>
                  <a:lin ang="5400000" scaled="0"/>
                </a:gradFill>
                <a:latin typeface="Segoe UI"/>
              </a:endParaRPr>
            </a:p>
          </p:txBody>
        </p:sp>
        <p:sp>
          <p:nvSpPr>
            <p:cNvPr id="72" name="Oval 71">
              <a:extLst>
                <a:ext uri="{FF2B5EF4-FFF2-40B4-BE49-F238E27FC236}">
                  <a16:creationId xmlns:a16="http://schemas.microsoft.com/office/drawing/2014/main" id="{340F05F5-FD39-40EA-B97F-B33EE3C19944}"/>
                </a:ext>
              </a:extLst>
            </p:cNvPr>
            <p:cNvSpPr/>
            <p:nvPr/>
          </p:nvSpPr>
          <p:spPr bwMode="auto">
            <a:xfrm>
              <a:off x="8723782" y="1785840"/>
              <a:ext cx="1002974" cy="1002972"/>
            </a:xfrm>
            <a:prstGeom prst="ellipse">
              <a:avLst/>
            </a:prstGeom>
            <a:solidFill>
              <a:schemeClr val="bg1"/>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73" name="Group 72">
              <a:extLst>
                <a:ext uri="{FF2B5EF4-FFF2-40B4-BE49-F238E27FC236}">
                  <a16:creationId xmlns:a16="http://schemas.microsoft.com/office/drawing/2014/main" id="{2218F73F-571F-42D9-92A1-B34689DA7F27}"/>
                </a:ext>
              </a:extLst>
            </p:cNvPr>
            <p:cNvGrpSpPr>
              <a:grpSpLocks noChangeAspect="1"/>
            </p:cNvGrpSpPr>
            <p:nvPr/>
          </p:nvGrpSpPr>
          <p:grpSpPr>
            <a:xfrm>
              <a:off x="9044814" y="2018895"/>
              <a:ext cx="360910" cy="536862"/>
              <a:chOff x="8378599" y="3288758"/>
              <a:chExt cx="781198" cy="1162051"/>
            </a:xfrm>
          </p:grpSpPr>
          <p:sp>
            <p:nvSpPr>
              <p:cNvPr id="74" name="Freeform: Shape 73">
                <a:extLst>
                  <a:ext uri="{FF2B5EF4-FFF2-40B4-BE49-F238E27FC236}">
                    <a16:creationId xmlns:a16="http://schemas.microsoft.com/office/drawing/2014/main" id="{B699BC63-800B-4CAB-A78B-6985405A932C}"/>
                  </a:ext>
                </a:extLst>
              </p:cNvPr>
              <p:cNvSpPr/>
              <p:nvPr/>
            </p:nvSpPr>
            <p:spPr>
              <a:xfrm>
                <a:off x="8558770" y="3288758"/>
                <a:ext cx="485775" cy="590550"/>
              </a:xfrm>
              <a:custGeom>
                <a:avLst/>
                <a:gdLst>
                  <a:gd name="connsiteX0" fmla="*/ 111919 w 485775"/>
                  <a:gd name="connsiteY0" fmla="*/ 590074 h 590550"/>
                  <a:gd name="connsiteX1" fmla="*/ 7144 w 485775"/>
                  <a:gd name="connsiteY1" fmla="*/ 590074 h 590550"/>
                  <a:gd name="connsiteX2" fmla="*/ 7144 w 485775"/>
                  <a:gd name="connsiteY2" fmla="*/ 245269 h 590550"/>
                  <a:gd name="connsiteX3" fmla="*/ 245269 w 485775"/>
                  <a:gd name="connsiteY3" fmla="*/ 7144 h 590550"/>
                  <a:gd name="connsiteX4" fmla="*/ 483394 w 485775"/>
                  <a:gd name="connsiteY4" fmla="*/ 245269 h 590550"/>
                  <a:gd name="connsiteX5" fmla="*/ 483394 w 485775"/>
                  <a:gd name="connsiteY5" fmla="*/ 350996 h 590550"/>
                  <a:gd name="connsiteX6" fmla="*/ 377666 w 485775"/>
                  <a:gd name="connsiteY6" fmla="*/ 350996 h 590550"/>
                  <a:gd name="connsiteX7" fmla="*/ 377666 w 485775"/>
                  <a:gd name="connsiteY7" fmla="*/ 245269 h 590550"/>
                  <a:gd name="connsiteX8" fmla="*/ 244316 w 485775"/>
                  <a:gd name="connsiteY8" fmla="*/ 111919 h 590550"/>
                  <a:gd name="connsiteX9" fmla="*/ 110966 w 485775"/>
                  <a:gd name="connsiteY9" fmla="*/ 245269 h 590550"/>
                  <a:gd name="connsiteX10" fmla="*/ 110966 w 485775"/>
                  <a:gd name="connsiteY10" fmla="*/ 59007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775" h="590550">
                    <a:moveTo>
                      <a:pt x="111919" y="590074"/>
                    </a:moveTo>
                    <a:lnTo>
                      <a:pt x="7144" y="590074"/>
                    </a:lnTo>
                    <a:lnTo>
                      <a:pt x="7144" y="245269"/>
                    </a:lnTo>
                    <a:cubicBezTo>
                      <a:pt x="7144" y="113824"/>
                      <a:pt x="113824" y="7144"/>
                      <a:pt x="245269" y="7144"/>
                    </a:cubicBezTo>
                    <a:cubicBezTo>
                      <a:pt x="376714" y="7144"/>
                      <a:pt x="483394" y="113824"/>
                      <a:pt x="483394" y="245269"/>
                    </a:cubicBezTo>
                    <a:lnTo>
                      <a:pt x="483394" y="350996"/>
                    </a:lnTo>
                    <a:lnTo>
                      <a:pt x="377666" y="350996"/>
                    </a:lnTo>
                    <a:lnTo>
                      <a:pt x="377666" y="245269"/>
                    </a:lnTo>
                    <a:cubicBezTo>
                      <a:pt x="377666" y="171926"/>
                      <a:pt x="317659" y="111919"/>
                      <a:pt x="244316" y="111919"/>
                    </a:cubicBezTo>
                    <a:cubicBezTo>
                      <a:pt x="170974" y="111919"/>
                      <a:pt x="110966" y="171926"/>
                      <a:pt x="110966" y="245269"/>
                    </a:cubicBezTo>
                    <a:lnTo>
                      <a:pt x="110966" y="590074"/>
                    </a:lnTo>
                    <a:close/>
                  </a:path>
                </a:pathLst>
              </a:custGeom>
              <a:solidFill>
                <a:srgbClr val="0078D7"/>
              </a:solidFill>
              <a:ln w="9525" cap="flat">
                <a:noFill/>
                <a:prstDash val="solid"/>
                <a:miter/>
              </a:ln>
            </p:spPr>
            <p:txBody>
              <a:bodyPr rtlCol="0" anchor="ctr"/>
              <a:lstStyle/>
              <a:p>
                <a:pPr defTabSz="914192">
                  <a:defRPr/>
                </a:pPr>
                <a:endParaRPr lang="en-US">
                  <a:solidFill>
                    <a:srgbClr val="3C3C41"/>
                  </a:solidFill>
                  <a:latin typeface="Segoe UI"/>
                </a:endParaRPr>
              </a:p>
            </p:txBody>
          </p:sp>
          <p:sp>
            <p:nvSpPr>
              <p:cNvPr id="75" name="Freeform: Shape 74">
                <a:extLst>
                  <a:ext uri="{FF2B5EF4-FFF2-40B4-BE49-F238E27FC236}">
                    <a16:creationId xmlns:a16="http://schemas.microsoft.com/office/drawing/2014/main" id="{2E81B666-86B0-4277-8CEB-91702956616D}"/>
                  </a:ext>
                </a:extLst>
              </p:cNvPr>
              <p:cNvSpPr/>
              <p:nvPr/>
            </p:nvSpPr>
            <p:spPr>
              <a:xfrm>
                <a:off x="8378599" y="3803109"/>
                <a:ext cx="781198" cy="647700"/>
              </a:xfrm>
              <a:custGeom>
                <a:avLst/>
                <a:gdLst>
                  <a:gd name="connsiteX0" fmla="*/ 7144 w 819150"/>
                  <a:gd name="connsiteY0" fmla="*/ 7144 h 647700"/>
                  <a:gd name="connsiteX1" fmla="*/ 813911 w 819150"/>
                  <a:gd name="connsiteY1" fmla="*/ 7144 h 647700"/>
                  <a:gd name="connsiteX2" fmla="*/ 813911 w 819150"/>
                  <a:gd name="connsiteY2" fmla="*/ 645319 h 647700"/>
                  <a:gd name="connsiteX3" fmla="*/ 7144 w 819150"/>
                  <a:gd name="connsiteY3" fmla="*/ 645319 h 647700"/>
                </a:gdLst>
                <a:ahLst/>
                <a:cxnLst>
                  <a:cxn ang="0">
                    <a:pos x="connsiteX0" y="connsiteY0"/>
                  </a:cxn>
                  <a:cxn ang="0">
                    <a:pos x="connsiteX1" y="connsiteY1"/>
                  </a:cxn>
                  <a:cxn ang="0">
                    <a:pos x="connsiteX2" y="connsiteY2"/>
                  </a:cxn>
                  <a:cxn ang="0">
                    <a:pos x="connsiteX3" y="connsiteY3"/>
                  </a:cxn>
                </a:cxnLst>
                <a:rect l="l" t="t" r="r" b="b"/>
                <a:pathLst>
                  <a:path w="819150" h="647700">
                    <a:moveTo>
                      <a:pt x="7144" y="7144"/>
                    </a:moveTo>
                    <a:lnTo>
                      <a:pt x="813911" y="7144"/>
                    </a:lnTo>
                    <a:lnTo>
                      <a:pt x="813911" y="645319"/>
                    </a:lnTo>
                    <a:lnTo>
                      <a:pt x="7144" y="645319"/>
                    </a:lnTo>
                    <a:close/>
                  </a:path>
                </a:pathLst>
              </a:custGeom>
              <a:solidFill>
                <a:srgbClr val="0078D7"/>
              </a:solidFill>
              <a:ln w="9525" cap="flat">
                <a:noFill/>
                <a:prstDash val="solid"/>
                <a:miter/>
              </a:ln>
            </p:spPr>
            <p:txBody>
              <a:bodyPr rtlCol="0" anchor="ctr"/>
              <a:lstStyle/>
              <a:p>
                <a:pPr defTabSz="914192">
                  <a:defRPr/>
                </a:pPr>
                <a:endParaRPr lang="en-US">
                  <a:solidFill>
                    <a:srgbClr val="3C3C41"/>
                  </a:solidFill>
                  <a:latin typeface="Segoe UI"/>
                </a:endParaRPr>
              </a:p>
            </p:txBody>
          </p:sp>
          <p:sp>
            <p:nvSpPr>
              <p:cNvPr id="77" name="Freeform: Shape 76">
                <a:extLst>
                  <a:ext uri="{FF2B5EF4-FFF2-40B4-BE49-F238E27FC236}">
                    <a16:creationId xmlns:a16="http://schemas.microsoft.com/office/drawing/2014/main" id="{73D324BD-43FD-4DC2-978E-AFD3BA4E0A25}"/>
                  </a:ext>
                </a:extLst>
              </p:cNvPr>
              <p:cNvSpPr/>
              <p:nvPr/>
            </p:nvSpPr>
            <p:spPr>
              <a:xfrm>
                <a:off x="8378599" y="3803109"/>
                <a:ext cx="190648" cy="647700"/>
              </a:xfrm>
              <a:custGeom>
                <a:avLst/>
                <a:gdLst>
                  <a:gd name="connsiteX0" fmla="*/ 7144 w 228600"/>
                  <a:gd name="connsiteY0" fmla="*/ 7144 h 647700"/>
                  <a:gd name="connsiteX1" fmla="*/ 225266 w 228600"/>
                  <a:gd name="connsiteY1" fmla="*/ 7144 h 647700"/>
                  <a:gd name="connsiteX2" fmla="*/ 225266 w 228600"/>
                  <a:gd name="connsiteY2" fmla="*/ 645319 h 647700"/>
                  <a:gd name="connsiteX3" fmla="*/ 7144 w 228600"/>
                  <a:gd name="connsiteY3" fmla="*/ 645319 h 647700"/>
                </a:gdLst>
                <a:ahLst/>
                <a:cxnLst>
                  <a:cxn ang="0">
                    <a:pos x="connsiteX0" y="connsiteY0"/>
                  </a:cxn>
                  <a:cxn ang="0">
                    <a:pos x="connsiteX1" y="connsiteY1"/>
                  </a:cxn>
                  <a:cxn ang="0">
                    <a:pos x="connsiteX2" y="connsiteY2"/>
                  </a:cxn>
                  <a:cxn ang="0">
                    <a:pos x="connsiteX3" y="connsiteY3"/>
                  </a:cxn>
                </a:cxnLst>
                <a:rect l="l" t="t" r="r" b="b"/>
                <a:pathLst>
                  <a:path w="228600" h="647700">
                    <a:moveTo>
                      <a:pt x="7144" y="7144"/>
                    </a:moveTo>
                    <a:lnTo>
                      <a:pt x="225266" y="7144"/>
                    </a:lnTo>
                    <a:lnTo>
                      <a:pt x="225266" y="645319"/>
                    </a:lnTo>
                    <a:lnTo>
                      <a:pt x="7144" y="645319"/>
                    </a:lnTo>
                    <a:close/>
                  </a:path>
                </a:pathLst>
              </a:custGeom>
              <a:solidFill>
                <a:srgbClr val="0064B5"/>
              </a:solidFill>
              <a:ln w="9525" cap="flat">
                <a:noFill/>
                <a:prstDash val="solid"/>
                <a:miter/>
              </a:ln>
            </p:spPr>
            <p:txBody>
              <a:bodyPr rtlCol="0" anchor="ctr"/>
              <a:lstStyle/>
              <a:p>
                <a:pPr defTabSz="914192">
                  <a:defRPr/>
                </a:pPr>
                <a:endParaRPr lang="en-US">
                  <a:solidFill>
                    <a:srgbClr val="3C3C41"/>
                  </a:solidFill>
                  <a:latin typeface="Segoe UI"/>
                </a:endParaRPr>
              </a:p>
            </p:txBody>
          </p:sp>
          <p:grpSp>
            <p:nvGrpSpPr>
              <p:cNvPr id="78" name="Group 77">
                <a:extLst>
                  <a:ext uri="{FF2B5EF4-FFF2-40B4-BE49-F238E27FC236}">
                    <a16:creationId xmlns:a16="http://schemas.microsoft.com/office/drawing/2014/main" id="{917C8D67-C0D5-4827-A7BA-AD4B39E4B761}"/>
                  </a:ext>
                </a:extLst>
              </p:cNvPr>
              <p:cNvGrpSpPr/>
              <p:nvPr/>
            </p:nvGrpSpPr>
            <p:grpSpPr>
              <a:xfrm>
                <a:off x="8663783" y="3932889"/>
                <a:ext cx="388142" cy="388140"/>
                <a:chOff x="9357768" y="3766370"/>
                <a:chExt cx="426260" cy="426259"/>
              </a:xfrm>
            </p:grpSpPr>
            <p:sp>
              <p:nvSpPr>
                <p:cNvPr id="80" name="Freeform: Shape 79">
                  <a:extLst>
                    <a:ext uri="{FF2B5EF4-FFF2-40B4-BE49-F238E27FC236}">
                      <a16:creationId xmlns:a16="http://schemas.microsoft.com/office/drawing/2014/main" id="{7950EE54-E95B-4456-A6C2-B9FB11A63868}"/>
                    </a:ext>
                  </a:extLst>
                </p:cNvPr>
                <p:cNvSpPr/>
                <p:nvPr/>
              </p:nvSpPr>
              <p:spPr>
                <a:xfrm>
                  <a:off x="9357768" y="3766370"/>
                  <a:ext cx="426260" cy="426259"/>
                </a:xfrm>
                <a:custGeom>
                  <a:avLst/>
                  <a:gdLst>
                    <a:gd name="connsiteX0" fmla="*/ 370257 w 426259"/>
                    <a:gd name="connsiteY0" fmla="*/ 192950 h 426258"/>
                    <a:gd name="connsiteX1" fmla="*/ 425126 w 426259"/>
                    <a:gd name="connsiteY1" fmla="*/ 159394 h 426258"/>
                    <a:gd name="connsiteX2" fmla="*/ 402453 w 426259"/>
                    <a:gd name="connsiteY2" fmla="*/ 104978 h 426258"/>
                    <a:gd name="connsiteX3" fmla="*/ 339421 w 426259"/>
                    <a:gd name="connsiteY3" fmla="*/ 119942 h 426258"/>
                    <a:gd name="connsiteX4" fmla="*/ 309038 w 426259"/>
                    <a:gd name="connsiteY4" fmla="*/ 90013 h 426258"/>
                    <a:gd name="connsiteX5" fmla="*/ 324456 w 426259"/>
                    <a:gd name="connsiteY5" fmla="*/ 26528 h 426258"/>
                    <a:gd name="connsiteX6" fmla="*/ 270040 w 426259"/>
                    <a:gd name="connsiteY6" fmla="*/ 3854 h 426258"/>
                    <a:gd name="connsiteX7" fmla="*/ 236030 w 426259"/>
                    <a:gd name="connsiteY7" fmla="*/ 59177 h 426258"/>
                    <a:gd name="connsiteX8" fmla="*/ 213810 w 426259"/>
                    <a:gd name="connsiteY8" fmla="*/ 57364 h 426258"/>
                    <a:gd name="connsiteX9" fmla="*/ 193404 w 426259"/>
                    <a:gd name="connsiteY9" fmla="*/ 58724 h 426258"/>
                    <a:gd name="connsiteX10" fmla="*/ 159394 w 426259"/>
                    <a:gd name="connsiteY10" fmla="*/ 3401 h 426258"/>
                    <a:gd name="connsiteX11" fmla="*/ 104978 w 426259"/>
                    <a:gd name="connsiteY11" fmla="*/ 26074 h 426258"/>
                    <a:gd name="connsiteX12" fmla="*/ 119942 w 426259"/>
                    <a:gd name="connsiteY12" fmla="*/ 88653 h 426258"/>
                    <a:gd name="connsiteX13" fmla="*/ 88653 w 426259"/>
                    <a:gd name="connsiteY13" fmla="*/ 119035 h 426258"/>
                    <a:gd name="connsiteX14" fmla="*/ 26528 w 426259"/>
                    <a:gd name="connsiteY14" fmla="*/ 104071 h 426258"/>
                    <a:gd name="connsiteX15" fmla="*/ 3854 w 426259"/>
                    <a:gd name="connsiteY15" fmla="*/ 158487 h 426258"/>
                    <a:gd name="connsiteX16" fmla="*/ 57364 w 426259"/>
                    <a:gd name="connsiteY16" fmla="*/ 191590 h 426258"/>
                    <a:gd name="connsiteX17" fmla="*/ 56910 w 426259"/>
                    <a:gd name="connsiteY17" fmla="*/ 236936 h 426258"/>
                    <a:gd name="connsiteX18" fmla="*/ 3401 w 426259"/>
                    <a:gd name="connsiteY18" fmla="*/ 269133 h 426258"/>
                    <a:gd name="connsiteX19" fmla="*/ 26074 w 426259"/>
                    <a:gd name="connsiteY19" fmla="*/ 323549 h 426258"/>
                    <a:gd name="connsiteX20" fmla="*/ 86386 w 426259"/>
                    <a:gd name="connsiteY20" fmla="*/ 309491 h 426258"/>
                    <a:gd name="connsiteX21" fmla="*/ 119035 w 426259"/>
                    <a:gd name="connsiteY21" fmla="*/ 342141 h 426258"/>
                    <a:gd name="connsiteX22" fmla="*/ 104071 w 426259"/>
                    <a:gd name="connsiteY22" fmla="*/ 402452 h 426258"/>
                    <a:gd name="connsiteX23" fmla="*/ 158487 w 426259"/>
                    <a:gd name="connsiteY23" fmla="*/ 425125 h 426258"/>
                    <a:gd name="connsiteX24" fmla="*/ 190683 w 426259"/>
                    <a:gd name="connsiteY24" fmla="*/ 372523 h 426258"/>
                    <a:gd name="connsiteX25" fmla="*/ 213357 w 426259"/>
                    <a:gd name="connsiteY25" fmla="*/ 374337 h 426258"/>
                    <a:gd name="connsiteX26" fmla="*/ 236937 w 426259"/>
                    <a:gd name="connsiteY26" fmla="*/ 372523 h 426258"/>
                    <a:gd name="connsiteX27" fmla="*/ 269133 w 426259"/>
                    <a:gd name="connsiteY27" fmla="*/ 425125 h 426258"/>
                    <a:gd name="connsiteX28" fmla="*/ 323549 w 426259"/>
                    <a:gd name="connsiteY28" fmla="*/ 402452 h 426258"/>
                    <a:gd name="connsiteX29" fmla="*/ 309038 w 426259"/>
                    <a:gd name="connsiteY29" fmla="*/ 341687 h 426258"/>
                    <a:gd name="connsiteX30" fmla="*/ 340781 w 426259"/>
                    <a:gd name="connsiteY30" fmla="*/ 309491 h 426258"/>
                    <a:gd name="connsiteX31" fmla="*/ 402453 w 426259"/>
                    <a:gd name="connsiteY31" fmla="*/ 324456 h 426258"/>
                    <a:gd name="connsiteX32" fmla="*/ 425126 w 426259"/>
                    <a:gd name="connsiteY32" fmla="*/ 270040 h 426258"/>
                    <a:gd name="connsiteX33" fmla="*/ 370710 w 426259"/>
                    <a:gd name="connsiteY33" fmla="*/ 236483 h 426258"/>
                    <a:gd name="connsiteX34" fmla="*/ 370257 w 426259"/>
                    <a:gd name="connsiteY34" fmla="*/ 192950 h 426258"/>
                    <a:gd name="connsiteX35" fmla="*/ 214264 w 426259"/>
                    <a:gd name="connsiteY35" fmla="*/ 306770 h 426258"/>
                    <a:gd name="connsiteX36" fmla="*/ 122210 w 426259"/>
                    <a:gd name="connsiteY36" fmla="*/ 214717 h 426258"/>
                    <a:gd name="connsiteX37" fmla="*/ 214264 w 426259"/>
                    <a:gd name="connsiteY37" fmla="*/ 122663 h 426258"/>
                    <a:gd name="connsiteX38" fmla="*/ 306318 w 426259"/>
                    <a:gd name="connsiteY38" fmla="*/ 214717 h 426258"/>
                    <a:gd name="connsiteX39" fmla="*/ 214264 w 426259"/>
                    <a:gd name="connsiteY39" fmla="*/ 306770 h 42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26259" h="426258">
                      <a:moveTo>
                        <a:pt x="370257" y="192950"/>
                      </a:moveTo>
                      <a:lnTo>
                        <a:pt x="425126" y="159394"/>
                      </a:lnTo>
                      <a:lnTo>
                        <a:pt x="402453" y="104978"/>
                      </a:lnTo>
                      <a:lnTo>
                        <a:pt x="339421" y="119942"/>
                      </a:lnTo>
                      <a:cubicBezTo>
                        <a:pt x="330805" y="108605"/>
                        <a:pt x="320829" y="98629"/>
                        <a:pt x="309038" y="90013"/>
                      </a:cubicBezTo>
                      <a:lnTo>
                        <a:pt x="324456" y="26528"/>
                      </a:lnTo>
                      <a:lnTo>
                        <a:pt x="270040" y="3854"/>
                      </a:lnTo>
                      <a:lnTo>
                        <a:pt x="236030" y="59177"/>
                      </a:lnTo>
                      <a:cubicBezTo>
                        <a:pt x="228775" y="58271"/>
                        <a:pt x="221066" y="57364"/>
                        <a:pt x="213810" y="57364"/>
                      </a:cubicBezTo>
                      <a:cubicBezTo>
                        <a:pt x="207008" y="57364"/>
                        <a:pt x="200206" y="57817"/>
                        <a:pt x="193404" y="58724"/>
                      </a:cubicBezTo>
                      <a:lnTo>
                        <a:pt x="159394" y="3401"/>
                      </a:lnTo>
                      <a:lnTo>
                        <a:pt x="104978" y="26074"/>
                      </a:lnTo>
                      <a:lnTo>
                        <a:pt x="119942" y="88653"/>
                      </a:lnTo>
                      <a:cubicBezTo>
                        <a:pt x="108152" y="97269"/>
                        <a:pt x="97722" y="107245"/>
                        <a:pt x="88653" y="119035"/>
                      </a:cubicBezTo>
                      <a:lnTo>
                        <a:pt x="26528" y="104071"/>
                      </a:lnTo>
                      <a:lnTo>
                        <a:pt x="3854" y="158487"/>
                      </a:lnTo>
                      <a:lnTo>
                        <a:pt x="57364" y="191590"/>
                      </a:lnTo>
                      <a:cubicBezTo>
                        <a:pt x="55096" y="206554"/>
                        <a:pt x="54643" y="221972"/>
                        <a:pt x="56910" y="236936"/>
                      </a:cubicBezTo>
                      <a:lnTo>
                        <a:pt x="3401" y="269133"/>
                      </a:lnTo>
                      <a:lnTo>
                        <a:pt x="26074" y="323549"/>
                      </a:lnTo>
                      <a:lnTo>
                        <a:pt x="86386" y="309491"/>
                      </a:lnTo>
                      <a:cubicBezTo>
                        <a:pt x="95455" y="321735"/>
                        <a:pt x="106338" y="333071"/>
                        <a:pt x="119035" y="342141"/>
                      </a:cubicBezTo>
                      <a:lnTo>
                        <a:pt x="104071" y="402452"/>
                      </a:lnTo>
                      <a:lnTo>
                        <a:pt x="158487" y="425125"/>
                      </a:lnTo>
                      <a:lnTo>
                        <a:pt x="190683" y="372523"/>
                      </a:lnTo>
                      <a:cubicBezTo>
                        <a:pt x="198392" y="373430"/>
                        <a:pt x="206101" y="374337"/>
                        <a:pt x="213357" y="374337"/>
                      </a:cubicBezTo>
                      <a:cubicBezTo>
                        <a:pt x="221066" y="374337"/>
                        <a:pt x="229228" y="373883"/>
                        <a:pt x="236937" y="372523"/>
                      </a:cubicBezTo>
                      <a:lnTo>
                        <a:pt x="269133" y="425125"/>
                      </a:lnTo>
                      <a:lnTo>
                        <a:pt x="323549" y="402452"/>
                      </a:lnTo>
                      <a:lnTo>
                        <a:pt x="309038" y="341687"/>
                      </a:lnTo>
                      <a:cubicBezTo>
                        <a:pt x="320829" y="332618"/>
                        <a:pt x="331712" y="321735"/>
                        <a:pt x="340781" y="309491"/>
                      </a:cubicBezTo>
                      <a:lnTo>
                        <a:pt x="402453" y="324456"/>
                      </a:lnTo>
                      <a:lnTo>
                        <a:pt x="425126" y="270040"/>
                      </a:lnTo>
                      <a:lnTo>
                        <a:pt x="370710" y="236483"/>
                      </a:lnTo>
                      <a:cubicBezTo>
                        <a:pt x="372524" y="221972"/>
                        <a:pt x="372524" y="207461"/>
                        <a:pt x="370257" y="192950"/>
                      </a:cubicBezTo>
                      <a:close/>
                      <a:moveTo>
                        <a:pt x="214264" y="306770"/>
                      </a:moveTo>
                      <a:cubicBezTo>
                        <a:pt x="163475" y="306770"/>
                        <a:pt x="122210" y="265505"/>
                        <a:pt x="122210" y="214717"/>
                      </a:cubicBezTo>
                      <a:cubicBezTo>
                        <a:pt x="122210" y="163928"/>
                        <a:pt x="163475" y="122663"/>
                        <a:pt x="214264" y="122663"/>
                      </a:cubicBezTo>
                      <a:cubicBezTo>
                        <a:pt x="265052" y="122663"/>
                        <a:pt x="306318" y="163928"/>
                        <a:pt x="306318" y="214717"/>
                      </a:cubicBezTo>
                      <a:cubicBezTo>
                        <a:pt x="306771" y="265505"/>
                        <a:pt x="265506" y="306770"/>
                        <a:pt x="214264" y="306770"/>
                      </a:cubicBezTo>
                      <a:close/>
                    </a:path>
                  </a:pathLst>
                </a:custGeom>
                <a:solidFill>
                  <a:srgbClr val="00BCF2"/>
                </a:solidFill>
                <a:ln w="9525" cap="flat">
                  <a:noFill/>
                  <a:prstDash val="solid"/>
                  <a:miter/>
                </a:ln>
              </p:spPr>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defTabSz="914192">
                    <a:defRPr/>
                  </a:pPr>
                  <a:endParaRPr lang="en-US">
                    <a:solidFill>
                      <a:srgbClr val="3C3C41"/>
                    </a:solidFill>
                    <a:latin typeface="Segoe UI"/>
                  </a:endParaRPr>
                </a:p>
              </p:txBody>
            </p:sp>
            <p:sp>
              <p:nvSpPr>
                <p:cNvPr id="81" name="Freeform: Shape 80">
                  <a:extLst>
                    <a:ext uri="{FF2B5EF4-FFF2-40B4-BE49-F238E27FC236}">
                      <a16:creationId xmlns:a16="http://schemas.microsoft.com/office/drawing/2014/main" id="{E63CF92F-582F-4072-864B-6B5AC998A1E8}"/>
                    </a:ext>
                  </a:extLst>
                </p:cNvPr>
                <p:cNvSpPr/>
                <p:nvPr/>
              </p:nvSpPr>
              <p:spPr>
                <a:xfrm>
                  <a:off x="9359575" y="3768177"/>
                  <a:ext cx="394517" cy="394516"/>
                </a:xfrm>
                <a:custGeom>
                  <a:avLst/>
                  <a:gdLst>
                    <a:gd name="connsiteX0" fmla="*/ 307685 w 394517"/>
                    <a:gd name="connsiteY0" fmla="*/ 87753 h 394516"/>
                    <a:gd name="connsiteX1" fmla="*/ 323103 w 394517"/>
                    <a:gd name="connsiteY1" fmla="*/ 24268 h 394516"/>
                    <a:gd name="connsiteX2" fmla="*/ 268687 w 394517"/>
                    <a:gd name="connsiteY2" fmla="*/ 1594 h 394516"/>
                    <a:gd name="connsiteX3" fmla="*/ 234677 w 394517"/>
                    <a:gd name="connsiteY3" fmla="*/ 56917 h 394516"/>
                    <a:gd name="connsiteX4" fmla="*/ 212457 w 394517"/>
                    <a:gd name="connsiteY4" fmla="*/ 55103 h 394516"/>
                    <a:gd name="connsiteX5" fmla="*/ 192051 w 394517"/>
                    <a:gd name="connsiteY5" fmla="*/ 56464 h 394516"/>
                    <a:gd name="connsiteX6" fmla="*/ 157587 w 394517"/>
                    <a:gd name="connsiteY6" fmla="*/ 1594 h 394516"/>
                    <a:gd name="connsiteX7" fmla="*/ 103171 w 394517"/>
                    <a:gd name="connsiteY7" fmla="*/ 24268 h 394516"/>
                    <a:gd name="connsiteX8" fmla="*/ 118135 w 394517"/>
                    <a:gd name="connsiteY8" fmla="*/ 86846 h 394516"/>
                    <a:gd name="connsiteX9" fmla="*/ 86846 w 394517"/>
                    <a:gd name="connsiteY9" fmla="*/ 117228 h 394516"/>
                    <a:gd name="connsiteX10" fmla="*/ 24721 w 394517"/>
                    <a:gd name="connsiteY10" fmla="*/ 102264 h 394516"/>
                    <a:gd name="connsiteX11" fmla="*/ 2048 w 394517"/>
                    <a:gd name="connsiteY11" fmla="*/ 156680 h 394516"/>
                    <a:gd name="connsiteX12" fmla="*/ 55557 w 394517"/>
                    <a:gd name="connsiteY12" fmla="*/ 189783 h 394516"/>
                    <a:gd name="connsiteX13" fmla="*/ 55103 w 394517"/>
                    <a:gd name="connsiteY13" fmla="*/ 235130 h 394516"/>
                    <a:gd name="connsiteX14" fmla="*/ 1594 w 394517"/>
                    <a:gd name="connsiteY14" fmla="*/ 267326 h 394516"/>
                    <a:gd name="connsiteX15" fmla="*/ 24268 w 394517"/>
                    <a:gd name="connsiteY15" fmla="*/ 321742 h 394516"/>
                    <a:gd name="connsiteX16" fmla="*/ 84579 w 394517"/>
                    <a:gd name="connsiteY16" fmla="*/ 307684 h 394516"/>
                    <a:gd name="connsiteX17" fmla="*/ 117229 w 394517"/>
                    <a:gd name="connsiteY17" fmla="*/ 340334 h 394516"/>
                    <a:gd name="connsiteX18" fmla="*/ 104078 w 394517"/>
                    <a:gd name="connsiteY18" fmla="*/ 394297 h 394516"/>
                    <a:gd name="connsiteX19" fmla="*/ 195679 w 394517"/>
                    <a:gd name="connsiteY19" fmla="*/ 302696 h 394516"/>
                    <a:gd name="connsiteX20" fmla="*/ 120403 w 394517"/>
                    <a:gd name="connsiteY20" fmla="*/ 212003 h 394516"/>
                    <a:gd name="connsiteX21" fmla="*/ 212457 w 394517"/>
                    <a:gd name="connsiteY21" fmla="*/ 119949 h 394516"/>
                    <a:gd name="connsiteX22" fmla="*/ 303150 w 394517"/>
                    <a:gd name="connsiteY22" fmla="*/ 195225 h 394516"/>
                    <a:gd name="connsiteX23" fmla="*/ 393844 w 394517"/>
                    <a:gd name="connsiteY23" fmla="*/ 104531 h 394516"/>
                    <a:gd name="connsiteX24" fmla="*/ 337614 w 394517"/>
                    <a:gd name="connsiteY24" fmla="*/ 117682 h 394516"/>
                    <a:gd name="connsiteX25" fmla="*/ 307685 w 394517"/>
                    <a:gd name="connsiteY25" fmla="*/ 87753 h 39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4517" h="394516">
                      <a:moveTo>
                        <a:pt x="307685" y="87753"/>
                      </a:moveTo>
                      <a:lnTo>
                        <a:pt x="323103" y="24268"/>
                      </a:lnTo>
                      <a:lnTo>
                        <a:pt x="268687" y="1594"/>
                      </a:lnTo>
                      <a:lnTo>
                        <a:pt x="234677" y="56917"/>
                      </a:lnTo>
                      <a:cubicBezTo>
                        <a:pt x="227421" y="56010"/>
                        <a:pt x="219712" y="55103"/>
                        <a:pt x="212457" y="55103"/>
                      </a:cubicBezTo>
                      <a:cubicBezTo>
                        <a:pt x="205655" y="55103"/>
                        <a:pt x="198853" y="55557"/>
                        <a:pt x="192051" y="56464"/>
                      </a:cubicBezTo>
                      <a:lnTo>
                        <a:pt x="157587" y="1594"/>
                      </a:lnTo>
                      <a:lnTo>
                        <a:pt x="103171" y="24268"/>
                      </a:lnTo>
                      <a:lnTo>
                        <a:pt x="118135" y="86846"/>
                      </a:lnTo>
                      <a:cubicBezTo>
                        <a:pt x="106345" y="95462"/>
                        <a:pt x="95916" y="105438"/>
                        <a:pt x="86846" y="117228"/>
                      </a:cubicBezTo>
                      <a:lnTo>
                        <a:pt x="24721" y="102264"/>
                      </a:lnTo>
                      <a:lnTo>
                        <a:pt x="2048" y="156680"/>
                      </a:lnTo>
                      <a:lnTo>
                        <a:pt x="55557" y="189783"/>
                      </a:lnTo>
                      <a:cubicBezTo>
                        <a:pt x="53290" y="204747"/>
                        <a:pt x="52836" y="220165"/>
                        <a:pt x="55103" y="235130"/>
                      </a:cubicBezTo>
                      <a:lnTo>
                        <a:pt x="1594" y="267326"/>
                      </a:lnTo>
                      <a:lnTo>
                        <a:pt x="24268" y="321742"/>
                      </a:lnTo>
                      <a:lnTo>
                        <a:pt x="84579" y="307684"/>
                      </a:lnTo>
                      <a:cubicBezTo>
                        <a:pt x="93648" y="319928"/>
                        <a:pt x="104531" y="331265"/>
                        <a:pt x="117229" y="340334"/>
                      </a:cubicBezTo>
                      <a:lnTo>
                        <a:pt x="104078" y="394297"/>
                      </a:lnTo>
                      <a:lnTo>
                        <a:pt x="195679" y="302696"/>
                      </a:lnTo>
                      <a:cubicBezTo>
                        <a:pt x="153053" y="294534"/>
                        <a:pt x="120403" y="257350"/>
                        <a:pt x="120403" y="212003"/>
                      </a:cubicBezTo>
                      <a:cubicBezTo>
                        <a:pt x="120403" y="161215"/>
                        <a:pt x="161668" y="119949"/>
                        <a:pt x="212457" y="119949"/>
                      </a:cubicBezTo>
                      <a:cubicBezTo>
                        <a:pt x="257350" y="119949"/>
                        <a:pt x="294988" y="152145"/>
                        <a:pt x="303150" y="195225"/>
                      </a:cubicBezTo>
                      <a:lnTo>
                        <a:pt x="393844" y="104531"/>
                      </a:lnTo>
                      <a:lnTo>
                        <a:pt x="337614" y="117682"/>
                      </a:lnTo>
                      <a:cubicBezTo>
                        <a:pt x="329452" y="106799"/>
                        <a:pt x="319022" y="96369"/>
                        <a:pt x="307685" y="87753"/>
                      </a:cubicBezTo>
                      <a:close/>
                    </a:path>
                  </a:pathLst>
                </a:custGeom>
                <a:solidFill>
                  <a:srgbClr val="6DCEF5"/>
                </a:solidFill>
                <a:ln w="4465" cap="flat">
                  <a:noFill/>
                  <a:prstDash val="solid"/>
                  <a:miter/>
                </a:ln>
              </p:spPr>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defTabSz="914192">
                    <a:defRPr/>
                  </a:pPr>
                  <a:endParaRPr lang="en-US">
                    <a:solidFill>
                      <a:srgbClr val="3C3C41"/>
                    </a:solidFill>
                    <a:latin typeface="Segoe UI"/>
                  </a:endParaRPr>
                </a:p>
              </p:txBody>
            </p:sp>
          </p:grpSp>
        </p:grpSp>
      </p:grpSp>
      <p:cxnSp>
        <p:nvCxnSpPr>
          <p:cNvPr id="19" name="Straight Connector 18">
            <a:extLst>
              <a:ext uri="{FF2B5EF4-FFF2-40B4-BE49-F238E27FC236}">
                <a16:creationId xmlns:a16="http://schemas.microsoft.com/office/drawing/2014/main" id="{FB451449-63FF-4FB6-96F4-90024A43E067}"/>
              </a:ext>
            </a:extLst>
          </p:cNvPr>
          <p:cNvCxnSpPr>
            <a:cxnSpLocks/>
          </p:cNvCxnSpPr>
          <p:nvPr/>
        </p:nvCxnSpPr>
        <p:spPr>
          <a:xfrm>
            <a:off x="5483127" y="3561327"/>
            <a:ext cx="0" cy="383993"/>
          </a:xfrm>
          <a:prstGeom prst="line">
            <a:avLst/>
          </a:prstGeom>
          <a:noFill/>
          <a:ln w="190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5CA6AED7-8715-4364-87CE-F35A3AB07954}"/>
              </a:ext>
            </a:extLst>
          </p:cNvPr>
          <p:cNvSpPr>
            <a:spLocks/>
          </p:cNvSpPr>
          <p:nvPr/>
        </p:nvSpPr>
        <p:spPr bwMode="auto">
          <a:xfrm>
            <a:off x="4644181" y="3212462"/>
            <a:ext cx="1677895" cy="249299"/>
          </a:xfrm>
          <a:prstGeom prst="rect">
            <a:avLst/>
          </a:prstGeom>
          <a:solidFill>
            <a:schemeClr val="bg2"/>
          </a:solid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t" anchorCtr="0" forceAA="0" compatLnSpc="1">
            <a:prstTxWarp prst="textNoShape">
              <a:avLst/>
            </a:prstTxWarp>
            <a:spAutoFit/>
          </a:bodyPr>
          <a:lstStyle/>
          <a:p>
            <a:pPr algn="ctr" defTabSz="838753">
              <a:lnSpc>
                <a:spcPct val="90000"/>
              </a:lnSpc>
              <a:defRPr/>
            </a:pPr>
            <a:r>
              <a:rPr lang="en-US" dirty="0">
                <a:solidFill>
                  <a:srgbClr val="0078D3"/>
                </a:solidFill>
                <a:latin typeface="Segoe UI Semibold"/>
              </a:rPr>
              <a:t>Built-in controls</a:t>
            </a:r>
          </a:p>
        </p:txBody>
      </p:sp>
      <p:sp>
        <p:nvSpPr>
          <p:cNvPr id="149" name="Trust &amp; Security">
            <a:extLst>
              <a:ext uri="{FF2B5EF4-FFF2-40B4-BE49-F238E27FC236}">
                <a16:creationId xmlns:a16="http://schemas.microsoft.com/office/drawing/2014/main" id="{00763C9A-8388-4CFA-AB79-8F3386256E74}"/>
              </a:ext>
            </a:extLst>
          </p:cNvPr>
          <p:cNvSpPr/>
          <p:nvPr/>
        </p:nvSpPr>
        <p:spPr>
          <a:xfrm>
            <a:off x="5871670" y="1875726"/>
            <a:ext cx="1025583" cy="498598"/>
          </a:xfrm>
          <a:prstGeom prst="rect">
            <a:avLst/>
          </a:prstGeom>
        </p:spPr>
        <p:txBody>
          <a:bodyPr wrap="square" lIns="0" tIns="0" rIns="0" bIns="0" anchor="ctr">
            <a:spAutoFit/>
          </a:bodyPr>
          <a:lstStyle/>
          <a:p>
            <a:pPr algn="ctr" defTabSz="838753">
              <a:lnSpc>
                <a:spcPct val="90000"/>
              </a:lnSpc>
              <a:defRPr/>
            </a:pPr>
            <a:r>
              <a:rPr lang="en-US" dirty="0">
                <a:solidFill>
                  <a:srgbClr val="000000"/>
                </a:solidFill>
                <a:latin typeface="Segoe UI Semibold"/>
                <a:ea typeface="Times New Roman" panose="02020603050405020304" pitchFamily="18" charset="0"/>
                <a:cs typeface="Segoe UI" panose="020B0502040204020203" pitchFamily="34" charset="0"/>
              </a:rPr>
              <a:t>Azure Security</a:t>
            </a:r>
            <a:endParaRPr lang="en-US" dirty="0">
              <a:solidFill>
                <a:srgbClr val="000000"/>
              </a:solidFill>
              <a:latin typeface="Segoe UI Semibold"/>
              <a:cs typeface="Segoe UI" panose="020B0502040204020203" pitchFamily="34" charset="0"/>
            </a:endParaRPr>
          </a:p>
        </p:txBody>
      </p:sp>
      <p:grpSp>
        <p:nvGrpSpPr>
          <p:cNvPr id="126" name="Group 125">
            <a:extLst>
              <a:ext uri="{FF2B5EF4-FFF2-40B4-BE49-F238E27FC236}">
                <a16:creationId xmlns:a16="http://schemas.microsoft.com/office/drawing/2014/main" id="{14D1E812-2D13-466F-A2A6-3EB55BD5E018}"/>
              </a:ext>
            </a:extLst>
          </p:cNvPr>
          <p:cNvGrpSpPr>
            <a:grpSpLocks noChangeAspect="1"/>
          </p:cNvGrpSpPr>
          <p:nvPr/>
        </p:nvGrpSpPr>
        <p:grpSpPr>
          <a:xfrm>
            <a:off x="5039514" y="2235030"/>
            <a:ext cx="887226" cy="887226"/>
            <a:chOff x="3857906" y="4109242"/>
            <a:chExt cx="1207008" cy="1207008"/>
          </a:xfrm>
        </p:grpSpPr>
        <p:sp useBgFill="1">
          <p:nvSpPr>
            <p:cNvPr id="127" name="Oval 126">
              <a:extLst>
                <a:ext uri="{FF2B5EF4-FFF2-40B4-BE49-F238E27FC236}">
                  <a16:creationId xmlns:a16="http://schemas.microsoft.com/office/drawing/2014/main" id="{52DDC553-C973-479B-81F8-4AF87F9F7EF0}"/>
                </a:ext>
              </a:extLst>
            </p:cNvPr>
            <p:cNvSpPr/>
            <p:nvPr/>
          </p:nvSpPr>
          <p:spPr bwMode="auto">
            <a:xfrm>
              <a:off x="3857906" y="4109242"/>
              <a:ext cx="1207008" cy="120700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787" rIns="0" bIns="42787" numCol="1" rtlCol="0" anchor="ctr" anchorCtr="0" compatLnSpc="1">
              <a:prstTxWarp prst="textNoShape">
                <a:avLst/>
              </a:prstTxWarp>
            </a:bodyPr>
            <a:lstStyle/>
            <a:p>
              <a:pPr algn="ctr" defTabSz="855330" fontAlgn="base">
                <a:spcBef>
                  <a:spcPct val="0"/>
                </a:spcBef>
                <a:spcAft>
                  <a:spcPct val="0"/>
                </a:spcAft>
                <a:defRPr/>
              </a:pPr>
              <a:endParaRPr lang="en-US" sz="1468">
                <a:solidFill>
                  <a:srgbClr val="000000"/>
                </a:solidFill>
                <a:latin typeface="Segoe UI"/>
              </a:endParaRPr>
            </a:p>
          </p:txBody>
        </p:sp>
        <p:sp>
          <p:nvSpPr>
            <p:cNvPr id="128" name="Oval 127">
              <a:extLst>
                <a:ext uri="{FF2B5EF4-FFF2-40B4-BE49-F238E27FC236}">
                  <a16:creationId xmlns:a16="http://schemas.microsoft.com/office/drawing/2014/main" id="{64379F56-8671-40E9-B3C0-E025EAC34229}"/>
                </a:ext>
              </a:extLst>
            </p:cNvPr>
            <p:cNvSpPr/>
            <p:nvPr/>
          </p:nvSpPr>
          <p:spPr bwMode="auto">
            <a:xfrm>
              <a:off x="3903918" y="4155256"/>
              <a:ext cx="1114985" cy="1114982"/>
            </a:xfrm>
            <a:prstGeom prst="ellipse">
              <a:avLst/>
            </a:prstGeom>
            <a:solidFill>
              <a:schemeClr val="bg2"/>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en-US" sz="2000">
                <a:solidFill>
                  <a:srgbClr val="000000"/>
                </a:solidFill>
                <a:latin typeface="Segoe UI"/>
                <a:cs typeface="Segoe UI" pitchFamily="34" charset="0"/>
              </a:endParaRPr>
            </a:p>
          </p:txBody>
        </p:sp>
        <p:grpSp>
          <p:nvGrpSpPr>
            <p:cNvPr id="129" name="Group 128">
              <a:extLst>
                <a:ext uri="{FF2B5EF4-FFF2-40B4-BE49-F238E27FC236}">
                  <a16:creationId xmlns:a16="http://schemas.microsoft.com/office/drawing/2014/main" id="{C6310467-6DB7-4C55-85F7-A896FB53AD10}"/>
                </a:ext>
              </a:extLst>
            </p:cNvPr>
            <p:cNvGrpSpPr/>
            <p:nvPr/>
          </p:nvGrpSpPr>
          <p:grpSpPr>
            <a:xfrm>
              <a:off x="4228351" y="4464845"/>
              <a:ext cx="436492" cy="533904"/>
              <a:chOff x="2218709" y="3161224"/>
              <a:chExt cx="455546" cy="557213"/>
            </a:xfrm>
          </p:grpSpPr>
          <p:sp>
            <p:nvSpPr>
              <p:cNvPr id="131" name="Freeform: Shape 130">
                <a:extLst>
                  <a:ext uri="{FF2B5EF4-FFF2-40B4-BE49-F238E27FC236}">
                    <a16:creationId xmlns:a16="http://schemas.microsoft.com/office/drawing/2014/main" id="{5D59DED1-C9DA-40B2-8DA7-4441F7BC0342}"/>
                  </a:ext>
                </a:extLst>
              </p:cNvPr>
              <p:cNvSpPr/>
              <p:nvPr/>
            </p:nvSpPr>
            <p:spPr>
              <a:xfrm>
                <a:off x="2361434" y="3161224"/>
                <a:ext cx="312821" cy="557213"/>
              </a:xfrm>
              <a:custGeom>
                <a:avLst/>
                <a:gdLst>
                  <a:gd name="connsiteX0" fmla="*/ 267768 w 312821"/>
                  <a:gd name="connsiteY0" fmla="*/ 79097 h 557213"/>
                  <a:gd name="connsiteX1" fmla="*/ 106469 w 312821"/>
                  <a:gd name="connsiteY1" fmla="*/ 1870 h 557213"/>
                  <a:gd name="connsiteX2" fmla="*/ 68344 w 312821"/>
                  <a:gd name="connsiteY2" fmla="*/ 1870 h 557213"/>
                  <a:gd name="connsiteX3" fmla="*/ 1870 w 312821"/>
                  <a:gd name="connsiteY3" fmla="*/ 276566 h 557213"/>
                  <a:gd name="connsiteX4" fmla="*/ 68344 w 312821"/>
                  <a:gd name="connsiteY4" fmla="*/ 558594 h 557213"/>
                  <a:gd name="connsiteX5" fmla="*/ 313224 w 312821"/>
                  <a:gd name="connsiteY5" fmla="*/ 236486 h 557213"/>
                  <a:gd name="connsiteX6" fmla="*/ 313224 w 312821"/>
                  <a:gd name="connsiteY6" fmla="*/ 79097 h 557213"/>
                  <a:gd name="connsiteX7" fmla="*/ 267768 w 312821"/>
                  <a:gd name="connsiteY7" fmla="*/ 79097 h 5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821" h="557213">
                    <a:moveTo>
                      <a:pt x="267768" y="79097"/>
                    </a:moveTo>
                    <a:cubicBezTo>
                      <a:pt x="205203" y="79097"/>
                      <a:pt x="145572" y="50748"/>
                      <a:pt x="106469" y="1870"/>
                    </a:cubicBezTo>
                    <a:lnTo>
                      <a:pt x="68344" y="1870"/>
                    </a:lnTo>
                    <a:lnTo>
                      <a:pt x="1870" y="276566"/>
                    </a:lnTo>
                    <a:lnTo>
                      <a:pt x="68344" y="558594"/>
                    </a:lnTo>
                    <a:cubicBezTo>
                      <a:pt x="156325" y="521935"/>
                      <a:pt x="313224" y="419779"/>
                      <a:pt x="313224" y="236486"/>
                    </a:cubicBezTo>
                    <a:cubicBezTo>
                      <a:pt x="313224" y="112823"/>
                      <a:pt x="313224" y="79097"/>
                      <a:pt x="313224" y="79097"/>
                    </a:cubicBezTo>
                    <a:lnTo>
                      <a:pt x="267768" y="79097"/>
                    </a:lnTo>
                    <a:close/>
                  </a:path>
                </a:pathLst>
              </a:custGeom>
              <a:solidFill>
                <a:srgbClr val="0064B5"/>
              </a:solidFill>
              <a:ln w="4858" cap="flat">
                <a:noFill/>
                <a:prstDash val="solid"/>
                <a:miter/>
              </a:ln>
            </p:spPr>
            <p:txBody>
              <a:bodyPr rtlCol="0" anchor="ctr"/>
              <a:lstStyle/>
              <a:p>
                <a:pPr defTabSz="914192">
                  <a:defRPr/>
                </a:pPr>
                <a:endParaRPr lang="en-US">
                  <a:solidFill>
                    <a:srgbClr val="000000"/>
                  </a:solidFill>
                  <a:latin typeface="Segoe UI"/>
                </a:endParaRPr>
              </a:p>
            </p:txBody>
          </p:sp>
          <p:sp>
            <p:nvSpPr>
              <p:cNvPr id="132" name="Freeform: Shape 131">
                <a:extLst>
                  <a:ext uri="{FF2B5EF4-FFF2-40B4-BE49-F238E27FC236}">
                    <a16:creationId xmlns:a16="http://schemas.microsoft.com/office/drawing/2014/main" id="{2B74841A-2B20-449F-B124-3652F6FF21A5}"/>
                  </a:ext>
                </a:extLst>
              </p:cNvPr>
              <p:cNvSpPr/>
              <p:nvPr/>
            </p:nvSpPr>
            <p:spPr>
              <a:xfrm>
                <a:off x="2218709" y="3161224"/>
                <a:ext cx="244392" cy="557213"/>
              </a:xfrm>
              <a:custGeom>
                <a:avLst/>
                <a:gdLst>
                  <a:gd name="connsiteX0" fmla="*/ 208625 w 244391"/>
                  <a:gd name="connsiteY0" fmla="*/ 1870 h 557213"/>
                  <a:gd name="connsiteX1" fmla="*/ 47326 w 244391"/>
                  <a:gd name="connsiteY1" fmla="*/ 79097 h 557213"/>
                  <a:gd name="connsiteX2" fmla="*/ 1870 w 244391"/>
                  <a:gd name="connsiteY2" fmla="*/ 79097 h 557213"/>
                  <a:gd name="connsiteX3" fmla="*/ 1870 w 244391"/>
                  <a:gd name="connsiteY3" fmla="*/ 236486 h 557213"/>
                  <a:gd name="connsiteX4" fmla="*/ 246750 w 244391"/>
                  <a:gd name="connsiteY4" fmla="*/ 558594 h 557213"/>
                  <a:gd name="connsiteX5" fmla="*/ 246750 w 244391"/>
                  <a:gd name="connsiteY5" fmla="*/ 1870 h 557213"/>
                  <a:gd name="connsiteX6" fmla="*/ 208625 w 244391"/>
                  <a:gd name="connsiteY6" fmla="*/ 1870 h 5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91" h="557213">
                    <a:moveTo>
                      <a:pt x="208625" y="1870"/>
                    </a:moveTo>
                    <a:cubicBezTo>
                      <a:pt x="169522" y="50748"/>
                      <a:pt x="109891" y="79097"/>
                      <a:pt x="47326" y="79097"/>
                    </a:cubicBezTo>
                    <a:lnTo>
                      <a:pt x="1870" y="79097"/>
                    </a:lnTo>
                    <a:cubicBezTo>
                      <a:pt x="1870" y="79097"/>
                      <a:pt x="1870" y="112823"/>
                      <a:pt x="1870" y="236486"/>
                    </a:cubicBezTo>
                    <a:cubicBezTo>
                      <a:pt x="1870" y="419779"/>
                      <a:pt x="158769" y="521935"/>
                      <a:pt x="246750" y="558594"/>
                    </a:cubicBezTo>
                    <a:lnTo>
                      <a:pt x="246750" y="1870"/>
                    </a:lnTo>
                    <a:lnTo>
                      <a:pt x="208625" y="1870"/>
                    </a:lnTo>
                    <a:close/>
                  </a:path>
                </a:pathLst>
              </a:custGeom>
              <a:solidFill>
                <a:srgbClr val="0078D7"/>
              </a:solidFill>
              <a:ln w="4858" cap="flat">
                <a:noFill/>
                <a:prstDash val="solid"/>
                <a:miter/>
              </a:ln>
            </p:spPr>
            <p:txBody>
              <a:bodyPr rtlCol="0" anchor="ctr"/>
              <a:lstStyle/>
              <a:p>
                <a:pPr defTabSz="914192">
                  <a:defRPr/>
                </a:pPr>
                <a:endParaRPr lang="en-US">
                  <a:solidFill>
                    <a:srgbClr val="000000"/>
                  </a:solidFill>
                  <a:latin typeface="Segoe UI"/>
                </a:endParaRPr>
              </a:p>
            </p:txBody>
          </p:sp>
          <p:sp>
            <p:nvSpPr>
              <p:cNvPr id="133" name="Freeform: Shape 132">
                <a:extLst>
                  <a:ext uri="{FF2B5EF4-FFF2-40B4-BE49-F238E27FC236}">
                    <a16:creationId xmlns:a16="http://schemas.microsoft.com/office/drawing/2014/main" id="{BB6F1EAC-F9A4-421A-9308-8AE53F1F116A}"/>
                  </a:ext>
                </a:extLst>
              </p:cNvPr>
              <p:cNvSpPr/>
              <p:nvPr/>
            </p:nvSpPr>
            <p:spPr>
              <a:xfrm>
                <a:off x="2287628" y="3242852"/>
                <a:ext cx="386139" cy="371475"/>
              </a:xfrm>
              <a:custGeom>
                <a:avLst/>
                <a:gdLst>
                  <a:gd name="connsiteX0" fmla="*/ 330821 w 386138"/>
                  <a:gd name="connsiteY0" fmla="*/ 73721 h 371475"/>
                  <a:gd name="connsiteX1" fmla="*/ 277054 w 386138"/>
                  <a:gd name="connsiteY1" fmla="*/ 127487 h 371475"/>
                  <a:gd name="connsiteX2" fmla="*/ 283897 w 386138"/>
                  <a:gd name="connsiteY2" fmla="*/ 153881 h 371475"/>
                  <a:gd name="connsiteX3" fmla="*/ 233553 w 386138"/>
                  <a:gd name="connsiteY3" fmla="*/ 204226 h 371475"/>
                  <a:gd name="connsiteX4" fmla="*/ 104514 w 386138"/>
                  <a:gd name="connsiteY4" fmla="*/ 204226 h 371475"/>
                  <a:gd name="connsiteX5" fmla="*/ 104514 w 386138"/>
                  <a:gd name="connsiteY5" fmla="*/ 149482 h 371475"/>
                  <a:gd name="connsiteX6" fmla="*/ 151437 w 386138"/>
                  <a:gd name="connsiteY6" fmla="*/ 102559 h 371475"/>
                  <a:gd name="connsiteX7" fmla="*/ 177831 w 386138"/>
                  <a:gd name="connsiteY7" fmla="*/ 109402 h 371475"/>
                  <a:gd name="connsiteX8" fmla="*/ 231598 w 386138"/>
                  <a:gd name="connsiteY8" fmla="*/ 55636 h 371475"/>
                  <a:gd name="connsiteX9" fmla="*/ 177831 w 386138"/>
                  <a:gd name="connsiteY9" fmla="*/ 1870 h 371475"/>
                  <a:gd name="connsiteX10" fmla="*/ 124065 w 386138"/>
                  <a:gd name="connsiteY10" fmla="*/ 55636 h 371475"/>
                  <a:gd name="connsiteX11" fmla="*/ 130908 w 386138"/>
                  <a:gd name="connsiteY11" fmla="*/ 82030 h 371475"/>
                  <a:gd name="connsiteX12" fmla="*/ 75187 w 386138"/>
                  <a:gd name="connsiteY12" fmla="*/ 137751 h 371475"/>
                  <a:gd name="connsiteX13" fmla="*/ 75187 w 386138"/>
                  <a:gd name="connsiteY13" fmla="*/ 274611 h 371475"/>
                  <a:gd name="connsiteX14" fmla="*/ 1870 w 386138"/>
                  <a:gd name="connsiteY14" fmla="*/ 347928 h 371475"/>
                  <a:gd name="connsiteX15" fmla="*/ 20932 w 386138"/>
                  <a:gd name="connsiteY15" fmla="*/ 369923 h 371475"/>
                  <a:gd name="connsiteX16" fmla="*/ 104025 w 386138"/>
                  <a:gd name="connsiteY16" fmla="*/ 286830 h 371475"/>
                  <a:gd name="connsiteX17" fmla="*/ 104025 w 386138"/>
                  <a:gd name="connsiteY17" fmla="*/ 233553 h 371475"/>
                  <a:gd name="connsiteX18" fmla="*/ 245772 w 386138"/>
                  <a:gd name="connsiteY18" fmla="*/ 233553 h 371475"/>
                  <a:gd name="connsiteX19" fmla="*/ 304426 w 386138"/>
                  <a:gd name="connsiteY19" fmla="*/ 174410 h 371475"/>
                  <a:gd name="connsiteX20" fmla="*/ 330821 w 386138"/>
                  <a:gd name="connsiteY20" fmla="*/ 181253 h 371475"/>
                  <a:gd name="connsiteX21" fmla="*/ 384587 w 386138"/>
                  <a:gd name="connsiteY21" fmla="*/ 127487 h 371475"/>
                  <a:gd name="connsiteX22" fmla="*/ 330821 w 386138"/>
                  <a:gd name="connsiteY22" fmla="*/ 73721 h 371475"/>
                  <a:gd name="connsiteX23" fmla="*/ 177831 w 386138"/>
                  <a:gd name="connsiteY23" fmla="*/ 31197 h 371475"/>
                  <a:gd name="connsiteX24" fmla="*/ 202271 w 386138"/>
                  <a:gd name="connsiteY24" fmla="*/ 55636 h 371475"/>
                  <a:gd name="connsiteX25" fmla="*/ 177831 w 386138"/>
                  <a:gd name="connsiteY25" fmla="*/ 80075 h 371475"/>
                  <a:gd name="connsiteX26" fmla="*/ 153392 w 386138"/>
                  <a:gd name="connsiteY26" fmla="*/ 55636 h 371475"/>
                  <a:gd name="connsiteX27" fmla="*/ 177831 w 386138"/>
                  <a:gd name="connsiteY27" fmla="*/ 31197 h 371475"/>
                  <a:gd name="connsiteX28" fmla="*/ 330821 w 386138"/>
                  <a:gd name="connsiteY28" fmla="*/ 151926 h 371475"/>
                  <a:gd name="connsiteX29" fmla="*/ 306381 w 386138"/>
                  <a:gd name="connsiteY29" fmla="*/ 127487 h 371475"/>
                  <a:gd name="connsiteX30" fmla="*/ 330821 w 386138"/>
                  <a:gd name="connsiteY30" fmla="*/ 103048 h 371475"/>
                  <a:gd name="connsiteX31" fmla="*/ 355260 w 386138"/>
                  <a:gd name="connsiteY31" fmla="*/ 127487 h 371475"/>
                  <a:gd name="connsiteX32" fmla="*/ 330821 w 386138"/>
                  <a:gd name="connsiteY32" fmla="*/ 15192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138" h="371475">
                    <a:moveTo>
                      <a:pt x="330821" y="73721"/>
                    </a:moveTo>
                    <a:cubicBezTo>
                      <a:pt x="301005" y="73721"/>
                      <a:pt x="277054" y="97671"/>
                      <a:pt x="277054" y="127487"/>
                    </a:cubicBezTo>
                    <a:cubicBezTo>
                      <a:pt x="277054" y="136774"/>
                      <a:pt x="279498" y="146061"/>
                      <a:pt x="283897" y="153881"/>
                    </a:cubicBezTo>
                    <a:lnTo>
                      <a:pt x="233553" y="204226"/>
                    </a:lnTo>
                    <a:lnTo>
                      <a:pt x="104514" y="204226"/>
                    </a:lnTo>
                    <a:lnTo>
                      <a:pt x="104514" y="149482"/>
                    </a:lnTo>
                    <a:lnTo>
                      <a:pt x="151437" y="102559"/>
                    </a:lnTo>
                    <a:cubicBezTo>
                      <a:pt x="159258" y="106958"/>
                      <a:pt x="168056" y="109402"/>
                      <a:pt x="177831" y="109402"/>
                    </a:cubicBezTo>
                    <a:cubicBezTo>
                      <a:pt x="207647" y="109402"/>
                      <a:pt x="231598" y="85452"/>
                      <a:pt x="231598" y="55636"/>
                    </a:cubicBezTo>
                    <a:cubicBezTo>
                      <a:pt x="231598" y="25820"/>
                      <a:pt x="207647" y="1870"/>
                      <a:pt x="177831" y="1870"/>
                    </a:cubicBezTo>
                    <a:cubicBezTo>
                      <a:pt x="148016" y="1870"/>
                      <a:pt x="124065" y="25820"/>
                      <a:pt x="124065" y="55636"/>
                    </a:cubicBezTo>
                    <a:cubicBezTo>
                      <a:pt x="124065" y="64923"/>
                      <a:pt x="126509" y="74210"/>
                      <a:pt x="130908" y="82030"/>
                    </a:cubicBezTo>
                    <a:lnTo>
                      <a:pt x="75187" y="137751"/>
                    </a:lnTo>
                    <a:lnTo>
                      <a:pt x="75187" y="274611"/>
                    </a:lnTo>
                    <a:lnTo>
                      <a:pt x="1870" y="347928"/>
                    </a:lnTo>
                    <a:cubicBezTo>
                      <a:pt x="8224" y="355749"/>
                      <a:pt x="14578" y="363080"/>
                      <a:pt x="20932" y="369923"/>
                    </a:cubicBezTo>
                    <a:lnTo>
                      <a:pt x="104025" y="286830"/>
                    </a:lnTo>
                    <a:lnTo>
                      <a:pt x="104025" y="233553"/>
                    </a:lnTo>
                    <a:lnTo>
                      <a:pt x="245772" y="233553"/>
                    </a:lnTo>
                    <a:lnTo>
                      <a:pt x="304426" y="174410"/>
                    </a:lnTo>
                    <a:cubicBezTo>
                      <a:pt x="312247" y="178809"/>
                      <a:pt x="321045" y="181253"/>
                      <a:pt x="330821" y="181253"/>
                    </a:cubicBezTo>
                    <a:cubicBezTo>
                      <a:pt x="360636" y="181253"/>
                      <a:pt x="384587" y="157303"/>
                      <a:pt x="384587" y="127487"/>
                    </a:cubicBezTo>
                    <a:cubicBezTo>
                      <a:pt x="384587" y="97671"/>
                      <a:pt x="360636" y="73721"/>
                      <a:pt x="330821" y="73721"/>
                    </a:cubicBezTo>
                    <a:close/>
                    <a:moveTo>
                      <a:pt x="177831" y="31197"/>
                    </a:moveTo>
                    <a:cubicBezTo>
                      <a:pt x="191517" y="31197"/>
                      <a:pt x="202271" y="41950"/>
                      <a:pt x="202271" y="55636"/>
                    </a:cubicBezTo>
                    <a:cubicBezTo>
                      <a:pt x="202271" y="69322"/>
                      <a:pt x="191517" y="80075"/>
                      <a:pt x="177831" y="80075"/>
                    </a:cubicBezTo>
                    <a:cubicBezTo>
                      <a:pt x="164146" y="80075"/>
                      <a:pt x="153392" y="69322"/>
                      <a:pt x="153392" y="55636"/>
                    </a:cubicBezTo>
                    <a:cubicBezTo>
                      <a:pt x="153392" y="41950"/>
                      <a:pt x="164634" y="31197"/>
                      <a:pt x="177831" y="31197"/>
                    </a:cubicBezTo>
                    <a:close/>
                    <a:moveTo>
                      <a:pt x="330821" y="151926"/>
                    </a:moveTo>
                    <a:cubicBezTo>
                      <a:pt x="317135" y="151926"/>
                      <a:pt x="306381" y="141173"/>
                      <a:pt x="306381" y="127487"/>
                    </a:cubicBezTo>
                    <a:cubicBezTo>
                      <a:pt x="306381" y="113801"/>
                      <a:pt x="317135" y="103048"/>
                      <a:pt x="330821" y="103048"/>
                    </a:cubicBezTo>
                    <a:cubicBezTo>
                      <a:pt x="344506" y="103048"/>
                      <a:pt x="355260" y="113801"/>
                      <a:pt x="355260" y="127487"/>
                    </a:cubicBezTo>
                    <a:cubicBezTo>
                      <a:pt x="355260" y="141173"/>
                      <a:pt x="344506" y="151926"/>
                      <a:pt x="330821" y="151926"/>
                    </a:cubicBezTo>
                    <a:close/>
                  </a:path>
                </a:pathLst>
              </a:custGeom>
              <a:solidFill>
                <a:srgbClr val="00BCF2"/>
              </a:solidFill>
              <a:ln w="4858" cap="flat">
                <a:noFill/>
                <a:prstDash val="solid"/>
                <a:miter/>
              </a:ln>
            </p:spPr>
            <p:txBody>
              <a:bodyPr rtlCol="0" anchor="ctr"/>
              <a:lstStyle/>
              <a:p>
                <a:pPr defTabSz="914192">
                  <a:defRPr/>
                </a:pPr>
                <a:endParaRPr lang="en-US">
                  <a:solidFill>
                    <a:srgbClr val="000000"/>
                  </a:solidFill>
                  <a:latin typeface="Segoe UI"/>
                </a:endParaRPr>
              </a:p>
            </p:txBody>
          </p:sp>
          <p:sp>
            <p:nvSpPr>
              <p:cNvPr id="134" name="Freeform: Shape 133">
                <a:extLst>
                  <a:ext uri="{FF2B5EF4-FFF2-40B4-BE49-F238E27FC236}">
                    <a16:creationId xmlns:a16="http://schemas.microsoft.com/office/drawing/2014/main" id="{E679ABE1-ACEA-4504-A66E-1164B40D2DEC}"/>
                  </a:ext>
                </a:extLst>
              </p:cNvPr>
              <p:cNvSpPr/>
              <p:nvPr/>
            </p:nvSpPr>
            <p:spPr>
              <a:xfrm>
                <a:off x="2366322" y="3532700"/>
                <a:ext cx="151523" cy="146635"/>
              </a:xfrm>
              <a:custGeom>
                <a:avLst/>
                <a:gdLst>
                  <a:gd name="connsiteX0" fmla="*/ 99137 w 151522"/>
                  <a:gd name="connsiteY0" fmla="*/ 1870 h 146635"/>
                  <a:gd name="connsiteX1" fmla="*/ 45371 w 151522"/>
                  <a:gd name="connsiteY1" fmla="*/ 55636 h 146635"/>
                  <a:gd name="connsiteX2" fmla="*/ 52214 w 151522"/>
                  <a:gd name="connsiteY2" fmla="*/ 82030 h 146635"/>
                  <a:gd name="connsiteX3" fmla="*/ 1870 w 151522"/>
                  <a:gd name="connsiteY3" fmla="*/ 132375 h 146635"/>
                  <a:gd name="connsiteX4" fmla="*/ 26309 w 151522"/>
                  <a:gd name="connsiteY4" fmla="*/ 148993 h 146635"/>
                  <a:gd name="connsiteX5" fmla="*/ 72743 w 151522"/>
                  <a:gd name="connsiteY5" fmla="*/ 102559 h 146635"/>
                  <a:gd name="connsiteX6" fmla="*/ 99137 w 151522"/>
                  <a:gd name="connsiteY6" fmla="*/ 109402 h 146635"/>
                  <a:gd name="connsiteX7" fmla="*/ 152904 w 151522"/>
                  <a:gd name="connsiteY7" fmla="*/ 55636 h 146635"/>
                  <a:gd name="connsiteX8" fmla="*/ 99137 w 151522"/>
                  <a:gd name="connsiteY8" fmla="*/ 1870 h 146635"/>
                  <a:gd name="connsiteX9" fmla="*/ 99137 w 151522"/>
                  <a:gd name="connsiteY9" fmla="*/ 80075 h 146635"/>
                  <a:gd name="connsiteX10" fmla="*/ 74698 w 151522"/>
                  <a:gd name="connsiteY10" fmla="*/ 55636 h 146635"/>
                  <a:gd name="connsiteX11" fmla="*/ 99137 w 151522"/>
                  <a:gd name="connsiteY11" fmla="*/ 31197 h 146635"/>
                  <a:gd name="connsiteX12" fmla="*/ 123577 w 151522"/>
                  <a:gd name="connsiteY12" fmla="*/ 55636 h 146635"/>
                  <a:gd name="connsiteX13" fmla="*/ 99137 w 151522"/>
                  <a:gd name="connsiteY13" fmla="*/ 80075 h 14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522" h="146635">
                    <a:moveTo>
                      <a:pt x="99137" y="1870"/>
                    </a:moveTo>
                    <a:cubicBezTo>
                      <a:pt x="69322" y="1870"/>
                      <a:pt x="45371" y="25820"/>
                      <a:pt x="45371" y="55636"/>
                    </a:cubicBezTo>
                    <a:cubicBezTo>
                      <a:pt x="45371" y="64923"/>
                      <a:pt x="47815" y="74210"/>
                      <a:pt x="52214" y="82030"/>
                    </a:cubicBezTo>
                    <a:lnTo>
                      <a:pt x="1870" y="132375"/>
                    </a:lnTo>
                    <a:cubicBezTo>
                      <a:pt x="10179" y="138240"/>
                      <a:pt x="18488" y="144106"/>
                      <a:pt x="26309" y="148993"/>
                    </a:cubicBezTo>
                    <a:lnTo>
                      <a:pt x="72743" y="102559"/>
                    </a:lnTo>
                    <a:cubicBezTo>
                      <a:pt x="80564" y="106958"/>
                      <a:pt x="89362" y="109402"/>
                      <a:pt x="99137" y="109402"/>
                    </a:cubicBezTo>
                    <a:cubicBezTo>
                      <a:pt x="128953" y="109402"/>
                      <a:pt x="152904" y="85452"/>
                      <a:pt x="152904" y="55636"/>
                    </a:cubicBezTo>
                    <a:cubicBezTo>
                      <a:pt x="152904" y="25820"/>
                      <a:pt x="128953" y="1870"/>
                      <a:pt x="99137" y="1870"/>
                    </a:cubicBezTo>
                    <a:close/>
                    <a:moveTo>
                      <a:pt x="99137" y="80075"/>
                    </a:moveTo>
                    <a:cubicBezTo>
                      <a:pt x="85451" y="80075"/>
                      <a:pt x="74698" y="69322"/>
                      <a:pt x="74698" y="55636"/>
                    </a:cubicBezTo>
                    <a:cubicBezTo>
                      <a:pt x="74698" y="41950"/>
                      <a:pt x="85451" y="31197"/>
                      <a:pt x="99137" y="31197"/>
                    </a:cubicBezTo>
                    <a:cubicBezTo>
                      <a:pt x="112823" y="31197"/>
                      <a:pt x="123577" y="41950"/>
                      <a:pt x="123577" y="55636"/>
                    </a:cubicBezTo>
                    <a:cubicBezTo>
                      <a:pt x="123577" y="69322"/>
                      <a:pt x="112823" y="80075"/>
                      <a:pt x="99137" y="80075"/>
                    </a:cubicBezTo>
                    <a:close/>
                  </a:path>
                </a:pathLst>
              </a:custGeom>
              <a:solidFill>
                <a:srgbClr val="00BCF2"/>
              </a:solidFill>
              <a:ln w="4858" cap="flat">
                <a:noFill/>
                <a:prstDash val="solid"/>
                <a:miter/>
              </a:ln>
            </p:spPr>
            <p:txBody>
              <a:bodyPr rtlCol="0" anchor="ctr"/>
              <a:lstStyle/>
              <a:p>
                <a:pPr defTabSz="914192">
                  <a:defRPr/>
                </a:pPr>
                <a:endParaRPr lang="en-US">
                  <a:solidFill>
                    <a:srgbClr val="000000"/>
                  </a:solidFill>
                  <a:latin typeface="Segoe UI"/>
                </a:endParaRPr>
              </a:p>
            </p:txBody>
          </p:sp>
        </p:grpSp>
        <p:sp>
          <p:nvSpPr>
            <p:cNvPr id="130" name="Oval 102">
              <a:extLst>
                <a:ext uri="{FF2B5EF4-FFF2-40B4-BE49-F238E27FC236}">
                  <a16:creationId xmlns:a16="http://schemas.microsoft.com/office/drawing/2014/main" id="{0577887B-6958-4C13-A77C-E00BE788D6F8}"/>
                </a:ext>
              </a:extLst>
            </p:cNvPr>
            <p:cNvSpPr>
              <a:spLocks noChangeArrowheads="1"/>
            </p:cNvSpPr>
            <p:nvPr/>
          </p:nvSpPr>
          <p:spPr bwMode="auto">
            <a:xfrm>
              <a:off x="3903920" y="4155255"/>
              <a:ext cx="1114982" cy="1114982"/>
            </a:xfrm>
            <a:prstGeom prst="ellipse">
              <a:avLst/>
            </a:prstGeom>
            <a:noFill/>
            <a:ln w="127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de-DE" sz="2000">
                <a:solidFill>
                  <a:srgbClr val="000000"/>
                </a:solidFill>
                <a:latin typeface="Segoe UI"/>
                <a:cs typeface="Segoe UI" pitchFamily="34" charset="0"/>
              </a:endParaRPr>
            </a:p>
          </p:txBody>
        </p:sp>
      </p:grpSp>
      <p:sp>
        <p:nvSpPr>
          <p:cNvPr id="163" name="Oval 162">
            <a:extLst>
              <a:ext uri="{FF2B5EF4-FFF2-40B4-BE49-F238E27FC236}">
                <a16:creationId xmlns:a16="http://schemas.microsoft.com/office/drawing/2014/main" id="{42681BFD-2E36-4F4B-8DB4-B9F8A5DD2208}"/>
              </a:ext>
            </a:extLst>
          </p:cNvPr>
          <p:cNvSpPr/>
          <p:nvPr/>
        </p:nvSpPr>
        <p:spPr bwMode="auto">
          <a:xfrm>
            <a:off x="5074551" y="2268854"/>
            <a:ext cx="819583" cy="819581"/>
          </a:xfrm>
          <a:prstGeom prst="ellipse">
            <a:avLst/>
          </a:prstGeom>
          <a:noFill/>
          <a:ln w="38100">
            <a:solidFill>
              <a:schemeClr val="tx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ctr" anchorCtr="0" forceAA="0" compatLnSpc="1">
            <a:prstTxWarp prst="textNoShape">
              <a:avLst/>
            </a:prstTxWarp>
            <a:noAutofit/>
          </a:bodyPr>
          <a:lstStyle/>
          <a:p>
            <a:pPr defTabSz="931935" fontAlgn="base">
              <a:spcBef>
                <a:spcPct val="0"/>
              </a:spcBef>
              <a:spcAft>
                <a:spcPct val="0"/>
              </a:spcAft>
              <a:defRPr/>
            </a:pPr>
            <a:endParaRPr lang="en-US" sz="2000">
              <a:solidFill>
                <a:srgbClr val="000000"/>
              </a:solidFill>
              <a:latin typeface="Segoe UI"/>
              <a:cs typeface="Segoe UI" pitchFamily="34" charset="0"/>
            </a:endParaRPr>
          </a:p>
        </p:txBody>
      </p:sp>
      <p:sp>
        <p:nvSpPr>
          <p:cNvPr id="164" name="Title 1">
            <a:extLst>
              <a:ext uri="{FF2B5EF4-FFF2-40B4-BE49-F238E27FC236}">
                <a16:creationId xmlns:a16="http://schemas.microsoft.com/office/drawing/2014/main" id="{921C2738-926C-4AA8-8906-9C7D06F5DB08}"/>
              </a:ext>
            </a:extLst>
          </p:cNvPr>
          <p:cNvSpPr>
            <a:spLocks noGrp="1"/>
          </p:cNvSpPr>
          <p:nvPr>
            <p:ph type="title"/>
          </p:nvPr>
        </p:nvSpPr>
        <p:spPr>
          <a:xfrm>
            <a:off x="427038" y="353135"/>
            <a:ext cx="11303917" cy="813819"/>
          </a:xfrm>
        </p:spPr>
        <p:txBody>
          <a:bodyPr/>
          <a:lstStyle/>
          <a:p>
            <a:r>
              <a:rPr lang="en-US" sz="4000" dirty="0"/>
              <a:t>Technology</a:t>
            </a:r>
          </a:p>
        </p:txBody>
      </p:sp>
      <p:grpSp>
        <p:nvGrpSpPr>
          <p:cNvPr id="11" name="Group 10">
            <a:extLst>
              <a:ext uri="{FF2B5EF4-FFF2-40B4-BE49-F238E27FC236}">
                <a16:creationId xmlns:a16="http://schemas.microsoft.com/office/drawing/2014/main" id="{DBEC5B83-F497-4AD2-8F80-4D764A9859D7}"/>
              </a:ext>
            </a:extLst>
          </p:cNvPr>
          <p:cNvGrpSpPr/>
          <p:nvPr/>
        </p:nvGrpSpPr>
        <p:grpSpPr>
          <a:xfrm>
            <a:off x="1448460" y="3955557"/>
            <a:ext cx="9295081" cy="384127"/>
            <a:chOff x="1373762" y="3955631"/>
            <a:chExt cx="9664244" cy="384182"/>
          </a:xfrm>
        </p:grpSpPr>
        <p:cxnSp>
          <p:nvCxnSpPr>
            <p:cNvPr id="150" name="Straight Connector 149">
              <a:extLst>
                <a:ext uri="{FF2B5EF4-FFF2-40B4-BE49-F238E27FC236}">
                  <a16:creationId xmlns:a16="http://schemas.microsoft.com/office/drawing/2014/main" id="{4161E512-0210-44AD-A081-341002C56072}"/>
                </a:ext>
              </a:extLst>
            </p:cNvPr>
            <p:cNvCxnSpPr>
              <a:cxnSpLocks/>
            </p:cNvCxnSpPr>
            <p:nvPr/>
          </p:nvCxnSpPr>
          <p:spPr>
            <a:xfrm>
              <a:off x="1373762" y="3955631"/>
              <a:ext cx="9664244" cy="0"/>
            </a:xfrm>
            <a:prstGeom prst="line">
              <a:avLst/>
            </a:prstGeom>
            <a:noFill/>
            <a:ln w="190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1" name="Straight Connector 150">
              <a:extLst>
                <a:ext uri="{FF2B5EF4-FFF2-40B4-BE49-F238E27FC236}">
                  <a16:creationId xmlns:a16="http://schemas.microsoft.com/office/drawing/2014/main" id="{6F8D409E-7B51-47B3-B0FB-408CF1873091}"/>
                </a:ext>
              </a:extLst>
            </p:cNvPr>
            <p:cNvCxnSpPr>
              <a:cxnSpLocks/>
            </p:cNvCxnSpPr>
            <p:nvPr/>
          </p:nvCxnSpPr>
          <p:spPr>
            <a:xfrm>
              <a:off x="1373762" y="3955631"/>
              <a:ext cx="0" cy="384182"/>
            </a:xfrm>
            <a:prstGeom prst="line">
              <a:avLst/>
            </a:prstGeom>
            <a:noFill/>
            <a:ln w="190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0" name="Straight Connector 159">
              <a:extLst>
                <a:ext uri="{FF2B5EF4-FFF2-40B4-BE49-F238E27FC236}">
                  <a16:creationId xmlns:a16="http://schemas.microsoft.com/office/drawing/2014/main" id="{1862B5B9-5B6B-4320-B2C3-64B85766D3FA}"/>
                </a:ext>
              </a:extLst>
            </p:cNvPr>
            <p:cNvCxnSpPr>
              <a:cxnSpLocks/>
            </p:cNvCxnSpPr>
            <p:nvPr/>
          </p:nvCxnSpPr>
          <p:spPr>
            <a:xfrm>
              <a:off x="3789823" y="3955631"/>
              <a:ext cx="0" cy="384182"/>
            </a:xfrm>
            <a:prstGeom prst="line">
              <a:avLst/>
            </a:prstGeom>
            <a:noFill/>
            <a:ln w="190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1" name="Straight Connector 160">
              <a:extLst>
                <a:ext uri="{FF2B5EF4-FFF2-40B4-BE49-F238E27FC236}">
                  <a16:creationId xmlns:a16="http://schemas.microsoft.com/office/drawing/2014/main" id="{86FCE04D-11EC-4B3E-BFF1-E7CDB4348863}"/>
                </a:ext>
              </a:extLst>
            </p:cNvPr>
            <p:cNvCxnSpPr>
              <a:cxnSpLocks/>
            </p:cNvCxnSpPr>
            <p:nvPr/>
          </p:nvCxnSpPr>
          <p:spPr>
            <a:xfrm>
              <a:off x="6205884" y="3955631"/>
              <a:ext cx="0" cy="384182"/>
            </a:xfrm>
            <a:prstGeom prst="line">
              <a:avLst/>
            </a:prstGeom>
            <a:noFill/>
            <a:ln w="190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2" name="Straight Connector 161">
              <a:extLst>
                <a:ext uri="{FF2B5EF4-FFF2-40B4-BE49-F238E27FC236}">
                  <a16:creationId xmlns:a16="http://schemas.microsoft.com/office/drawing/2014/main" id="{1F1EE417-D7AB-4C41-A5C9-9D592236EA98}"/>
                </a:ext>
              </a:extLst>
            </p:cNvPr>
            <p:cNvCxnSpPr>
              <a:cxnSpLocks/>
            </p:cNvCxnSpPr>
            <p:nvPr/>
          </p:nvCxnSpPr>
          <p:spPr>
            <a:xfrm>
              <a:off x="8621945" y="3955631"/>
              <a:ext cx="0" cy="384182"/>
            </a:xfrm>
            <a:prstGeom prst="line">
              <a:avLst/>
            </a:prstGeom>
            <a:noFill/>
            <a:ln w="190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2" name="Straight Connector 61">
              <a:extLst>
                <a:ext uri="{FF2B5EF4-FFF2-40B4-BE49-F238E27FC236}">
                  <a16:creationId xmlns:a16="http://schemas.microsoft.com/office/drawing/2014/main" id="{3593FD26-5321-4A39-929B-8D8A74FBE2D0}"/>
                </a:ext>
              </a:extLst>
            </p:cNvPr>
            <p:cNvCxnSpPr>
              <a:cxnSpLocks/>
            </p:cNvCxnSpPr>
            <p:nvPr/>
          </p:nvCxnSpPr>
          <p:spPr>
            <a:xfrm>
              <a:off x="11038006" y="3955631"/>
              <a:ext cx="0" cy="384182"/>
            </a:xfrm>
            <a:prstGeom prst="line">
              <a:avLst/>
            </a:prstGeom>
            <a:noFill/>
            <a:ln w="190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 name="Group 4">
            <a:extLst>
              <a:ext uri="{FF2B5EF4-FFF2-40B4-BE49-F238E27FC236}">
                <a16:creationId xmlns:a16="http://schemas.microsoft.com/office/drawing/2014/main" id="{7F05C2B6-44B5-49BA-A41B-A748946513EC}"/>
              </a:ext>
            </a:extLst>
          </p:cNvPr>
          <p:cNvGrpSpPr/>
          <p:nvPr/>
        </p:nvGrpSpPr>
        <p:grpSpPr>
          <a:xfrm>
            <a:off x="590995" y="4659169"/>
            <a:ext cx="1737113" cy="1361529"/>
            <a:chOff x="603691" y="4659342"/>
            <a:chExt cx="1737360" cy="1361723"/>
          </a:xfrm>
        </p:grpSpPr>
        <p:sp>
          <p:nvSpPr>
            <p:cNvPr id="66" name="TextBox 10">
              <a:extLst>
                <a:ext uri="{FF2B5EF4-FFF2-40B4-BE49-F238E27FC236}">
                  <a16:creationId xmlns:a16="http://schemas.microsoft.com/office/drawing/2014/main" id="{4416EA19-F309-408C-BE0A-57F664132699}"/>
                </a:ext>
              </a:extLst>
            </p:cNvPr>
            <p:cNvSpPr txBox="1"/>
            <p:nvPr/>
          </p:nvSpPr>
          <p:spPr>
            <a:xfrm>
              <a:off x="603691" y="5438022"/>
              <a:ext cx="1737360" cy="583043"/>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spcBef>
                  <a:spcPct val="0"/>
                </a:spcBef>
                <a:spcAft>
                  <a:spcPct val="0"/>
                </a:spcAft>
                <a:defRPr/>
              </a:pPr>
              <a:r>
                <a:rPr lang="en-US" sz="1600" dirty="0">
                  <a:solidFill>
                    <a:srgbClr val="000000"/>
                  </a:solidFill>
                  <a:latin typeface="Segoe UI Semibold"/>
                  <a:ea typeface="STXihei" panose="020B0503020204020204" pitchFamily="2" charset="-122"/>
                  <a:cs typeface="Segoe UI Semibold" panose="020B0702040204020203" pitchFamily="34" charset="0"/>
                </a:rPr>
                <a:t>Identity &amp; access management </a:t>
              </a:r>
            </a:p>
          </p:txBody>
        </p:sp>
        <p:pic>
          <p:nvPicPr>
            <p:cNvPr id="152" name="Picture 151">
              <a:extLst>
                <a:ext uri="{FF2B5EF4-FFF2-40B4-BE49-F238E27FC236}">
                  <a16:creationId xmlns:a16="http://schemas.microsoft.com/office/drawing/2014/main" id="{8AD82033-7598-4C53-87C3-A95732A84144}"/>
                </a:ext>
              </a:extLst>
            </p:cNvPr>
            <p:cNvPicPr>
              <a:picLocks noChangeAspect="1"/>
            </p:cNvPicPr>
            <p:nvPr/>
          </p:nvPicPr>
          <p:blipFill>
            <a:blip r:embed="rId5"/>
            <a:stretch>
              <a:fillRect/>
            </a:stretch>
          </p:blipFill>
          <p:spPr>
            <a:xfrm>
              <a:off x="1181033" y="4659342"/>
              <a:ext cx="582676" cy="582676"/>
            </a:xfrm>
            <a:prstGeom prst="rect">
              <a:avLst/>
            </a:prstGeom>
          </p:spPr>
        </p:pic>
      </p:grpSp>
      <p:grpSp>
        <p:nvGrpSpPr>
          <p:cNvPr id="7" name="Group 6">
            <a:extLst>
              <a:ext uri="{FF2B5EF4-FFF2-40B4-BE49-F238E27FC236}">
                <a16:creationId xmlns:a16="http://schemas.microsoft.com/office/drawing/2014/main" id="{24F91C21-B9B3-4CCF-B2B7-4FF21FBAD39C}"/>
              </a:ext>
            </a:extLst>
          </p:cNvPr>
          <p:cNvGrpSpPr/>
          <p:nvPr/>
        </p:nvGrpSpPr>
        <p:grpSpPr>
          <a:xfrm>
            <a:off x="5227444" y="4629870"/>
            <a:ext cx="1737113" cy="1151311"/>
            <a:chOff x="5240797" y="4630040"/>
            <a:chExt cx="1737360" cy="1151474"/>
          </a:xfrm>
        </p:grpSpPr>
        <p:sp>
          <p:nvSpPr>
            <p:cNvPr id="76" name="TextBox 10">
              <a:extLst>
                <a:ext uri="{FF2B5EF4-FFF2-40B4-BE49-F238E27FC236}">
                  <a16:creationId xmlns:a16="http://schemas.microsoft.com/office/drawing/2014/main" id="{FD7BB58C-4331-42E2-AA0E-164E58BC7ED6}"/>
                </a:ext>
              </a:extLst>
            </p:cNvPr>
            <p:cNvSpPr txBox="1"/>
            <p:nvPr/>
          </p:nvSpPr>
          <p:spPr>
            <a:xfrm>
              <a:off x="5240797" y="5438022"/>
              <a:ext cx="1737360" cy="34349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spcBef>
                  <a:spcPct val="0"/>
                </a:spcBef>
                <a:spcAft>
                  <a:spcPct val="0"/>
                </a:spcAft>
                <a:defRPr/>
              </a:pPr>
              <a:r>
                <a:rPr lang="en-US" sz="1600">
                  <a:solidFill>
                    <a:srgbClr val="000000"/>
                  </a:solidFill>
                  <a:latin typeface="Segoe UI Semibold"/>
                  <a:ea typeface="STXihei" panose="020B0503020204020204" pitchFamily="2" charset="-122"/>
                  <a:cs typeface="Segoe UI Semibold" panose="020B0702040204020203" pitchFamily="34" charset="0"/>
                </a:rPr>
                <a:t>Data Security</a:t>
              </a:r>
            </a:p>
          </p:txBody>
        </p:sp>
        <p:grpSp>
          <p:nvGrpSpPr>
            <p:cNvPr id="153" name="Group 152">
              <a:extLst>
                <a:ext uri="{FF2B5EF4-FFF2-40B4-BE49-F238E27FC236}">
                  <a16:creationId xmlns:a16="http://schemas.microsoft.com/office/drawing/2014/main" id="{07632DC8-8BA5-49DF-BCC9-69D9C89E8072}"/>
                </a:ext>
              </a:extLst>
            </p:cNvPr>
            <p:cNvGrpSpPr/>
            <p:nvPr/>
          </p:nvGrpSpPr>
          <p:grpSpPr>
            <a:xfrm>
              <a:off x="5882163" y="4630040"/>
              <a:ext cx="454628" cy="597231"/>
              <a:chOff x="7036673" y="4359008"/>
              <a:chExt cx="388347" cy="510160"/>
            </a:xfrm>
          </p:grpSpPr>
          <p:sp>
            <p:nvSpPr>
              <p:cNvPr id="154" name="Database_EFC7">
                <a:extLst>
                  <a:ext uri="{FF2B5EF4-FFF2-40B4-BE49-F238E27FC236}">
                    <a16:creationId xmlns:a16="http://schemas.microsoft.com/office/drawing/2014/main" id="{296AA4DF-8032-4E42-9B32-ACCF705A01E0}"/>
                  </a:ext>
                </a:extLst>
              </p:cNvPr>
              <p:cNvSpPr>
                <a:spLocks noChangeAspect="1" noEditPoints="1"/>
              </p:cNvSpPr>
              <p:nvPr/>
            </p:nvSpPr>
            <p:spPr bwMode="auto">
              <a:xfrm>
                <a:off x="7036673" y="4359008"/>
                <a:ext cx="388347" cy="5101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000000"/>
              </a:solidFill>
              <a:ln w="19050" cap="sq">
                <a:noFill/>
                <a:prstDash val="solid"/>
                <a:miter lim="800000"/>
                <a:headEnd/>
                <a:tailEnd/>
              </a:ln>
            </p:spPr>
            <p:txBody>
              <a:bodyPr vert="horz" wrap="square" lIns="87867" tIns="43934" rIns="87867" bIns="43934" numCol="1" anchor="t" anchorCtr="0" compatLnSpc="1">
                <a:prstTxWarp prst="textNoShape">
                  <a:avLst/>
                </a:prstTxWarp>
              </a:bodyPr>
              <a:lstStyle/>
              <a:p>
                <a:pPr defTabSz="896181">
                  <a:defRPr/>
                </a:pPr>
                <a:endParaRPr lang="en-US" sz="1600" kern="0">
                  <a:solidFill>
                    <a:srgbClr val="000000"/>
                  </a:solidFill>
                  <a:latin typeface="Segoe UI Semibold"/>
                </a:endParaRPr>
              </a:p>
            </p:txBody>
          </p:sp>
          <p:sp>
            <p:nvSpPr>
              <p:cNvPr id="155" name="Oval 154">
                <a:extLst>
                  <a:ext uri="{FF2B5EF4-FFF2-40B4-BE49-F238E27FC236}">
                    <a16:creationId xmlns:a16="http://schemas.microsoft.com/office/drawing/2014/main" id="{369B3882-915D-420A-BDE9-CAB32CC830FF}"/>
                  </a:ext>
                </a:extLst>
              </p:cNvPr>
              <p:cNvSpPr/>
              <p:nvPr/>
            </p:nvSpPr>
            <p:spPr bwMode="auto">
              <a:xfrm>
                <a:off x="7045973" y="4367136"/>
                <a:ext cx="369752" cy="141655"/>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600" kern="0">
                  <a:solidFill>
                    <a:srgbClr val="000000"/>
                  </a:solidFill>
                  <a:latin typeface="Segoe UI Semibold"/>
                </a:endParaRPr>
              </a:p>
            </p:txBody>
          </p:sp>
        </p:grpSp>
      </p:grpSp>
      <p:grpSp>
        <p:nvGrpSpPr>
          <p:cNvPr id="10" name="Group 9">
            <a:extLst>
              <a:ext uri="{FF2B5EF4-FFF2-40B4-BE49-F238E27FC236}">
                <a16:creationId xmlns:a16="http://schemas.microsoft.com/office/drawing/2014/main" id="{92F0FD7A-092F-4CF8-8309-FCDC0135094F}"/>
              </a:ext>
            </a:extLst>
          </p:cNvPr>
          <p:cNvGrpSpPr/>
          <p:nvPr/>
        </p:nvGrpSpPr>
        <p:grpSpPr>
          <a:xfrm>
            <a:off x="2909220" y="4647653"/>
            <a:ext cx="1737113" cy="1133528"/>
            <a:chOff x="2922244" y="4647825"/>
            <a:chExt cx="1737360" cy="1133689"/>
          </a:xfrm>
        </p:grpSpPr>
        <p:sp>
          <p:nvSpPr>
            <p:cNvPr id="79" name="TextBox 10">
              <a:extLst>
                <a:ext uri="{FF2B5EF4-FFF2-40B4-BE49-F238E27FC236}">
                  <a16:creationId xmlns:a16="http://schemas.microsoft.com/office/drawing/2014/main" id="{8C4DBA53-6D26-4203-8296-C743D5BE4962}"/>
                </a:ext>
              </a:extLst>
            </p:cNvPr>
            <p:cNvSpPr txBox="1"/>
            <p:nvPr/>
          </p:nvSpPr>
          <p:spPr>
            <a:xfrm>
              <a:off x="2922244" y="5438022"/>
              <a:ext cx="1737360" cy="34349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spcBef>
                  <a:spcPct val="0"/>
                </a:spcBef>
                <a:spcAft>
                  <a:spcPct val="0"/>
                </a:spcAft>
                <a:defRPr/>
              </a:pPr>
              <a:r>
                <a:rPr lang="en-US" sz="1600" dirty="0">
                  <a:solidFill>
                    <a:srgbClr val="000000"/>
                  </a:solidFill>
                  <a:latin typeface="Segoe UI Semibold"/>
                  <a:ea typeface="STXihei" panose="020B0503020204020204" pitchFamily="2" charset="-122"/>
                  <a:cs typeface="Segoe UI Semibold" panose="020B0702040204020203" pitchFamily="34" charset="0"/>
                </a:rPr>
                <a:t>Network</a:t>
              </a:r>
            </a:p>
          </p:txBody>
        </p:sp>
        <p:pic>
          <p:nvPicPr>
            <p:cNvPr id="156" name="Picture 155">
              <a:extLst>
                <a:ext uri="{FF2B5EF4-FFF2-40B4-BE49-F238E27FC236}">
                  <a16:creationId xmlns:a16="http://schemas.microsoft.com/office/drawing/2014/main" id="{AD215587-0F49-4AB0-96C0-3151BCF5675C}"/>
                </a:ext>
              </a:extLst>
            </p:cNvPr>
            <p:cNvPicPr>
              <a:picLocks noChangeAspect="1"/>
            </p:cNvPicPr>
            <p:nvPr/>
          </p:nvPicPr>
          <p:blipFill>
            <a:blip r:embed="rId6"/>
            <a:stretch>
              <a:fillRect/>
            </a:stretch>
          </p:blipFill>
          <p:spPr>
            <a:xfrm>
              <a:off x="3499586" y="4647825"/>
              <a:ext cx="582676" cy="582676"/>
            </a:xfrm>
            <a:prstGeom prst="rect">
              <a:avLst/>
            </a:prstGeom>
          </p:spPr>
        </p:pic>
      </p:grpSp>
      <p:grpSp>
        <p:nvGrpSpPr>
          <p:cNvPr id="9" name="Group 8">
            <a:extLst>
              <a:ext uri="{FF2B5EF4-FFF2-40B4-BE49-F238E27FC236}">
                <a16:creationId xmlns:a16="http://schemas.microsoft.com/office/drawing/2014/main" id="{7945BE4E-8FC8-4326-BDAA-964329FE4865}"/>
              </a:ext>
            </a:extLst>
          </p:cNvPr>
          <p:cNvGrpSpPr/>
          <p:nvPr/>
        </p:nvGrpSpPr>
        <p:grpSpPr>
          <a:xfrm>
            <a:off x="9863893" y="4615311"/>
            <a:ext cx="1737113" cy="1416992"/>
            <a:chOff x="9877904" y="4615479"/>
            <a:chExt cx="1737360" cy="1417193"/>
          </a:xfrm>
        </p:grpSpPr>
        <p:sp>
          <p:nvSpPr>
            <p:cNvPr id="90" name="TextBox 10">
              <a:extLst>
                <a:ext uri="{FF2B5EF4-FFF2-40B4-BE49-F238E27FC236}">
                  <a16:creationId xmlns:a16="http://schemas.microsoft.com/office/drawing/2014/main" id="{8A60897D-5C95-4F6E-9846-7AC2823E54CD}"/>
                </a:ext>
              </a:extLst>
            </p:cNvPr>
            <p:cNvSpPr txBox="1"/>
            <p:nvPr/>
          </p:nvSpPr>
          <p:spPr>
            <a:xfrm>
              <a:off x="9877904" y="5438022"/>
              <a:ext cx="1737360" cy="594650"/>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algn="ctr" defTabSz="913927">
                <a:lnSpc>
                  <a:spcPct val="100000"/>
                </a:lnSpc>
                <a:defRPr/>
              </a:pPr>
              <a:r>
                <a:rPr lang="en-US" sz="1600" dirty="0">
                  <a:solidFill>
                    <a:srgbClr val="000000"/>
                  </a:solidFill>
                  <a:latin typeface="Segoe UI Semibold"/>
                </a:rPr>
                <a:t>Security management</a:t>
              </a:r>
            </a:p>
          </p:txBody>
        </p:sp>
        <p:sp>
          <p:nvSpPr>
            <p:cNvPr id="158" name="Shield_EA18" title="Icon of a shield">
              <a:extLst>
                <a:ext uri="{FF2B5EF4-FFF2-40B4-BE49-F238E27FC236}">
                  <a16:creationId xmlns:a16="http://schemas.microsoft.com/office/drawing/2014/main" id="{A55495D7-3AC9-48CB-8C05-078FD7D2BD58}"/>
                </a:ext>
              </a:extLst>
            </p:cNvPr>
            <p:cNvSpPr>
              <a:spLocks noChangeAspect="1"/>
            </p:cNvSpPr>
            <p:nvPr/>
          </p:nvSpPr>
          <p:spPr bwMode="auto">
            <a:xfrm>
              <a:off x="10472943" y="4615479"/>
              <a:ext cx="547282" cy="59723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14" tIns="45706" rIns="91414" bIns="45706" numCol="1" anchor="t" anchorCtr="0" compatLnSpc="1">
              <a:prstTxWarp prst="textNoShape">
                <a:avLst/>
              </a:prstTxWarp>
            </a:bodyPr>
            <a:lstStyle/>
            <a:p>
              <a:pPr defTabSz="914016">
                <a:defRPr/>
              </a:pPr>
              <a:endParaRPr lang="en-US" sz="1600" dirty="0">
                <a:solidFill>
                  <a:srgbClr val="000000"/>
                </a:solidFill>
                <a:latin typeface="Segoe UI Semibold"/>
              </a:endParaRPr>
            </a:p>
          </p:txBody>
        </p:sp>
      </p:grpSp>
      <p:grpSp>
        <p:nvGrpSpPr>
          <p:cNvPr id="8" name="Group 7">
            <a:extLst>
              <a:ext uri="{FF2B5EF4-FFF2-40B4-BE49-F238E27FC236}">
                <a16:creationId xmlns:a16="http://schemas.microsoft.com/office/drawing/2014/main" id="{7B1AA76E-CE5B-47E0-9892-D96D3C0A8ECF}"/>
              </a:ext>
            </a:extLst>
          </p:cNvPr>
          <p:cNvGrpSpPr/>
          <p:nvPr/>
        </p:nvGrpSpPr>
        <p:grpSpPr>
          <a:xfrm>
            <a:off x="7545667" y="4615313"/>
            <a:ext cx="1737113" cy="1416990"/>
            <a:chOff x="7559350" y="4615481"/>
            <a:chExt cx="1737360" cy="1417191"/>
          </a:xfrm>
        </p:grpSpPr>
        <p:grpSp>
          <p:nvGrpSpPr>
            <p:cNvPr id="57" name="Group 56">
              <a:extLst>
                <a:ext uri="{FF2B5EF4-FFF2-40B4-BE49-F238E27FC236}">
                  <a16:creationId xmlns:a16="http://schemas.microsoft.com/office/drawing/2014/main" id="{F383ABA7-5EEE-4957-8AD0-01B408EB402C}"/>
                </a:ext>
              </a:extLst>
            </p:cNvPr>
            <p:cNvGrpSpPr/>
            <p:nvPr/>
          </p:nvGrpSpPr>
          <p:grpSpPr>
            <a:xfrm>
              <a:off x="8084638" y="4615481"/>
              <a:ext cx="686784" cy="597231"/>
              <a:chOff x="12203856" y="3568227"/>
              <a:chExt cx="584605" cy="508377"/>
            </a:xfrm>
          </p:grpSpPr>
          <p:sp>
            <p:nvSpPr>
              <p:cNvPr id="58" name="Shield_EA18" title="Icon of a shield">
                <a:extLst>
                  <a:ext uri="{FF2B5EF4-FFF2-40B4-BE49-F238E27FC236}">
                    <a16:creationId xmlns:a16="http://schemas.microsoft.com/office/drawing/2014/main" id="{849BDD3C-32FE-4ECA-B522-29CC1A87BEF3}"/>
                  </a:ext>
                </a:extLst>
              </p:cNvPr>
              <p:cNvSpPr>
                <a:spLocks noChangeAspect="1"/>
              </p:cNvSpPr>
              <p:nvPr/>
            </p:nvSpPr>
            <p:spPr bwMode="auto">
              <a:xfrm>
                <a:off x="12203856" y="3568227"/>
                <a:ext cx="465860" cy="50837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14" tIns="45706" rIns="91414" bIns="45706" numCol="1" anchor="t" anchorCtr="0" compatLnSpc="1">
                <a:prstTxWarp prst="textNoShape">
                  <a:avLst/>
                </a:prstTxWarp>
              </a:bodyPr>
              <a:lstStyle/>
              <a:p>
                <a:pPr defTabSz="914016">
                  <a:defRPr/>
                </a:pPr>
                <a:endParaRPr lang="en-US" sz="1600" dirty="0">
                  <a:solidFill>
                    <a:srgbClr val="000000"/>
                  </a:solidFill>
                  <a:latin typeface="Segoe UI Semibold"/>
                </a:endParaRPr>
              </a:p>
            </p:txBody>
          </p:sp>
          <p:pic>
            <p:nvPicPr>
              <p:cNvPr id="59" name="Picture 58">
                <a:extLst>
                  <a:ext uri="{FF2B5EF4-FFF2-40B4-BE49-F238E27FC236}">
                    <a16:creationId xmlns:a16="http://schemas.microsoft.com/office/drawing/2014/main" id="{21E44810-842D-4BB9-9936-8176D1E915AA}"/>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5914" y="3784056"/>
                <a:ext cx="292547" cy="292548"/>
              </a:xfrm>
              <a:prstGeom prst="rect">
                <a:avLst/>
              </a:prstGeom>
            </p:spPr>
          </p:pic>
        </p:grpSp>
        <p:sp>
          <p:nvSpPr>
            <p:cNvPr id="63" name="TextBox 10">
              <a:extLst>
                <a:ext uri="{FF2B5EF4-FFF2-40B4-BE49-F238E27FC236}">
                  <a16:creationId xmlns:a16="http://schemas.microsoft.com/office/drawing/2014/main" id="{BE710395-3CAA-4CAA-850B-64344437D62C}"/>
                </a:ext>
              </a:extLst>
            </p:cNvPr>
            <p:cNvSpPr txBox="1"/>
            <p:nvPr/>
          </p:nvSpPr>
          <p:spPr>
            <a:xfrm>
              <a:off x="7559350" y="5438022"/>
              <a:ext cx="1737360" cy="594650"/>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spcBef>
                  <a:spcPct val="0"/>
                </a:spcBef>
                <a:spcAft>
                  <a:spcPct val="0"/>
                </a:spcAft>
                <a:defRPr/>
              </a:pPr>
              <a:r>
                <a:rPr lang="en-US" sz="1600">
                  <a:solidFill>
                    <a:srgbClr val="000000"/>
                  </a:solidFill>
                  <a:latin typeface="Segoe UI Semibold"/>
                  <a:ea typeface="STXihei" panose="020B0503020204020204" pitchFamily="2" charset="-122"/>
                  <a:cs typeface="Segoe UI Semibold" panose="020B0702040204020203" pitchFamily="34" charset="0"/>
                </a:rPr>
                <a:t>Threat protection</a:t>
              </a:r>
            </a:p>
          </p:txBody>
        </p:sp>
      </p:grpSp>
      <p:grpSp>
        <p:nvGrpSpPr>
          <p:cNvPr id="60" name="Group 59">
            <a:extLst>
              <a:ext uri="{FF2B5EF4-FFF2-40B4-BE49-F238E27FC236}">
                <a16:creationId xmlns:a16="http://schemas.microsoft.com/office/drawing/2014/main" id="{26062E5B-DDDA-4B8F-BE5C-B31D542218DE}"/>
              </a:ext>
            </a:extLst>
          </p:cNvPr>
          <p:cNvGrpSpPr/>
          <p:nvPr/>
        </p:nvGrpSpPr>
        <p:grpSpPr>
          <a:xfrm>
            <a:off x="0" y="6494753"/>
            <a:ext cx="12192000" cy="472960"/>
            <a:chOff x="0" y="6494753"/>
            <a:chExt cx="12192000" cy="472960"/>
          </a:xfrm>
        </p:grpSpPr>
        <p:sp>
          <p:nvSpPr>
            <p:cNvPr id="82" name="Rectangle 81">
              <a:extLst>
                <a:ext uri="{FF2B5EF4-FFF2-40B4-BE49-F238E27FC236}">
                  <a16:creationId xmlns:a16="http://schemas.microsoft.com/office/drawing/2014/main" id="{092237B3-7B1C-4778-8141-18854C0A62BC}"/>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5A40BE0E-F0CF-49EB-AFCA-DE55C400B683}"/>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3519678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par>
                          <p:cTn id="19" fill="hold">
                            <p:stCondLst>
                              <p:cond delay="1500"/>
                            </p:stCondLst>
                            <p:childTnLst>
                              <p:par>
                                <p:cTn id="20" presetID="2" presetClass="entr" presetSubtype="4" decel="10000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750" fill="hold"/>
                                        <p:tgtEl>
                                          <p:spTgt spid="5"/>
                                        </p:tgtEl>
                                        <p:attrNameLst>
                                          <p:attrName>ppt_x</p:attrName>
                                        </p:attrNameLst>
                                      </p:cBhvr>
                                      <p:tavLst>
                                        <p:tav tm="0">
                                          <p:val>
                                            <p:strVal val="#ppt_x"/>
                                          </p:val>
                                        </p:tav>
                                        <p:tav tm="100000">
                                          <p:val>
                                            <p:strVal val="#ppt_x"/>
                                          </p:val>
                                        </p:tav>
                                      </p:tavLst>
                                    </p:anim>
                                    <p:anim calcmode="lin" valueType="num">
                                      <p:cBhvr additive="base">
                                        <p:cTn id="23" dur="75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ppt_x"/>
                                          </p:val>
                                        </p:tav>
                                        <p:tav tm="100000">
                                          <p:val>
                                            <p:strVal val="#ppt_x"/>
                                          </p:val>
                                        </p:tav>
                                      </p:tavLst>
                                    </p:anim>
                                    <p:anim calcmode="lin" valueType="num">
                                      <p:cBhvr additive="base">
                                        <p:cTn id="27" dur="75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ppt_x"/>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decel="100000" fill="hold" nodeType="withEffect">
                                  <p:stCondLst>
                                    <p:cond delay="75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750" fill="hold"/>
                                        <p:tgtEl>
                                          <p:spTgt spid="8"/>
                                        </p:tgtEl>
                                        <p:attrNameLst>
                                          <p:attrName>ppt_x</p:attrName>
                                        </p:attrNameLst>
                                      </p:cBhvr>
                                      <p:tavLst>
                                        <p:tav tm="0">
                                          <p:val>
                                            <p:strVal val="#ppt_x"/>
                                          </p:val>
                                        </p:tav>
                                        <p:tav tm="100000">
                                          <p:val>
                                            <p:strVal val="#ppt_x"/>
                                          </p:val>
                                        </p:tav>
                                      </p:tavLst>
                                    </p:anim>
                                    <p:anim calcmode="lin" valueType="num">
                                      <p:cBhvr additive="base">
                                        <p:cTn id="35" dur="750" fill="hold"/>
                                        <p:tgtEl>
                                          <p:spTgt spid="8"/>
                                        </p:tgtEl>
                                        <p:attrNameLst>
                                          <p:attrName>ppt_y</p:attrName>
                                        </p:attrNameLst>
                                      </p:cBhvr>
                                      <p:tavLst>
                                        <p:tav tm="0">
                                          <p:val>
                                            <p:strVal val="1+#ppt_h/2"/>
                                          </p:val>
                                        </p:tav>
                                        <p:tav tm="100000">
                                          <p:val>
                                            <p:strVal val="#ppt_y"/>
                                          </p:val>
                                        </p:tav>
                                      </p:tavLst>
                                    </p:anim>
                                  </p:childTnLst>
                                </p:cTn>
                              </p:par>
                              <p:par>
                                <p:cTn id="36" presetID="2" presetClass="entr" presetSubtype="4" decel="100000" fill="hold" nodeType="withEffect">
                                  <p:stCondLst>
                                    <p:cond delay="10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750" fill="hold"/>
                                        <p:tgtEl>
                                          <p:spTgt spid="9"/>
                                        </p:tgtEl>
                                        <p:attrNameLst>
                                          <p:attrName>ppt_x</p:attrName>
                                        </p:attrNameLst>
                                      </p:cBhvr>
                                      <p:tavLst>
                                        <p:tav tm="0">
                                          <p:val>
                                            <p:strVal val="#ppt_x"/>
                                          </p:val>
                                        </p:tav>
                                        <p:tav tm="100000">
                                          <p:val>
                                            <p:strVal val="#ppt_x"/>
                                          </p:val>
                                        </p:tav>
                                      </p:tavLst>
                                    </p:anim>
                                    <p:anim calcmode="lin" valueType="num">
                                      <p:cBhvr additive="base">
                                        <p:cTn id="39"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ight Bracket 192">
            <a:extLst>
              <a:ext uri="{FF2B5EF4-FFF2-40B4-BE49-F238E27FC236}">
                <a16:creationId xmlns:a16="http://schemas.microsoft.com/office/drawing/2014/main" id="{1FDE552D-8AAB-426B-956A-DB5655E0135F}"/>
              </a:ext>
            </a:extLst>
          </p:cNvPr>
          <p:cNvSpPr/>
          <p:nvPr/>
        </p:nvSpPr>
        <p:spPr>
          <a:xfrm rot="5400000">
            <a:off x="5796218" y="-2329"/>
            <a:ext cx="599564" cy="10656770"/>
          </a:xfrm>
          <a:prstGeom prst="rightBracket">
            <a:avLst>
              <a:gd name="adj" fmla="val 0"/>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a:solidFill>
                <a:srgbClr val="3C3C41"/>
              </a:solidFill>
              <a:latin typeface="Segoe UI"/>
            </a:endParaRPr>
          </a:p>
        </p:txBody>
      </p:sp>
      <p:grpSp>
        <p:nvGrpSpPr>
          <p:cNvPr id="14" name="Group 13">
            <a:extLst>
              <a:ext uri="{FF2B5EF4-FFF2-40B4-BE49-F238E27FC236}">
                <a16:creationId xmlns:a16="http://schemas.microsoft.com/office/drawing/2014/main" id="{E065D60D-A962-4511-9FDE-38BDEC7CBE81}"/>
              </a:ext>
            </a:extLst>
          </p:cNvPr>
          <p:cNvGrpSpPr/>
          <p:nvPr/>
        </p:nvGrpSpPr>
        <p:grpSpPr>
          <a:xfrm>
            <a:off x="5641858" y="5171696"/>
            <a:ext cx="908285" cy="908285"/>
            <a:chOff x="5754988" y="5274903"/>
            <a:chExt cx="926498" cy="926498"/>
          </a:xfrm>
        </p:grpSpPr>
        <p:sp>
          <p:nvSpPr>
            <p:cNvPr id="7" name="Oval 6">
              <a:extLst>
                <a:ext uri="{FF2B5EF4-FFF2-40B4-BE49-F238E27FC236}">
                  <a16:creationId xmlns:a16="http://schemas.microsoft.com/office/drawing/2014/main" id="{68467F34-C1C9-449D-903C-6DBEF546F255}"/>
                </a:ext>
              </a:extLst>
            </p:cNvPr>
            <p:cNvSpPr/>
            <p:nvPr/>
          </p:nvSpPr>
          <p:spPr bwMode="auto">
            <a:xfrm>
              <a:off x="5754988" y="5274903"/>
              <a:ext cx="926498" cy="926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0AED5CAC-A540-40A0-A424-A7D71A006E8B}"/>
                </a:ext>
              </a:extLst>
            </p:cNvPr>
            <p:cNvPicPr>
              <a:picLocks noChangeAspect="1"/>
            </p:cNvPicPr>
            <p:nvPr/>
          </p:nvPicPr>
          <p:blipFill>
            <a:blip r:embed="rId3"/>
            <a:stretch>
              <a:fillRect/>
            </a:stretch>
          </p:blipFill>
          <p:spPr>
            <a:xfrm>
              <a:off x="5882694" y="5285002"/>
              <a:ext cx="671087" cy="630067"/>
            </a:xfrm>
            <a:prstGeom prst="rect">
              <a:avLst/>
            </a:prstGeom>
            <a:solidFill>
              <a:schemeClr val="bg1"/>
            </a:solidFill>
          </p:spPr>
        </p:pic>
      </p:grpSp>
      <p:sp>
        <p:nvSpPr>
          <p:cNvPr id="55" name="Rectangle 54">
            <a:extLst>
              <a:ext uri="{FF2B5EF4-FFF2-40B4-BE49-F238E27FC236}">
                <a16:creationId xmlns:a16="http://schemas.microsoft.com/office/drawing/2014/main" id="{A6F2C74B-BF1D-42E3-856C-78A83D5041B3}"/>
              </a:ext>
            </a:extLst>
          </p:cNvPr>
          <p:cNvSpPr/>
          <p:nvPr/>
        </p:nvSpPr>
        <p:spPr bwMode="auto">
          <a:xfrm>
            <a:off x="748275" y="2025689"/>
            <a:ext cx="5211341" cy="2925665"/>
          </a:xfrm>
          <a:prstGeom prst="rect">
            <a:avLst/>
          </a:prstGeom>
          <a:solidFill>
            <a:schemeClr val="bg2"/>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548562" rIns="182854" bIns="146284" numCol="1" spcCol="0" rtlCol="0" fromWordArt="0" anchor="t" anchorCtr="0" forceAA="0" compatLnSpc="1">
            <a:prstTxWarp prst="textNoShape">
              <a:avLst/>
            </a:prstTxWarp>
            <a:noAutofit/>
          </a:bodyPr>
          <a:lstStyle/>
          <a:p>
            <a:pPr defTabSz="914192">
              <a:defRPr/>
            </a:pPr>
            <a:r>
              <a:rPr lang="en-US" sz="2000" dirty="0">
                <a:solidFill>
                  <a:srgbClr val="000000"/>
                </a:solidFill>
                <a:latin typeface="Segoe UI Semibold"/>
                <a:cs typeface="Segoe UI bold" panose="020B0802040204020203" pitchFamily="34" charset="0"/>
              </a:rPr>
              <a:t>Strengthen security posture</a:t>
            </a:r>
          </a:p>
        </p:txBody>
      </p:sp>
      <p:sp>
        <p:nvSpPr>
          <p:cNvPr id="196" name="TextBox 195">
            <a:extLst>
              <a:ext uri="{FF2B5EF4-FFF2-40B4-BE49-F238E27FC236}">
                <a16:creationId xmlns:a16="http://schemas.microsoft.com/office/drawing/2014/main" id="{2416516F-CCC7-4CD3-9204-F33334F9D592}"/>
              </a:ext>
            </a:extLst>
          </p:cNvPr>
          <p:cNvSpPr txBox="1"/>
          <p:nvPr/>
        </p:nvSpPr>
        <p:spPr>
          <a:xfrm>
            <a:off x="4577758" y="5950369"/>
            <a:ext cx="3036485" cy="271554"/>
          </a:xfrm>
          <a:prstGeom prst="rect">
            <a:avLst/>
          </a:prstGeom>
          <a:noFill/>
        </p:spPr>
        <p:txBody>
          <a:bodyPr wrap="square" lIns="0" tIns="0" rIns="0" bIns="0" rtlCol="0">
            <a:spAutoFit/>
          </a:bodyPr>
          <a:lstStyle/>
          <a:p>
            <a:pPr algn="ctr" defTabSz="914192">
              <a:lnSpc>
                <a:spcPct val="90000"/>
              </a:lnSpc>
              <a:defRPr/>
            </a:pPr>
            <a:r>
              <a:rPr lang="en-US" sz="1961" dirty="0">
                <a:solidFill>
                  <a:srgbClr val="000000"/>
                </a:solidFill>
                <a:latin typeface="Segoe UI Semibold"/>
                <a:cs typeface="Segoe UI bold" panose="020B0802040204020203" pitchFamily="34" charset="0"/>
              </a:rPr>
              <a:t>Get secure faster</a:t>
            </a:r>
          </a:p>
        </p:txBody>
      </p:sp>
      <p:sp>
        <p:nvSpPr>
          <p:cNvPr id="16" name="Title 15">
            <a:extLst>
              <a:ext uri="{FF2B5EF4-FFF2-40B4-BE49-F238E27FC236}">
                <a16:creationId xmlns:a16="http://schemas.microsoft.com/office/drawing/2014/main" id="{8B5924C3-3F31-4365-ABD5-19A1EBBE4A45}"/>
              </a:ext>
            </a:extLst>
          </p:cNvPr>
          <p:cNvSpPr>
            <a:spLocks noGrp="1"/>
          </p:cNvSpPr>
          <p:nvPr>
            <p:ph type="title"/>
          </p:nvPr>
        </p:nvSpPr>
        <p:spPr>
          <a:xfrm>
            <a:off x="455995" y="621448"/>
            <a:ext cx="10652203" cy="414344"/>
          </a:xfrm>
        </p:spPr>
        <p:txBody>
          <a:bodyPr/>
          <a:lstStyle/>
          <a:p>
            <a:pPr algn="ctr"/>
            <a:r>
              <a:rPr lang="en-US" sz="4000" dirty="0"/>
              <a:t>Azure Security Center   </a:t>
            </a:r>
          </a:p>
        </p:txBody>
      </p:sp>
      <p:sp>
        <p:nvSpPr>
          <p:cNvPr id="48" name="Rectangle 47">
            <a:extLst>
              <a:ext uri="{FF2B5EF4-FFF2-40B4-BE49-F238E27FC236}">
                <a16:creationId xmlns:a16="http://schemas.microsoft.com/office/drawing/2014/main" id="{86C4408D-821B-4D93-A545-0CBB8B1EA57F}"/>
              </a:ext>
            </a:extLst>
          </p:cNvPr>
          <p:cNvSpPr/>
          <p:nvPr/>
        </p:nvSpPr>
        <p:spPr bwMode="auto">
          <a:xfrm>
            <a:off x="1114091" y="3461257"/>
            <a:ext cx="4479707" cy="978270"/>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30" tIns="89630" rIns="89630" bIns="89630" anchor="ctr" anchorCtr="0"/>
          <a:lstStyle/>
          <a:p>
            <a:pPr marL="0" lvl="1" algn="ctr" defTabSz="913523">
              <a:lnSpc>
                <a:spcPct val="90000"/>
              </a:lnSpc>
              <a:spcBef>
                <a:spcPts val="588"/>
              </a:spcBef>
              <a:spcAft>
                <a:spcPts val="588"/>
              </a:spcAft>
              <a:buSzPct val="90000"/>
              <a:defRPr/>
            </a:pPr>
            <a:r>
              <a:rPr lang="en-US" sz="1372" kern="0" dirty="0">
                <a:solidFill>
                  <a:srgbClr val="000000"/>
                </a:solidFill>
                <a:latin typeface="Segoe UI Semibold"/>
                <a:cs typeface="Segoe UI" panose="020B0502040204020203" pitchFamily="34" charset="0"/>
              </a:rPr>
              <a:t>Cloud security posture management</a:t>
            </a:r>
          </a:p>
          <a:p>
            <a:pPr marL="0" lvl="1" algn="ctr" defTabSz="913523">
              <a:lnSpc>
                <a:spcPct val="90000"/>
              </a:lnSpc>
              <a:spcBef>
                <a:spcPts val="588"/>
              </a:spcBef>
              <a:spcAft>
                <a:spcPts val="588"/>
              </a:spcAft>
              <a:buSzPct val="90000"/>
              <a:defRPr/>
            </a:pPr>
            <a:r>
              <a:rPr lang="en-US" sz="1372" kern="0" dirty="0">
                <a:solidFill>
                  <a:srgbClr val="000000"/>
                </a:solidFill>
                <a:latin typeface="Segoe UI"/>
                <a:cs typeface="Segoe UI" panose="020B0502040204020203" pitchFamily="34" charset="0"/>
              </a:rPr>
              <a:t>Secure Score  |  Policies and compliance</a:t>
            </a:r>
          </a:p>
        </p:txBody>
      </p:sp>
      <p:pic>
        <p:nvPicPr>
          <p:cNvPr id="9" name="Graphic 8">
            <a:extLst>
              <a:ext uri="{FF2B5EF4-FFF2-40B4-BE49-F238E27FC236}">
                <a16:creationId xmlns:a16="http://schemas.microsoft.com/office/drawing/2014/main" id="{52F644FF-1883-4A6E-9B22-FFEAB943A3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4093" y="2399300"/>
            <a:ext cx="699946" cy="699946"/>
          </a:xfrm>
          <a:prstGeom prst="rect">
            <a:avLst/>
          </a:prstGeom>
        </p:spPr>
      </p:pic>
      <p:pic>
        <p:nvPicPr>
          <p:cNvPr id="2" name="Graphic 1">
            <a:extLst>
              <a:ext uri="{FF2B5EF4-FFF2-40B4-BE49-F238E27FC236}">
                <a16:creationId xmlns:a16="http://schemas.microsoft.com/office/drawing/2014/main" id="{101EB4AD-C01D-4B21-852C-1762AB6C01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49722" y="402808"/>
            <a:ext cx="751955" cy="751955"/>
          </a:xfrm>
          <a:prstGeom prst="rect">
            <a:avLst/>
          </a:prstGeom>
        </p:spPr>
      </p:pic>
      <p:sp>
        <p:nvSpPr>
          <p:cNvPr id="201" name="Rectangle 200">
            <a:extLst>
              <a:ext uri="{FF2B5EF4-FFF2-40B4-BE49-F238E27FC236}">
                <a16:creationId xmlns:a16="http://schemas.microsoft.com/office/drawing/2014/main" id="{AC8C810D-5DED-4EA2-A92C-FC6637384755}"/>
              </a:ext>
            </a:extLst>
          </p:cNvPr>
          <p:cNvSpPr/>
          <p:nvPr/>
        </p:nvSpPr>
        <p:spPr bwMode="auto">
          <a:xfrm>
            <a:off x="6232386" y="2025689"/>
            <a:ext cx="5211341" cy="2925665"/>
          </a:xfrm>
          <a:prstGeom prst="rect">
            <a:avLst/>
          </a:prstGeom>
          <a:solidFill>
            <a:schemeClr val="bg2"/>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548562" rIns="182854" bIns="146284" numCol="1" spcCol="0" rtlCol="0" fromWordArt="0" anchor="t" anchorCtr="0" forceAA="0" compatLnSpc="1">
            <a:prstTxWarp prst="textNoShape">
              <a:avLst/>
            </a:prstTxWarp>
            <a:noAutofit/>
          </a:bodyPr>
          <a:lstStyle/>
          <a:p>
            <a:pPr defTabSz="914192">
              <a:defRPr/>
            </a:pPr>
            <a:r>
              <a:rPr lang="en-US" sz="2000" dirty="0">
                <a:solidFill>
                  <a:srgbClr val="000000"/>
                </a:solidFill>
                <a:latin typeface="Segoe UI Semibold"/>
              </a:rPr>
              <a:t>Protect against threats</a:t>
            </a:r>
          </a:p>
        </p:txBody>
      </p:sp>
      <p:grpSp>
        <p:nvGrpSpPr>
          <p:cNvPr id="3" name="Group 2">
            <a:extLst>
              <a:ext uri="{FF2B5EF4-FFF2-40B4-BE49-F238E27FC236}">
                <a16:creationId xmlns:a16="http://schemas.microsoft.com/office/drawing/2014/main" id="{24A97746-C287-46DC-8972-080F4A221AE7}"/>
              </a:ext>
            </a:extLst>
          </p:cNvPr>
          <p:cNvGrpSpPr/>
          <p:nvPr/>
        </p:nvGrpSpPr>
        <p:grpSpPr>
          <a:xfrm>
            <a:off x="6598093" y="3461258"/>
            <a:ext cx="4479924" cy="978270"/>
            <a:chOff x="6501501" y="3461262"/>
            <a:chExt cx="4683889" cy="978408"/>
          </a:xfrm>
          <a:solidFill>
            <a:schemeClr val="bg1">
              <a:lumMod val="85000"/>
            </a:schemeClr>
          </a:solidFill>
        </p:grpSpPr>
        <p:sp>
          <p:nvSpPr>
            <p:cNvPr id="207" name="Rectangle 206">
              <a:extLst>
                <a:ext uri="{FF2B5EF4-FFF2-40B4-BE49-F238E27FC236}">
                  <a16:creationId xmlns:a16="http://schemas.microsoft.com/office/drawing/2014/main" id="{A54C023A-710B-42D6-A7F7-3FC3E1CB194D}"/>
                </a:ext>
              </a:extLst>
            </p:cNvPr>
            <p:cNvSpPr/>
            <p:nvPr/>
          </p:nvSpPr>
          <p:spPr bwMode="auto">
            <a:xfrm>
              <a:off x="6501501"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lvl="1" algn="ctr" defTabSz="913523">
                <a:lnSpc>
                  <a:spcPct val="90000"/>
                </a:lnSpc>
                <a:spcBef>
                  <a:spcPts val="588"/>
                </a:spcBef>
                <a:spcAft>
                  <a:spcPts val="588"/>
                </a:spcAft>
                <a:buSzPct val="90000"/>
                <a:defRPr/>
              </a:pPr>
              <a:r>
                <a:rPr lang="en-US" sz="1372" kern="0" dirty="0">
                  <a:solidFill>
                    <a:srgbClr val="000000"/>
                  </a:solidFill>
                  <a:latin typeface="Segoe UI Semibold"/>
                  <a:cs typeface="Segoe UI" panose="020B0502040204020203" pitchFamily="34" charset="0"/>
                </a:rPr>
                <a:t>For </a:t>
              </a:r>
              <a:br>
                <a:rPr lang="en-US" sz="1372" kern="0" dirty="0">
                  <a:solidFill>
                    <a:srgbClr val="000000"/>
                  </a:solidFill>
                  <a:latin typeface="Segoe UI Semibold"/>
                  <a:cs typeface="Segoe UI" panose="020B0502040204020203" pitchFamily="34" charset="0"/>
                </a:rPr>
              </a:br>
              <a:r>
                <a:rPr lang="en-US" sz="1372" kern="0" dirty="0">
                  <a:solidFill>
                    <a:srgbClr val="000000"/>
                  </a:solidFill>
                  <a:latin typeface="Segoe UI Semibold"/>
                  <a:cs typeface="Segoe UI" panose="020B0502040204020203" pitchFamily="34" charset="0"/>
                </a:rPr>
                <a:t>servers</a:t>
              </a:r>
            </a:p>
          </p:txBody>
        </p:sp>
        <p:sp>
          <p:nvSpPr>
            <p:cNvPr id="208" name="Rectangle 207">
              <a:extLst>
                <a:ext uri="{FF2B5EF4-FFF2-40B4-BE49-F238E27FC236}">
                  <a16:creationId xmlns:a16="http://schemas.microsoft.com/office/drawing/2014/main" id="{BC8D0F2E-CC71-491F-A2FA-2111D6759E9C}"/>
                </a:ext>
              </a:extLst>
            </p:cNvPr>
            <p:cNvSpPr/>
            <p:nvPr/>
          </p:nvSpPr>
          <p:spPr bwMode="auto">
            <a:xfrm>
              <a:off x="8098973"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lvl="1" algn="ctr" defTabSz="913523">
                <a:lnSpc>
                  <a:spcPct val="90000"/>
                </a:lnSpc>
                <a:spcBef>
                  <a:spcPts val="588"/>
                </a:spcBef>
                <a:spcAft>
                  <a:spcPts val="588"/>
                </a:spcAft>
                <a:buSzPct val="90000"/>
                <a:defRPr/>
              </a:pPr>
              <a:r>
                <a:rPr lang="en-US" sz="1372" kern="0" dirty="0">
                  <a:solidFill>
                    <a:srgbClr val="000000"/>
                  </a:solidFill>
                  <a:latin typeface="Segoe UI Semibold"/>
                  <a:cs typeface="Segoe UI" panose="020B0502040204020203" pitchFamily="34" charset="0"/>
                </a:rPr>
                <a:t>For cloud native workloads</a:t>
              </a:r>
            </a:p>
          </p:txBody>
        </p:sp>
        <p:sp>
          <p:nvSpPr>
            <p:cNvPr id="209" name="Rectangle 208">
              <a:extLst>
                <a:ext uri="{FF2B5EF4-FFF2-40B4-BE49-F238E27FC236}">
                  <a16:creationId xmlns:a16="http://schemas.microsoft.com/office/drawing/2014/main" id="{3D92DD72-9CD2-4C73-9201-1579A6BCA58C}"/>
                </a:ext>
              </a:extLst>
            </p:cNvPr>
            <p:cNvSpPr/>
            <p:nvPr/>
          </p:nvSpPr>
          <p:spPr bwMode="auto">
            <a:xfrm>
              <a:off x="9696445"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lvl="1" algn="ctr" defTabSz="913523">
                <a:lnSpc>
                  <a:spcPct val="90000"/>
                </a:lnSpc>
                <a:spcBef>
                  <a:spcPts val="588"/>
                </a:spcBef>
                <a:spcAft>
                  <a:spcPts val="588"/>
                </a:spcAft>
                <a:buSzPct val="90000"/>
                <a:defRPr/>
              </a:pPr>
              <a:r>
                <a:rPr lang="en-US" sz="1372" kern="0" dirty="0">
                  <a:solidFill>
                    <a:srgbClr val="000000"/>
                  </a:solidFill>
                  <a:latin typeface="Segoe UI Semibold"/>
                  <a:cs typeface="Segoe UI" panose="020B0502040204020203" pitchFamily="34" charset="0"/>
                </a:rPr>
                <a:t>For </a:t>
              </a:r>
              <a:br>
                <a:rPr lang="en-US" sz="1372" kern="0" dirty="0">
                  <a:solidFill>
                    <a:srgbClr val="000000"/>
                  </a:solidFill>
                  <a:latin typeface="Segoe UI Semibold"/>
                  <a:cs typeface="Segoe UI" panose="020B0502040204020203" pitchFamily="34" charset="0"/>
                </a:rPr>
              </a:br>
              <a:r>
                <a:rPr lang="en-US" sz="1372" kern="0" dirty="0">
                  <a:solidFill>
                    <a:srgbClr val="000000"/>
                  </a:solidFill>
                  <a:latin typeface="Segoe UI Semibold"/>
                  <a:cs typeface="Segoe UI" panose="020B0502040204020203" pitchFamily="34" charset="0"/>
                </a:rPr>
                <a:t>databases </a:t>
              </a:r>
              <a:br>
                <a:rPr lang="en-US" sz="1372" kern="0" dirty="0">
                  <a:solidFill>
                    <a:srgbClr val="000000"/>
                  </a:solidFill>
                  <a:latin typeface="Segoe UI Semibold"/>
                  <a:cs typeface="Segoe UI" panose="020B0502040204020203" pitchFamily="34" charset="0"/>
                </a:rPr>
              </a:br>
              <a:r>
                <a:rPr lang="en-US" sz="1372" kern="0" dirty="0">
                  <a:solidFill>
                    <a:srgbClr val="000000"/>
                  </a:solidFill>
                  <a:latin typeface="Segoe UI Semibold"/>
                  <a:cs typeface="Segoe UI" panose="020B0502040204020203" pitchFamily="34" charset="0"/>
                </a:rPr>
                <a:t>and storage</a:t>
              </a:r>
            </a:p>
          </p:txBody>
        </p:sp>
      </p:grpSp>
      <p:grpSp>
        <p:nvGrpSpPr>
          <p:cNvPr id="27" name="Group 26">
            <a:extLst>
              <a:ext uri="{FF2B5EF4-FFF2-40B4-BE49-F238E27FC236}">
                <a16:creationId xmlns:a16="http://schemas.microsoft.com/office/drawing/2014/main" id="{97F149F9-10A4-40A5-A364-0C4F26189E71}"/>
              </a:ext>
            </a:extLst>
          </p:cNvPr>
          <p:cNvGrpSpPr/>
          <p:nvPr/>
        </p:nvGrpSpPr>
        <p:grpSpPr>
          <a:xfrm>
            <a:off x="6613324" y="2460097"/>
            <a:ext cx="675658" cy="562609"/>
            <a:chOff x="12203856" y="3508556"/>
            <a:chExt cx="584605" cy="495987"/>
          </a:xfrm>
        </p:grpSpPr>
        <p:sp>
          <p:nvSpPr>
            <p:cNvPr id="28" name="Shield_EA18" title="Icon of a shield">
              <a:extLst>
                <a:ext uri="{FF2B5EF4-FFF2-40B4-BE49-F238E27FC236}">
                  <a16:creationId xmlns:a16="http://schemas.microsoft.com/office/drawing/2014/main" id="{87227FF2-2FD0-4776-B3D4-3A0F79122DE6}"/>
                </a:ext>
              </a:extLst>
            </p:cNvPr>
            <p:cNvSpPr>
              <a:spLocks noChangeAspect="1"/>
            </p:cNvSpPr>
            <p:nvPr/>
          </p:nvSpPr>
          <p:spPr bwMode="auto">
            <a:xfrm>
              <a:off x="12203856" y="3508556"/>
              <a:ext cx="465860" cy="49598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tx2"/>
            </a:solidFill>
            <a:ln w="38100" cap="sq">
              <a:noFill/>
              <a:prstDash val="solid"/>
              <a:miter lim="800000"/>
              <a:headEnd/>
              <a:tailEnd/>
            </a:ln>
          </p:spPr>
          <p:txBody>
            <a:bodyPr vert="horz" wrap="square" lIns="91414" tIns="45706" rIns="91414" bIns="45706" numCol="1" anchor="t" anchorCtr="0" compatLnSpc="1">
              <a:prstTxWarp prst="textNoShape">
                <a:avLst/>
              </a:prstTxWarp>
            </a:bodyPr>
            <a:lstStyle/>
            <a:p>
              <a:pPr defTabSz="914016">
                <a:defRPr/>
              </a:pPr>
              <a:endParaRPr lang="en-US" sz="1729">
                <a:gradFill>
                  <a:gsLst>
                    <a:gs pos="0">
                      <a:srgbClr val="505050"/>
                    </a:gs>
                    <a:gs pos="100000">
                      <a:srgbClr val="505050"/>
                    </a:gs>
                  </a:gsLst>
                </a:gradFill>
                <a:latin typeface="Segoe UI"/>
              </a:endParaRPr>
            </a:p>
          </p:txBody>
        </p:sp>
        <p:pic>
          <p:nvPicPr>
            <p:cNvPr id="29" name="Picture 28">
              <a:extLst>
                <a:ext uri="{FF2B5EF4-FFF2-40B4-BE49-F238E27FC236}">
                  <a16:creationId xmlns:a16="http://schemas.microsoft.com/office/drawing/2014/main" id="{92788941-BBFD-4673-9CE6-C5E7CDAB68EA}"/>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5914" y="3711995"/>
              <a:ext cx="292547" cy="292548"/>
            </a:xfrm>
            <a:prstGeom prst="rect">
              <a:avLst/>
            </a:prstGeom>
          </p:spPr>
        </p:pic>
      </p:grpSp>
      <p:grpSp>
        <p:nvGrpSpPr>
          <p:cNvPr id="20" name="Group 19">
            <a:extLst>
              <a:ext uri="{FF2B5EF4-FFF2-40B4-BE49-F238E27FC236}">
                <a16:creationId xmlns:a16="http://schemas.microsoft.com/office/drawing/2014/main" id="{8119A901-3F4B-4F02-A758-CB77E24D1D1D}"/>
              </a:ext>
            </a:extLst>
          </p:cNvPr>
          <p:cNvGrpSpPr/>
          <p:nvPr/>
        </p:nvGrpSpPr>
        <p:grpSpPr>
          <a:xfrm>
            <a:off x="0" y="6494753"/>
            <a:ext cx="12192000" cy="472960"/>
            <a:chOff x="0" y="6494753"/>
            <a:chExt cx="12192000" cy="472960"/>
          </a:xfrm>
        </p:grpSpPr>
        <p:sp>
          <p:nvSpPr>
            <p:cNvPr id="21" name="Rectangle 20">
              <a:extLst>
                <a:ext uri="{FF2B5EF4-FFF2-40B4-BE49-F238E27FC236}">
                  <a16:creationId xmlns:a16="http://schemas.microsoft.com/office/drawing/2014/main" id="{1552EC88-ADB8-4036-B18D-3911BE3A460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B20CFC81-DF21-4032-8C34-9611DB27FBA4}"/>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03889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628C12-3DB1-4A5C-A32E-983A6CF7E0C1}"/>
              </a:ext>
            </a:extLst>
          </p:cNvPr>
          <p:cNvSpPr>
            <a:spLocks noGrp="1"/>
          </p:cNvSpPr>
          <p:nvPr>
            <p:ph type="title"/>
          </p:nvPr>
        </p:nvSpPr>
        <p:spPr>
          <a:xfrm>
            <a:off x="455995" y="620827"/>
            <a:ext cx="11306469" cy="414344"/>
          </a:xfrm>
        </p:spPr>
        <p:txBody>
          <a:bodyPr/>
          <a:lstStyle/>
          <a:p>
            <a:r>
              <a:rPr lang="en-US" sz="4000" dirty="0"/>
              <a:t>Security posture management with Secure Score</a:t>
            </a:r>
          </a:p>
        </p:txBody>
      </p:sp>
      <p:pic>
        <p:nvPicPr>
          <p:cNvPr id="51" name="Graphic 50">
            <a:extLst>
              <a:ext uri="{FF2B5EF4-FFF2-40B4-BE49-F238E27FC236}">
                <a16:creationId xmlns:a16="http://schemas.microsoft.com/office/drawing/2014/main" id="{81012B01-8954-4954-A680-589016F9F3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09492" y="95251"/>
            <a:ext cx="699946" cy="699946"/>
          </a:xfrm>
          <a:prstGeom prst="rect">
            <a:avLst/>
          </a:prstGeom>
        </p:spPr>
      </p:pic>
      <p:grpSp>
        <p:nvGrpSpPr>
          <p:cNvPr id="8" name="Group 7">
            <a:extLst>
              <a:ext uri="{FF2B5EF4-FFF2-40B4-BE49-F238E27FC236}">
                <a16:creationId xmlns:a16="http://schemas.microsoft.com/office/drawing/2014/main" id="{37A698BB-CF46-4E72-BCD5-3889A2F67E4B}"/>
              </a:ext>
            </a:extLst>
          </p:cNvPr>
          <p:cNvGrpSpPr/>
          <p:nvPr/>
        </p:nvGrpSpPr>
        <p:grpSpPr>
          <a:xfrm>
            <a:off x="6849862" y="2017914"/>
            <a:ext cx="4452975" cy="408188"/>
            <a:chOff x="7582678" y="2017713"/>
            <a:chExt cx="3794449" cy="408246"/>
          </a:xfrm>
        </p:grpSpPr>
        <p:cxnSp>
          <p:nvCxnSpPr>
            <p:cNvPr id="7" name="Straight Connector 6">
              <a:extLst>
                <a:ext uri="{FF2B5EF4-FFF2-40B4-BE49-F238E27FC236}">
                  <a16:creationId xmlns:a16="http://schemas.microsoft.com/office/drawing/2014/main" id="{2947B79C-954C-40ED-BEF9-B5FD177A8DEF}"/>
                </a:ext>
              </a:extLst>
            </p:cNvPr>
            <p:cNvCxnSpPr/>
            <p:nvPr/>
          </p:nvCxnSpPr>
          <p:spPr>
            <a:xfrm>
              <a:off x="7582678"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7F1AFC-7A15-436B-942E-355DAFF50C83}"/>
                </a:ext>
              </a:extLst>
            </p:cNvPr>
            <p:cNvCxnSpPr/>
            <p:nvPr/>
          </p:nvCxnSpPr>
          <p:spPr>
            <a:xfrm>
              <a:off x="8531290"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6CE590-FBFB-41A4-BE44-7951C3808D48}"/>
                </a:ext>
              </a:extLst>
            </p:cNvPr>
            <p:cNvCxnSpPr/>
            <p:nvPr/>
          </p:nvCxnSpPr>
          <p:spPr>
            <a:xfrm>
              <a:off x="9479902"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E0D634C-099F-420E-95FB-43AE1514A0CE}"/>
                </a:ext>
              </a:extLst>
            </p:cNvPr>
            <p:cNvCxnSpPr/>
            <p:nvPr/>
          </p:nvCxnSpPr>
          <p:spPr>
            <a:xfrm>
              <a:off x="10428514"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3149C3-05E3-41EE-A3D9-A794725FDC55}"/>
                </a:ext>
              </a:extLst>
            </p:cNvPr>
            <p:cNvCxnSpPr/>
            <p:nvPr/>
          </p:nvCxnSpPr>
          <p:spPr>
            <a:xfrm>
              <a:off x="11377127"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26B02B-03CC-4691-B519-2E72DE8FF697}"/>
                </a:ext>
              </a:extLst>
            </p:cNvPr>
            <p:cNvCxnSpPr>
              <a:cxnSpLocks/>
            </p:cNvCxnSpPr>
            <p:nvPr/>
          </p:nvCxnSpPr>
          <p:spPr>
            <a:xfrm flipH="1">
              <a:off x="7582678" y="2017713"/>
              <a:ext cx="3794449" cy="0"/>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03F24A8-2E13-48EC-9639-60FB96119ADD}"/>
              </a:ext>
            </a:extLst>
          </p:cNvPr>
          <p:cNvGrpSpPr/>
          <p:nvPr/>
        </p:nvGrpSpPr>
        <p:grpSpPr>
          <a:xfrm>
            <a:off x="6366852" y="2528434"/>
            <a:ext cx="5419240" cy="641358"/>
            <a:chOff x="7171198" y="2528305"/>
            <a:chExt cx="4617819" cy="641449"/>
          </a:xfrm>
        </p:grpSpPr>
        <p:sp>
          <p:nvSpPr>
            <p:cNvPr id="60" name="TextBox 59">
              <a:extLst>
                <a:ext uri="{FF2B5EF4-FFF2-40B4-BE49-F238E27FC236}">
                  <a16:creationId xmlns:a16="http://schemas.microsoft.com/office/drawing/2014/main" id="{4B49D789-3F2D-49B0-A3F4-6FD6AB04364C}"/>
                </a:ext>
              </a:extLst>
            </p:cNvPr>
            <p:cNvSpPr txBox="1"/>
            <p:nvPr/>
          </p:nvSpPr>
          <p:spPr>
            <a:xfrm>
              <a:off x="8119913" y="2528305"/>
              <a:ext cx="822960" cy="641449"/>
            </a:xfrm>
            <a:prstGeom prst="rect">
              <a:avLst/>
            </a:prstGeom>
            <a:noFill/>
          </p:spPr>
          <p:txBody>
            <a:bodyPr wrap="square" lIns="0" tIns="0" rIns="0" bIns="0" rtlCol="0" anchor="b">
              <a:noAutofit/>
            </a:bodyPr>
            <a:lstStyle/>
            <a:p>
              <a:pPr algn="ctr" defTabSz="914192">
                <a:defRPr/>
              </a:pPr>
              <a:r>
                <a:rPr lang="en-US" sz="1176" dirty="0">
                  <a:solidFill>
                    <a:srgbClr val="000000"/>
                  </a:solidFill>
                  <a:latin typeface="Segoe UI Semibold"/>
                </a:rPr>
                <a:t>Compute</a:t>
              </a:r>
            </a:p>
          </p:txBody>
        </p:sp>
        <p:sp>
          <p:nvSpPr>
            <p:cNvPr id="61" name="TextBox 60">
              <a:extLst>
                <a:ext uri="{FF2B5EF4-FFF2-40B4-BE49-F238E27FC236}">
                  <a16:creationId xmlns:a16="http://schemas.microsoft.com/office/drawing/2014/main" id="{441EDF4E-661A-4278-9A16-D1BE98A6950D}"/>
                </a:ext>
              </a:extLst>
            </p:cNvPr>
            <p:cNvSpPr txBox="1"/>
            <p:nvPr/>
          </p:nvSpPr>
          <p:spPr>
            <a:xfrm>
              <a:off x="10966057" y="2528305"/>
              <a:ext cx="822960" cy="641449"/>
            </a:xfrm>
            <a:prstGeom prst="rect">
              <a:avLst/>
            </a:prstGeom>
            <a:noFill/>
          </p:spPr>
          <p:txBody>
            <a:bodyPr wrap="square" lIns="0" tIns="0" rIns="0" bIns="0" rtlCol="0" anchor="b">
              <a:noAutofit/>
            </a:bodyPr>
            <a:lstStyle/>
            <a:p>
              <a:pPr algn="ctr" defTabSz="914192">
                <a:defRPr/>
              </a:pPr>
              <a:r>
                <a:rPr lang="en-US" sz="1176" dirty="0">
                  <a:solidFill>
                    <a:srgbClr val="000000"/>
                  </a:solidFill>
                  <a:latin typeface="Segoe UI Semibold"/>
                </a:rPr>
                <a:t>App</a:t>
              </a:r>
            </a:p>
          </p:txBody>
        </p:sp>
        <p:sp>
          <p:nvSpPr>
            <p:cNvPr id="62" name="TextBox 61">
              <a:extLst>
                <a:ext uri="{FF2B5EF4-FFF2-40B4-BE49-F238E27FC236}">
                  <a16:creationId xmlns:a16="http://schemas.microsoft.com/office/drawing/2014/main" id="{311B3BC3-76D6-4889-ACD8-BFB4833DD070}"/>
                </a:ext>
              </a:extLst>
            </p:cNvPr>
            <p:cNvSpPr txBox="1"/>
            <p:nvPr/>
          </p:nvSpPr>
          <p:spPr>
            <a:xfrm>
              <a:off x="10017343" y="2528305"/>
              <a:ext cx="822960" cy="641449"/>
            </a:xfrm>
            <a:prstGeom prst="rect">
              <a:avLst/>
            </a:prstGeom>
            <a:noFill/>
          </p:spPr>
          <p:txBody>
            <a:bodyPr wrap="square" lIns="0" tIns="0" rIns="0" bIns="0" rtlCol="0" anchor="b">
              <a:noAutofit/>
            </a:bodyPr>
            <a:lstStyle/>
            <a:p>
              <a:pPr algn="ctr" defTabSz="914192">
                <a:defRPr/>
              </a:pPr>
              <a:r>
                <a:rPr lang="en-US" sz="1176" dirty="0">
                  <a:solidFill>
                    <a:srgbClr val="000000"/>
                  </a:solidFill>
                  <a:latin typeface="Segoe UI Semibold"/>
                </a:rPr>
                <a:t>Network</a:t>
              </a:r>
            </a:p>
          </p:txBody>
        </p:sp>
        <p:sp>
          <p:nvSpPr>
            <p:cNvPr id="63" name="TextBox 62">
              <a:extLst>
                <a:ext uri="{FF2B5EF4-FFF2-40B4-BE49-F238E27FC236}">
                  <a16:creationId xmlns:a16="http://schemas.microsoft.com/office/drawing/2014/main" id="{237BCD35-D7AE-4958-BE8B-C8E72EC56388}"/>
                </a:ext>
              </a:extLst>
            </p:cNvPr>
            <p:cNvSpPr txBox="1"/>
            <p:nvPr/>
          </p:nvSpPr>
          <p:spPr>
            <a:xfrm>
              <a:off x="7171198" y="2528305"/>
              <a:ext cx="822960" cy="641449"/>
            </a:xfrm>
            <a:prstGeom prst="rect">
              <a:avLst/>
            </a:prstGeom>
            <a:noFill/>
          </p:spPr>
          <p:txBody>
            <a:bodyPr wrap="square" lIns="0" tIns="0" rIns="0" bIns="0" rtlCol="0" anchor="b">
              <a:noAutofit/>
            </a:bodyPr>
            <a:lstStyle/>
            <a:p>
              <a:pPr algn="ctr" defTabSz="914192">
                <a:defRPr/>
              </a:pPr>
              <a:r>
                <a:rPr lang="en-US" sz="1176" dirty="0">
                  <a:solidFill>
                    <a:srgbClr val="000000"/>
                  </a:solidFill>
                  <a:latin typeface="Segoe UI Semibold"/>
                </a:rPr>
                <a:t>Access</a:t>
              </a:r>
            </a:p>
          </p:txBody>
        </p:sp>
        <p:sp>
          <p:nvSpPr>
            <p:cNvPr id="64" name="TextBox 63">
              <a:extLst>
                <a:ext uri="{FF2B5EF4-FFF2-40B4-BE49-F238E27FC236}">
                  <a16:creationId xmlns:a16="http://schemas.microsoft.com/office/drawing/2014/main" id="{CF45DECF-4655-48E4-BE40-6D1A3BABEFE8}"/>
                </a:ext>
              </a:extLst>
            </p:cNvPr>
            <p:cNvSpPr txBox="1"/>
            <p:nvPr/>
          </p:nvSpPr>
          <p:spPr>
            <a:xfrm>
              <a:off x="9068628" y="2528305"/>
              <a:ext cx="822960" cy="641449"/>
            </a:xfrm>
            <a:prstGeom prst="rect">
              <a:avLst/>
            </a:prstGeom>
            <a:noFill/>
          </p:spPr>
          <p:txBody>
            <a:bodyPr wrap="square" lIns="0" tIns="0" rIns="0" bIns="0" rtlCol="0" anchor="b">
              <a:noAutofit/>
            </a:bodyPr>
            <a:lstStyle/>
            <a:p>
              <a:pPr algn="ctr" defTabSz="914192">
                <a:defRPr/>
              </a:pPr>
              <a:r>
                <a:rPr lang="en-US" sz="1176" dirty="0">
                  <a:solidFill>
                    <a:srgbClr val="000000"/>
                  </a:solidFill>
                  <a:latin typeface="Segoe UI Semibold"/>
                </a:rPr>
                <a:t>SQL server</a:t>
              </a:r>
            </a:p>
          </p:txBody>
        </p:sp>
      </p:grpSp>
      <p:grpSp>
        <p:nvGrpSpPr>
          <p:cNvPr id="87" name="Group 86">
            <a:extLst>
              <a:ext uri="{FF2B5EF4-FFF2-40B4-BE49-F238E27FC236}">
                <a16:creationId xmlns:a16="http://schemas.microsoft.com/office/drawing/2014/main" id="{C80EEF90-695C-45EE-8787-E0CB3394EDB6}"/>
              </a:ext>
            </a:extLst>
          </p:cNvPr>
          <p:cNvGrpSpPr/>
          <p:nvPr/>
        </p:nvGrpSpPr>
        <p:grpSpPr>
          <a:xfrm rot="10800000">
            <a:off x="6849862" y="4025705"/>
            <a:ext cx="4452975" cy="408188"/>
            <a:chOff x="7582678" y="2017713"/>
            <a:chExt cx="3794449" cy="408246"/>
          </a:xfrm>
        </p:grpSpPr>
        <p:cxnSp>
          <p:nvCxnSpPr>
            <p:cNvPr id="89" name="Straight Connector 88">
              <a:extLst>
                <a:ext uri="{FF2B5EF4-FFF2-40B4-BE49-F238E27FC236}">
                  <a16:creationId xmlns:a16="http://schemas.microsoft.com/office/drawing/2014/main" id="{419D3FD8-1E59-4515-ABA3-2316B91D502C}"/>
                </a:ext>
              </a:extLst>
            </p:cNvPr>
            <p:cNvCxnSpPr/>
            <p:nvPr/>
          </p:nvCxnSpPr>
          <p:spPr>
            <a:xfrm>
              <a:off x="7582678"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A7D39CB-B083-410B-89F4-AC9AFC04E577}"/>
                </a:ext>
              </a:extLst>
            </p:cNvPr>
            <p:cNvCxnSpPr/>
            <p:nvPr/>
          </p:nvCxnSpPr>
          <p:spPr>
            <a:xfrm>
              <a:off x="8531290"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79A3346-4D67-4AB5-9A58-AC1CE7BBC1EC}"/>
                </a:ext>
              </a:extLst>
            </p:cNvPr>
            <p:cNvCxnSpPr/>
            <p:nvPr/>
          </p:nvCxnSpPr>
          <p:spPr>
            <a:xfrm>
              <a:off x="9479902"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43BC6C-F5CE-4FF6-A77B-05E8CB700951}"/>
                </a:ext>
              </a:extLst>
            </p:cNvPr>
            <p:cNvCxnSpPr/>
            <p:nvPr/>
          </p:nvCxnSpPr>
          <p:spPr>
            <a:xfrm>
              <a:off x="10428514"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3498200-7F04-4704-BA1D-68F6E59643ED}"/>
                </a:ext>
              </a:extLst>
            </p:cNvPr>
            <p:cNvCxnSpPr/>
            <p:nvPr/>
          </p:nvCxnSpPr>
          <p:spPr>
            <a:xfrm>
              <a:off x="11377127"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A6C2EC5-A463-4B7C-B39C-22A3D1D8B491}"/>
                </a:ext>
              </a:extLst>
            </p:cNvPr>
            <p:cNvCxnSpPr>
              <a:cxnSpLocks/>
            </p:cNvCxnSpPr>
            <p:nvPr/>
          </p:nvCxnSpPr>
          <p:spPr>
            <a:xfrm flipH="1">
              <a:off x="7582678" y="2017713"/>
              <a:ext cx="3794449" cy="0"/>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5DB2B0B0-895C-415D-96D3-85E751F72B6A}"/>
              </a:ext>
            </a:extLst>
          </p:cNvPr>
          <p:cNvSpPr txBox="1"/>
          <p:nvPr/>
        </p:nvSpPr>
        <p:spPr>
          <a:xfrm>
            <a:off x="7787058" y="1645487"/>
            <a:ext cx="2578587" cy="211209"/>
          </a:xfrm>
          <a:prstGeom prst="rect">
            <a:avLst/>
          </a:prstGeom>
          <a:noFill/>
        </p:spPr>
        <p:txBody>
          <a:bodyPr wrap="square" lIns="0" tIns="0" rIns="0" bIns="0" rtlCol="0">
            <a:spAutoFit/>
          </a:bodyPr>
          <a:lstStyle/>
          <a:p>
            <a:pPr algn="ctr" defTabSz="914192">
              <a:defRPr/>
            </a:pPr>
            <a:r>
              <a:rPr lang="en-US" sz="1372" dirty="0">
                <a:solidFill>
                  <a:srgbClr val="000000"/>
                </a:solidFill>
                <a:latin typeface="Segoe UI Semibold"/>
              </a:rPr>
              <a:t>Evaluated Categories</a:t>
            </a:r>
          </a:p>
        </p:txBody>
      </p:sp>
      <p:sp>
        <p:nvSpPr>
          <p:cNvPr id="97" name="TextBox 96">
            <a:extLst>
              <a:ext uri="{FF2B5EF4-FFF2-40B4-BE49-F238E27FC236}">
                <a16:creationId xmlns:a16="http://schemas.microsoft.com/office/drawing/2014/main" id="{CFE47A3D-A602-4B7C-9E6F-F475F7E725D6}"/>
              </a:ext>
            </a:extLst>
          </p:cNvPr>
          <p:cNvSpPr txBox="1"/>
          <p:nvPr/>
        </p:nvSpPr>
        <p:spPr>
          <a:xfrm>
            <a:off x="7872260" y="4603845"/>
            <a:ext cx="2408181" cy="211209"/>
          </a:xfrm>
          <a:prstGeom prst="rect">
            <a:avLst/>
          </a:prstGeom>
          <a:noFill/>
        </p:spPr>
        <p:txBody>
          <a:bodyPr wrap="square" lIns="0" tIns="0" rIns="0" bIns="0" rtlCol="0">
            <a:spAutoFit/>
          </a:bodyPr>
          <a:lstStyle/>
          <a:p>
            <a:pPr algn="ctr" defTabSz="914192">
              <a:defRPr/>
            </a:pPr>
            <a:r>
              <a:rPr lang="en-US" sz="1372" dirty="0">
                <a:solidFill>
                  <a:srgbClr val="000000"/>
                </a:solidFill>
                <a:latin typeface="Segoe UI Semibold"/>
              </a:rPr>
              <a:t>Secure Score Impact</a:t>
            </a:r>
          </a:p>
        </p:txBody>
      </p:sp>
      <p:grpSp>
        <p:nvGrpSpPr>
          <p:cNvPr id="24" name="Group 23">
            <a:extLst>
              <a:ext uri="{FF2B5EF4-FFF2-40B4-BE49-F238E27FC236}">
                <a16:creationId xmlns:a16="http://schemas.microsoft.com/office/drawing/2014/main" id="{04CFA9F5-87CC-4614-8727-F0D98CD237B9}"/>
              </a:ext>
            </a:extLst>
          </p:cNvPr>
          <p:cNvGrpSpPr/>
          <p:nvPr/>
        </p:nvGrpSpPr>
        <p:grpSpPr>
          <a:xfrm>
            <a:off x="6536494" y="2276705"/>
            <a:ext cx="632471" cy="632471"/>
            <a:chOff x="6581410" y="2276542"/>
            <a:chExt cx="632560" cy="632560"/>
          </a:xfrm>
        </p:grpSpPr>
        <p:sp>
          <p:nvSpPr>
            <p:cNvPr id="103" name="Oval 102">
              <a:extLst>
                <a:ext uri="{FF2B5EF4-FFF2-40B4-BE49-F238E27FC236}">
                  <a16:creationId xmlns:a16="http://schemas.microsoft.com/office/drawing/2014/main" id="{A4578F75-9EA3-42BC-999F-054F8966C96A}"/>
                </a:ext>
              </a:extLst>
            </p:cNvPr>
            <p:cNvSpPr/>
            <p:nvPr/>
          </p:nvSpPr>
          <p:spPr bwMode="auto">
            <a:xfrm>
              <a:off x="6581410"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32418">
                <a:spcBef>
                  <a:spcPct val="0"/>
                </a:spcBef>
                <a:defRPr/>
              </a:pPr>
              <a:endParaRPr lang="en-US" kern="0">
                <a:ln w="3175">
                  <a:noFill/>
                </a:ln>
                <a:solidFill>
                  <a:srgbClr val="000000"/>
                </a:solidFill>
                <a:latin typeface="Segoe UI Semibold"/>
                <a:cs typeface="Segoe UI Semilight" panose="020B0402040204020203" pitchFamily="34" charset="0"/>
              </a:endParaRPr>
            </a:p>
          </p:txBody>
        </p:sp>
        <p:pic>
          <p:nvPicPr>
            <p:cNvPr id="65" name="Graphic 64">
              <a:extLst>
                <a:ext uri="{FF2B5EF4-FFF2-40B4-BE49-F238E27FC236}">
                  <a16:creationId xmlns:a16="http://schemas.microsoft.com/office/drawing/2014/main" id="{439B07CD-E26B-446E-A1ED-70F0EAE3A6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7199" y="2392331"/>
              <a:ext cx="400983" cy="400983"/>
            </a:xfrm>
            <a:prstGeom prst="rect">
              <a:avLst/>
            </a:prstGeom>
          </p:spPr>
        </p:pic>
      </p:grpSp>
      <p:grpSp>
        <p:nvGrpSpPr>
          <p:cNvPr id="22" name="Group 21">
            <a:extLst>
              <a:ext uri="{FF2B5EF4-FFF2-40B4-BE49-F238E27FC236}">
                <a16:creationId xmlns:a16="http://schemas.microsoft.com/office/drawing/2014/main" id="{111487D7-B6B8-4E74-9305-829E9656D689}"/>
              </a:ext>
            </a:extLst>
          </p:cNvPr>
          <p:cNvGrpSpPr/>
          <p:nvPr/>
        </p:nvGrpSpPr>
        <p:grpSpPr>
          <a:xfrm>
            <a:off x="8763101" y="2276705"/>
            <a:ext cx="632471" cy="632471"/>
            <a:chOff x="8781946" y="2276542"/>
            <a:chExt cx="632560" cy="632560"/>
          </a:xfrm>
        </p:grpSpPr>
        <p:sp>
          <p:nvSpPr>
            <p:cNvPr id="115" name="Oval 114">
              <a:extLst>
                <a:ext uri="{FF2B5EF4-FFF2-40B4-BE49-F238E27FC236}">
                  <a16:creationId xmlns:a16="http://schemas.microsoft.com/office/drawing/2014/main" id="{475A5C47-A1F1-4A97-968E-2451D5F96BD7}"/>
                </a:ext>
              </a:extLst>
            </p:cNvPr>
            <p:cNvSpPr/>
            <p:nvPr/>
          </p:nvSpPr>
          <p:spPr bwMode="auto">
            <a:xfrm>
              <a:off x="8781946"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32418">
                <a:spcBef>
                  <a:spcPct val="0"/>
                </a:spcBef>
                <a:defRPr/>
              </a:pPr>
              <a:endParaRPr lang="en-US" kern="0">
                <a:ln w="3175">
                  <a:noFill/>
                </a:ln>
                <a:solidFill>
                  <a:srgbClr val="000000"/>
                </a:solidFill>
                <a:latin typeface="Segoe UI Semibold"/>
                <a:cs typeface="Segoe UI Semilight" panose="020B0402040204020203" pitchFamily="34" charset="0"/>
              </a:endParaRPr>
            </a:p>
          </p:txBody>
        </p:sp>
        <p:pic>
          <p:nvPicPr>
            <p:cNvPr id="66" name="Graphic 65">
              <a:extLst>
                <a:ext uri="{FF2B5EF4-FFF2-40B4-BE49-F238E27FC236}">
                  <a16:creationId xmlns:a16="http://schemas.microsoft.com/office/drawing/2014/main" id="{58E5AA86-CE3F-4A55-98E8-FE28BF685A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11570" y="2406166"/>
              <a:ext cx="373313" cy="373313"/>
            </a:xfrm>
            <a:prstGeom prst="rect">
              <a:avLst/>
            </a:prstGeom>
          </p:spPr>
        </p:pic>
      </p:grpSp>
      <p:grpSp>
        <p:nvGrpSpPr>
          <p:cNvPr id="23" name="Group 22">
            <a:extLst>
              <a:ext uri="{FF2B5EF4-FFF2-40B4-BE49-F238E27FC236}">
                <a16:creationId xmlns:a16="http://schemas.microsoft.com/office/drawing/2014/main" id="{C53E7BA9-AA2A-470E-8E1B-511456291B47}"/>
              </a:ext>
            </a:extLst>
          </p:cNvPr>
          <p:cNvGrpSpPr/>
          <p:nvPr/>
        </p:nvGrpSpPr>
        <p:grpSpPr>
          <a:xfrm>
            <a:off x="7646005" y="2276705"/>
            <a:ext cx="632471" cy="632471"/>
            <a:chOff x="7681678" y="2276542"/>
            <a:chExt cx="632560" cy="632560"/>
          </a:xfrm>
        </p:grpSpPr>
        <p:sp>
          <p:nvSpPr>
            <p:cNvPr id="114" name="Oval 113">
              <a:extLst>
                <a:ext uri="{FF2B5EF4-FFF2-40B4-BE49-F238E27FC236}">
                  <a16:creationId xmlns:a16="http://schemas.microsoft.com/office/drawing/2014/main" id="{63E7580C-DE32-49EF-9FD0-E3E8E698C5F4}"/>
                </a:ext>
              </a:extLst>
            </p:cNvPr>
            <p:cNvSpPr/>
            <p:nvPr/>
          </p:nvSpPr>
          <p:spPr bwMode="auto">
            <a:xfrm>
              <a:off x="7681678"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32418">
                <a:spcBef>
                  <a:spcPct val="0"/>
                </a:spcBef>
                <a:defRPr/>
              </a:pPr>
              <a:endParaRPr lang="en-US" kern="0">
                <a:ln w="3175">
                  <a:noFill/>
                </a:ln>
                <a:solidFill>
                  <a:srgbClr val="000000"/>
                </a:solidFill>
                <a:latin typeface="Segoe UI Semibold"/>
                <a:cs typeface="Segoe UI Semilight" panose="020B0402040204020203" pitchFamily="34" charset="0"/>
              </a:endParaRPr>
            </a:p>
          </p:txBody>
        </p:sp>
        <p:pic>
          <p:nvPicPr>
            <p:cNvPr id="68" name="Graphic 67">
              <a:extLst>
                <a:ext uri="{FF2B5EF4-FFF2-40B4-BE49-F238E27FC236}">
                  <a16:creationId xmlns:a16="http://schemas.microsoft.com/office/drawing/2014/main" id="{42061F0A-DF36-47D1-9D95-9E1D92761D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9384" y="2404248"/>
              <a:ext cx="377148" cy="377148"/>
            </a:xfrm>
            <a:prstGeom prst="rect">
              <a:avLst/>
            </a:prstGeom>
          </p:spPr>
        </p:pic>
      </p:grpSp>
      <p:graphicFrame>
        <p:nvGraphicFramePr>
          <p:cNvPr id="98" name="Chart 97">
            <a:extLst>
              <a:ext uri="{FF2B5EF4-FFF2-40B4-BE49-F238E27FC236}">
                <a16:creationId xmlns:a16="http://schemas.microsoft.com/office/drawing/2014/main" id="{B70DF1FB-C788-4BA4-8405-9E5DE8170553}"/>
              </a:ext>
            </a:extLst>
          </p:cNvPr>
          <p:cNvGraphicFramePr/>
          <p:nvPr/>
        </p:nvGraphicFramePr>
        <p:xfrm>
          <a:off x="8308102" y="4869173"/>
          <a:ext cx="1536254" cy="1592029"/>
        </p:xfrm>
        <a:graphic>
          <a:graphicData uri="http://schemas.openxmlformats.org/drawingml/2006/chart">
            <c:chart xmlns:c="http://schemas.openxmlformats.org/drawingml/2006/chart" xmlns:r="http://schemas.openxmlformats.org/officeDocument/2006/relationships" r:id="rId11"/>
          </a:graphicData>
        </a:graphic>
      </p:graphicFrame>
      <p:sp>
        <p:nvSpPr>
          <p:cNvPr id="100" name="TextBox 99">
            <a:extLst>
              <a:ext uri="{FF2B5EF4-FFF2-40B4-BE49-F238E27FC236}">
                <a16:creationId xmlns:a16="http://schemas.microsoft.com/office/drawing/2014/main" id="{F33F21A9-2E3C-489F-BFF9-B08920C39E9F}"/>
              </a:ext>
            </a:extLst>
          </p:cNvPr>
          <p:cNvSpPr txBox="1"/>
          <p:nvPr/>
        </p:nvSpPr>
        <p:spPr>
          <a:xfrm>
            <a:off x="8514574" y="5409129"/>
            <a:ext cx="1166453" cy="640084"/>
          </a:xfrm>
          <a:prstGeom prst="rect">
            <a:avLst/>
          </a:prstGeom>
          <a:noFill/>
        </p:spPr>
        <p:txBody>
          <a:bodyPr wrap="square" lIns="0" tIns="0" rIns="0" bIns="0" rtlCol="0">
            <a:noAutofit/>
          </a:bodyPr>
          <a:lstStyle/>
          <a:p>
            <a:pPr algn="ctr" defTabSz="914192">
              <a:lnSpc>
                <a:spcPct val="80000"/>
              </a:lnSpc>
              <a:defRPr/>
            </a:pPr>
            <a:r>
              <a:rPr lang="en-US" sz="2800" dirty="0">
                <a:solidFill>
                  <a:srgbClr val="0078D4"/>
                </a:solidFill>
                <a:latin typeface="Segoe UI Semibold"/>
              </a:rPr>
              <a:t>50</a:t>
            </a:r>
            <a:r>
              <a:rPr lang="en-US" sz="2000" dirty="0">
                <a:solidFill>
                  <a:srgbClr val="0078D4"/>
                </a:solidFill>
                <a:latin typeface="Segoe UI Semibold"/>
              </a:rPr>
              <a:t>%</a:t>
            </a:r>
          </a:p>
          <a:p>
            <a:pPr algn="ctr" defTabSz="914192">
              <a:lnSpc>
                <a:spcPct val="80000"/>
              </a:lnSpc>
              <a:defRPr/>
            </a:pPr>
            <a:r>
              <a:rPr lang="en-US" sz="1200" dirty="0">
                <a:solidFill>
                  <a:srgbClr val="000000"/>
                </a:solidFill>
                <a:latin typeface="Segoe UI Semibold"/>
              </a:rPr>
              <a:t>Secure</a:t>
            </a:r>
            <a:br>
              <a:rPr lang="en-US" sz="1200" dirty="0">
                <a:solidFill>
                  <a:srgbClr val="000000"/>
                </a:solidFill>
                <a:latin typeface="Segoe UI Semibold"/>
              </a:rPr>
            </a:br>
            <a:r>
              <a:rPr lang="en-US" sz="1200" dirty="0">
                <a:solidFill>
                  <a:srgbClr val="000000"/>
                </a:solidFill>
                <a:latin typeface="Segoe UI Semibold"/>
              </a:rPr>
              <a:t>Score</a:t>
            </a:r>
          </a:p>
        </p:txBody>
      </p:sp>
      <p:sp>
        <p:nvSpPr>
          <p:cNvPr id="117" name="Oval 116">
            <a:extLst>
              <a:ext uri="{FF2B5EF4-FFF2-40B4-BE49-F238E27FC236}">
                <a16:creationId xmlns:a16="http://schemas.microsoft.com/office/drawing/2014/main" id="{476E3D1F-AA9A-4D8F-8A78-A877161A3595}"/>
              </a:ext>
            </a:extLst>
          </p:cNvPr>
          <p:cNvSpPr/>
          <p:nvPr/>
        </p:nvSpPr>
        <p:spPr bwMode="auto">
          <a:xfrm>
            <a:off x="10981790" y="2276705"/>
            <a:ext cx="632471" cy="632471"/>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32418">
              <a:spcBef>
                <a:spcPct val="0"/>
              </a:spcBef>
              <a:defRPr/>
            </a:pPr>
            <a:endParaRPr lang="en-US" kern="0">
              <a:ln w="3175">
                <a:noFill/>
              </a:ln>
              <a:solidFill>
                <a:srgbClr val="000000"/>
              </a:solidFill>
              <a:latin typeface="Segoe UI Semibold"/>
              <a:cs typeface="Segoe UI Semilight" panose="020B0402040204020203" pitchFamily="34" charset="0"/>
            </a:endParaRPr>
          </a:p>
        </p:txBody>
      </p:sp>
      <p:pic>
        <p:nvPicPr>
          <p:cNvPr id="67" name="Graphic 66">
            <a:extLst>
              <a:ext uri="{FF2B5EF4-FFF2-40B4-BE49-F238E27FC236}">
                <a16:creationId xmlns:a16="http://schemas.microsoft.com/office/drawing/2014/main" id="{7756F53A-EF38-4A5C-958D-D0331A2878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3025" y="2417940"/>
            <a:ext cx="350004" cy="350004"/>
          </a:xfrm>
          <a:prstGeom prst="rect">
            <a:avLst/>
          </a:prstGeom>
        </p:spPr>
      </p:pic>
      <p:grpSp>
        <p:nvGrpSpPr>
          <p:cNvPr id="21" name="Group 20">
            <a:extLst>
              <a:ext uri="{FF2B5EF4-FFF2-40B4-BE49-F238E27FC236}">
                <a16:creationId xmlns:a16="http://schemas.microsoft.com/office/drawing/2014/main" id="{15E6D576-D7AF-4EE0-96CE-0EAB2F344B9F}"/>
              </a:ext>
            </a:extLst>
          </p:cNvPr>
          <p:cNvGrpSpPr/>
          <p:nvPr/>
        </p:nvGrpSpPr>
        <p:grpSpPr>
          <a:xfrm>
            <a:off x="9872446" y="2276705"/>
            <a:ext cx="632471" cy="632471"/>
            <a:chOff x="9882214" y="2276542"/>
            <a:chExt cx="632560" cy="632560"/>
          </a:xfrm>
        </p:grpSpPr>
        <p:sp>
          <p:nvSpPr>
            <p:cNvPr id="116" name="Oval 115">
              <a:extLst>
                <a:ext uri="{FF2B5EF4-FFF2-40B4-BE49-F238E27FC236}">
                  <a16:creationId xmlns:a16="http://schemas.microsoft.com/office/drawing/2014/main" id="{F7D663C2-8409-4F5A-A23B-6CFACB3EE960}"/>
                </a:ext>
              </a:extLst>
            </p:cNvPr>
            <p:cNvSpPr/>
            <p:nvPr/>
          </p:nvSpPr>
          <p:spPr bwMode="auto">
            <a:xfrm>
              <a:off x="9882214"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32418">
                <a:spcBef>
                  <a:spcPct val="0"/>
                </a:spcBef>
                <a:defRPr/>
              </a:pPr>
              <a:endParaRPr lang="en-US" kern="0">
                <a:ln w="3175">
                  <a:noFill/>
                </a:ln>
                <a:solidFill>
                  <a:srgbClr val="000000"/>
                </a:solidFill>
                <a:latin typeface="Segoe UI Semibold"/>
                <a:cs typeface="Segoe UI Semilight" panose="020B0402040204020203" pitchFamily="34" charset="0"/>
              </a:endParaRPr>
            </a:p>
          </p:txBody>
        </p:sp>
        <p:pic>
          <p:nvPicPr>
            <p:cNvPr id="71" name="Graphic 70">
              <a:extLst>
                <a:ext uri="{FF2B5EF4-FFF2-40B4-BE49-F238E27FC236}">
                  <a16:creationId xmlns:a16="http://schemas.microsoft.com/office/drawing/2014/main" id="{9407EED1-2AB6-4293-BB05-C796C910FA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98690" y="2393018"/>
              <a:ext cx="399608" cy="399608"/>
            </a:xfrm>
            <a:prstGeom prst="rect">
              <a:avLst/>
            </a:prstGeom>
          </p:spPr>
        </p:pic>
      </p:grpSp>
      <p:grpSp>
        <p:nvGrpSpPr>
          <p:cNvPr id="14" name="Group 13">
            <a:extLst>
              <a:ext uri="{FF2B5EF4-FFF2-40B4-BE49-F238E27FC236}">
                <a16:creationId xmlns:a16="http://schemas.microsoft.com/office/drawing/2014/main" id="{5F2A870C-BFF2-4A38-9BF0-B8FA5A5C7518}"/>
              </a:ext>
            </a:extLst>
          </p:cNvPr>
          <p:cNvGrpSpPr/>
          <p:nvPr/>
        </p:nvGrpSpPr>
        <p:grpSpPr>
          <a:xfrm>
            <a:off x="6544913" y="3475762"/>
            <a:ext cx="5069348" cy="632473"/>
            <a:chOff x="6544976" y="3475769"/>
            <a:chExt cx="5070067" cy="632562"/>
          </a:xfrm>
        </p:grpSpPr>
        <p:sp>
          <p:nvSpPr>
            <p:cNvPr id="118" name="Oval 117">
              <a:extLst>
                <a:ext uri="{FF2B5EF4-FFF2-40B4-BE49-F238E27FC236}">
                  <a16:creationId xmlns:a16="http://schemas.microsoft.com/office/drawing/2014/main" id="{9299247B-1BCD-4D00-99B1-1B3CF68CA49C}"/>
                </a:ext>
              </a:extLst>
            </p:cNvPr>
            <p:cNvSpPr/>
            <p:nvPr/>
          </p:nvSpPr>
          <p:spPr bwMode="auto">
            <a:xfrm>
              <a:off x="6544976" y="3475771"/>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32418">
                <a:spcBef>
                  <a:spcPct val="0"/>
                </a:spcBef>
                <a:defRPr/>
              </a:pPr>
              <a:endParaRPr lang="en-US" kern="0">
                <a:ln w="3175">
                  <a:noFill/>
                </a:ln>
                <a:solidFill>
                  <a:srgbClr val="000000"/>
                </a:solidFill>
                <a:latin typeface="Segoe UI Semibold"/>
                <a:cs typeface="Segoe UI Semilight" panose="020B0402040204020203" pitchFamily="34" charset="0"/>
              </a:endParaRPr>
            </a:p>
          </p:txBody>
        </p:sp>
        <p:sp>
          <p:nvSpPr>
            <p:cNvPr id="119" name="Oval 118">
              <a:extLst>
                <a:ext uri="{FF2B5EF4-FFF2-40B4-BE49-F238E27FC236}">
                  <a16:creationId xmlns:a16="http://schemas.microsoft.com/office/drawing/2014/main" id="{0FB5B55E-7DFD-46B3-AC4B-E7C0D056D8D0}"/>
                </a:ext>
              </a:extLst>
            </p:cNvPr>
            <p:cNvSpPr/>
            <p:nvPr/>
          </p:nvSpPr>
          <p:spPr bwMode="auto">
            <a:xfrm>
              <a:off x="7654551"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32418">
                <a:spcBef>
                  <a:spcPct val="0"/>
                </a:spcBef>
                <a:defRPr/>
              </a:pPr>
              <a:endParaRPr lang="en-US" kern="0">
                <a:ln w="3175">
                  <a:noFill/>
                </a:ln>
                <a:solidFill>
                  <a:srgbClr val="000000"/>
                </a:solidFill>
                <a:latin typeface="Segoe UI Semibold"/>
                <a:cs typeface="Segoe UI Semilight" panose="020B0402040204020203" pitchFamily="34" charset="0"/>
              </a:endParaRPr>
            </a:p>
          </p:txBody>
        </p:sp>
        <p:sp>
          <p:nvSpPr>
            <p:cNvPr id="120" name="Oval 119">
              <a:extLst>
                <a:ext uri="{FF2B5EF4-FFF2-40B4-BE49-F238E27FC236}">
                  <a16:creationId xmlns:a16="http://schemas.microsoft.com/office/drawing/2014/main" id="{AD5742A4-B816-402A-991F-812451A80144}"/>
                </a:ext>
              </a:extLst>
            </p:cNvPr>
            <p:cNvSpPr/>
            <p:nvPr/>
          </p:nvSpPr>
          <p:spPr bwMode="auto">
            <a:xfrm>
              <a:off x="8767936"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32418">
                <a:spcBef>
                  <a:spcPct val="0"/>
                </a:spcBef>
                <a:defRPr/>
              </a:pPr>
              <a:endParaRPr lang="en-US" kern="0">
                <a:ln w="3175">
                  <a:noFill/>
                </a:ln>
                <a:solidFill>
                  <a:srgbClr val="000000"/>
                </a:solidFill>
                <a:latin typeface="Segoe UI Semibold"/>
                <a:cs typeface="Segoe UI Semilight" panose="020B0402040204020203" pitchFamily="34" charset="0"/>
              </a:endParaRPr>
            </a:p>
          </p:txBody>
        </p:sp>
        <p:sp>
          <p:nvSpPr>
            <p:cNvPr id="121" name="Oval 120">
              <a:extLst>
                <a:ext uri="{FF2B5EF4-FFF2-40B4-BE49-F238E27FC236}">
                  <a16:creationId xmlns:a16="http://schemas.microsoft.com/office/drawing/2014/main" id="{C7BCE0FF-B158-443C-9895-FF70F6333AEE}"/>
                </a:ext>
              </a:extLst>
            </p:cNvPr>
            <p:cNvSpPr/>
            <p:nvPr/>
          </p:nvSpPr>
          <p:spPr bwMode="auto">
            <a:xfrm>
              <a:off x="9882214" y="3475770"/>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32418">
                <a:spcBef>
                  <a:spcPct val="0"/>
                </a:spcBef>
                <a:defRPr/>
              </a:pPr>
              <a:endParaRPr lang="en-US" kern="0">
                <a:ln w="3175">
                  <a:noFill/>
                </a:ln>
                <a:solidFill>
                  <a:srgbClr val="000000"/>
                </a:solidFill>
                <a:latin typeface="Segoe UI Semibold"/>
                <a:cs typeface="Segoe UI Semilight" panose="020B0402040204020203" pitchFamily="34" charset="0"/>
              </a:endParaRPr>
            </a:p>
          </p:txBody>
        </p:sp>
        <p:sp>
          <p:nvSpPr>
            <p:cNvPr id="122" name="Oval 121">
              <a:extLst>
                <a:ext uri="{FF2B5EF4-FFF2-40B4-BE49-F238E27FC236}">
                  <a16:creationId xmlns:a16="http://schemas.microsoft.com/office/drawing/2014/main" id="{6508FD5C-8817-4C0A-8D82-FD6961408949}"/>
                </a:ext>
              </a:extLst>
            </p:cNvPr>
            <p:cNvSpPr/>
            <p:nvPr/>
          </p:nvSpPr>
          <p:spPr bwMode="auto">
            <a:xfrm>
              <a:off x="10982483"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32418">
                <a:spcBef>
                  <a:spcPct val="0"/>
                </a:spcBef>
                <a:defRPr/>
              </a:pPr>
              <a:endParaRPr lang="en-US" kern="0">
                <a:ln w="3175">
                  <a:noFill/>
                </a:ln>
                <a:solidFill>
                  <a:srgbClr val="000000"/>
                </a:solidFill>
                <a:latin typeface="Segoe UI Semibold"/>
                <a:cs typeface="Segoe UI Semilight" panose="020B0402040204020203" pitchFamily="34" charset="0"/>
              </a:endParaRPr>
            </a:p>
          </p:txBody>
        </p:sp>
      </p:grpSp>
      <p:grpSp>
        <p:nvGrpSpPr>
          <p:cNvPr id="72" name="Group 71">
            <a:extLst>
              <a:ext uri="{FF2B5EF4-FFF2-40B4-BE49-F238E27FC236}">
                <a16:creationId xmlns:a16="http://schemas.microsoft.com/office/drawing/2014/main" id="{CD4D4F01-87B4-40D1-AD92-B17B5FB4F2DB}"/>
              </a:ext>
            </a:extLst>
          </p:cNvPr>
          <p:cNvGrpSpPr/>
          <p:nvPr/>
        </p:nvGrpSpPr>
        <p:grpSpPr>
          <a:xfrm>
            <a:off x="6366610" y="3316741"/>
            <a:ext cx="5419240" cy="632471"/>
            <a:chOff x="7171198" y="2528306"/>
            <a:chExt cx="4617819" cy="632560"/>
          </a:xfrm>
        </p:grpSpPr>
        <p:sp>
          <p:nvSpPr>
            <p:cNvPr id="73" name="TextBox 72">
              <a:extLst>
                <a:ext uri="{FF2B5EF4-FFF2-40B4-BE49-F238E27FC236}">
                  <a16:creationId xmlns:a16="http://schemas.microsoft.com/office/drawing/2014/main" id="{E2C2024D-E443-4E3A-89A2-73F26085CDF4}"/>
                </a:ext>
              </a:extLst>
            </p:cNvPr>
            <p:cNvSpPr txBox="1"/>
            <p:nvPr/>
          </p:nvSpPr>
          <p:spPr>
            <a:xfrm>
              <a:off x="8119913" y="2528306"/>
              <a:ext cx="822960" cy="632560"/>
            </a:xfrm>
            <a:prstGeom prst="rect">
              <a:avLst/>
            </a:prstGeom>
            <a:noFill/>
          </p:spPr>
          <p:txBody>
            <a:bodyPr wrap="square" lIns="0" tIns="0" rIns="0" bIns="0" rtlCol="0" anchor="b">
              <a:noAutofit/>
            </a:bodyPr>
            <a:lstStyle/>
            <a:p>
              <a:pPr algn="ctr" defTabSz="914192">
                <a:defRPr/>
              </a:pPr>
              <a:r>
                <a:rPr lang="en-US" sz="2000" dirty="0">
                  <a:solidFill>
                    <a:srgbClr val="000000"/>
                  </a:solidFill>
                  <a:latin typeface="Segoe UI Semibold"/>
                </a:rPr>
                <a:t>+2</a:t>
              </a:r>
              <a:r>
                <a:rPr lang="en-US" sz="1600" dirty="0">
                  <a:solidFill>
                    <a:srgbClr val="000000"/>
                  </a:solidFill>
                  <a:latin typeface="Segoe UI Semibold"/>
                </a:rPr>
                <a:t>%</a:t>
              </a:r>
            </a:p>
          </p:txBody>
        </p:sp>
        <p:sp>
          <p:nvSpPr>
            <p:cNvPr id="74" name="TextBox 73">
              <a:extLst>
                <a:ext uri="{FF2B5EF4-FFF2-40B4-BE49-F238E27FC236}">
                  <a16:creationId xmlns:a16="http://schemas.microsoft.com/office/drawing/2014/main" id="{9BED3132-AFAC-4988-BD8E-CE3F90651E0E}"/>
                </a:ext>
              </a:extLst>
            </p:cNvPr>
            <p:cNvSpPr txBox="1"/>
            <p:nvPr/>
          </p:nvSpPr>
          <p:spPr>
            <a:xfrm>
              <a:off x="10966057" y="2528306"/>
              <a:ext cx="822960" cy="632560"/>
            </a:xfrm>
            <a:prstGeom prst="rect">
              <a:avLst/>
            </a:prstGeom>
            <a:noFill/>
          </p:spPr>
          <p:txBody>
            <a:bodyPr wrap="square" lIns="0" tIns="0" rIns="0" bIns="0" rtlCol="0" anchor="b">
              <a:noAutofit/>
            </a:bodyPr>
            <a:lstStyle/>
            <a:p>
              <a:pPr algn="ctr" defTabSz="914192">
                <a:defRPr/>
              </a:pPr>
              <a:r>
                <a:rPr lang="en-US" sz="2000" dirty="0">
                  <a:solidFill>
                    <a:srgbClr val="3C3C41"/>
                  </a:solidFill>
                  <a:latin typeface="Segoe UI Semibold"/>
                </a:rPr>
                <a:t>+2</a:t>
              </a:r>
              <a:r>
                <a:rPr lang="en-US" sz="1600" dirty="0">
                  <a:solidFill>
                    <a:srgbClr val="3C3C41"/>
                  </a:solidFill>
                  <a:latin typeface="Segoe UI Semibold"/>
                </a:rPr>
                <a:t>%</a:t>
              </a:r>
              <a:r>
                <a:rPr lang="en-US" sz="2000" dirty="0">
                  <a:solidFill>
                    <a:srgbClr val="3C3C41"/>
                  </a:solidFill>
                  <a:latin typeface="Segoe UI Semibold"/>
                </a:rPr>
                <a:t> </a:t>
              </a:r>
            </a:p>
          </p:txBody>
        </p:sp>
        <p:sp>
          <p:nvSpPr>
            <p:cNvPr id="75" name="TextBox 74">
              <a:extLst>
                <a:ext uri="{FF2B5EF4-FFF2-40B4-BE49-F238E27FC236}">
                  <a16:creationId xmlns:a16="http://schemas.microsoft.com/office/drawing/2014/main" id="{06BF353D-7670-4558-8C0F-CD7637EACBD7}"/>
                </a:ext>
              </a:extLst>
            </p:cNvPr>
            <p:cNvSpPr txBox="1"/>
            <p:nvPr/>
          </p:nvSpPr>
          <p:spPr>
            <a:xfrm>
              <a:off x="10017343" y="2528306"/>
              <a:ext cx="822960" cy="632560"/>
            </a:xfrm>
            <a:prstGeom prst="rect">
              <a:avLst/>
            </a:prstGeom>
            <a:noFill/>
          </p:spPr>
          <p:txBody>
            <a:bodyPr wrap="square" lIns="0" tIns="0" rIns="0" bIns="0" rtlCol="0" anchor="b">
              <a:noAutofit/>
            </a:bodyPr>
            <a:lstStyle/>
            <a:p>
              <a:pPr algn="ctr" defTabSz="914192">
                <a:defRPr/>
              </a:pPr>
              <a:r>
                <a:rPr lang="en-US" sz="2000" dirty="0">
                  <a:solidFill>
                    <a:srgbClr val="000000"/>
                  </a:solidFill>
                  <a:latin typeface="Segoe UI Semibold"/>
                </a:rPr>
                <a:t>+3</a:t>
              </a:r>
              <a:r>
                <a:rPr lang="en-US" sz="1600" dirty="0">
                  <a:solidFill>
                    <a:srgbClr val="000000"/>
                  </a:solidFill>
                  <a:latin typeface="Segoe UI Semibold"/>
                </a:rPr>
                <a:t>%</a:t>
              </a:r>
            </a:p>
          </p:txBody>
        </p:sp>
        <p:sp>
          <p:nvSpPr>
            <p:cNvPr id="77" name="TextBox 76">
              <a:extLst>
                <a:ext uri="{FF2B5EF4-FFF2-40B4-BE49-F238E27FC236}">
                  <a16:creationId xmlns:a16="http://schemas.microsoft.com/office/drawing/2014/main" id="{C75FF47F-C2E2-4B8C-AC6D-7767D893DCFE}"/>
                </a:ext>
              </a:extLst>
            </p:cNvPr>
            <p:cNvSpPr txBox="1"/>
            <p:nvPr/>
          </p:nvSpPr>
          <p:spPr>
            <a:xfrm>
              <a:off x="7171198" y="2528306"/>
              <a:ext cx="822960" cy="632560"/>
            </a:xfrm>
            <a:prstGeom prst="rect">
              <a:avLst/>
            </a:prstGeom>
            <a:noFill/>
          </p:spPr>
          <p:txBody>
            <a:bodyPr wrap="square" lIns="0" tIns="0" rIns="0" bIns="0" rtlCol="0" anchor="b">
              <a:noAutofit/>
            </a:bodyPr>
            <a:lstStyle/>
            <a:p>
              <a:pPr algn="ctr" defTabSz="914192">
                <a:defRPr/>
              </a:pPr>
              <a:r>
                <a:rPr lang="en-US" sz="2000" dirty="0">
                  <a:solidFill>
                    <a:srgbClr val="000000"/>
                  </a:solidFill>
                  <a:latin typeface="Segoe UI Semibold"/>
                </a:rPr>
                <a:t>+7</a:t>
              </a:r>
              <a:r>
                <a:rPr lang="en-US" sz="1600" dirty="0">
                  <a:solidFill>
                    <a:srgbClr val="000000"/>
                  </a:solidFill>
                  <a:latin typeface="Segoe UI Semibold"/>
                </a:rPr>
                <a:t>%</a:t>
              </a:r>
              <a:endParaRPr lang="en-US" sz="2000" dirty="0">
                <a:solidFill>
                  <a:srgbClr val="000000"/>
                </a:solidFill>
                <a:latin typeface="Segoe UI Semibold"/>
              </a:endParaRPr>
            </a:p>
          </p:txBody>
        </p:sp>
        <p:sp>
          <p:nvSpPr>
            <p:cNvPr id="78" name="TextBox 77">
              <a:extLst>
                <a:ext uri="{FF2B5EF4-FFF2-40B4-BE49-F238E27FC236}">
                  <a16:creationId xmlns:a16="http://schemas.microsoft.com/office/drawing/2014/main" id="{01459CB6-BB43-4DC1-A756-B3041AAD1C73}"/>
                </a:ext>
              </a:extLst>
            </p:cNvPr>
            <p:cNvSpPr txBox="1"/>
            <p:nvPr/>
          </p:nvSpPr>
          <p:spPr>
            <a:xfrm>
              <a:off x="9068628" y="2528306"/>
              <a:ext cx="822960" cy="632560"/>
            </a:xfrm>
            <a:prstGeom prst="rect">
              <a:avLst/>
            </a:prstGeom>
            <a:noFill/>
          </p:spPr>
          <p:txBody>
            <a:bodyPr wrap="square" lIns="0" tIns="0" rIns="0" bIns="0" rtlCol="0" anchor="b">
              <a:noAutofit/>
            </a:bodyPr>
            <a:lstStyle/>
            <a:p>
              <a:pPr algn="ctr" defTabSz="914192">
                <a:defRPr/>
              </a:pPr>
              <a:r>
                <a:rPr lang="en-US" sz="2000" dirty="0">
                  <a:solidFill>
                    <a:srgbClr val="000000"/>
                  </a:solidFill>
                  <a:latin typeface="Segoe UI Semibold"/>
                </a:rPr>
                <a:t>+1</a:t>
              </a:r>
              <a:r>
                <a:rPr lang="en-US" sz="1600" dirty="0">
                  <a:solidFill>
                    <a:srgbClr val="000000"/>
                  </a:solidFill>
                  <a:latin typeface="Segoe UI Semibold"/>
                </a:rPr>
                <a:t>%</a:t>
              </a:r>
            </a:p>
          </p:txBody>
        </p:sp>
      </p:grpSp>
      <p:sp>
        <p:nvSpPr>
          <p:cNvPr id="99" name="Text Placeholder 17">
            <a:extLst>
              <a:ext uri="{FF2B5EF4-FFF2-40B4-BE49-F238E27FC236}">
                <a16:creationId xmlns:a16="http://schemas.microsoft.com/office/drawing/2014/main" id="{035253D4-270D-47F3-AC17-B11F21C88BA3}"/>
              </a:ext>
            </a:extLst>
          </p:cNvPr>
          <p:cNvSpPr>
            <a:spLocks noGrp="1"/>
          </p:cNvSpPr>
          <p:nvPr>
            <p:ph type="body" sz="quarter" idx="10"/>
          </p:nvPr>
        </p:nvSpPr>
        <p:spPr>
          <a:xfrm>
            <a:off x="443546" y="1937334"/>
            <a:ext cx="5211960" cy="2806055"/>
          </a:xfrm>
        </p:spPr>
        <p:txBody>
          <a:bodyPr/>
          <a:lstStyle/>
          <a:p>
            <a:pPr defTabSz="914192">
              <a:lnSpc>
                <a:spcPct val="100000"/>
              </a:lnSpc>
              <a:spcBef>
                <a:spcPts val="2353"/>
              </a:spcBef>
              <a:defRPr/>
            </a:pPr>
            <a:r>
              <a:rPr lang="en-US" sz="1765" dirty="0">
                <a:solidFill>
                  <a:schemeClr val="tx1"/>
                </a:solidFill>
                <a:latin typeface="+mn-lt"/>
              </a:rPr>
              <a:t>Gain instant insight into the security state of your </a:t>
            </a:r>
            <a:br>
              <a:rPr lang="en-US" sz="1765" dirty="0">
                <a:solidFill>
                  <a:schemeClr val="tx1"/>
                </a:solidFill>
                <a:latin typeface="+mn-lt"/>
              </a:rPr>
            </a:br>
            <a:r>
              <a:rPr lang="en-US" sz="1765" dirty="0">
                <a:solidFill>
                  <a:schemeClr val="tx1"/>
                </a:solidFill>
                <a:latin typeface="+mn-lt"/>
              </a:rPr>
              <a:t>cloud workloads</a:t>
            </a:r>
          </a:p>
          <a:p>
            <a:pPr defTabSz="914192">
              <a:lnSpc>
                <a:spcPct val="100000"/>
              </a:lnSpc>
              <a:spcBef>
                <a:spcPts val="2353"/>
              </a:spcBef>
              <a:defRPr/>
            </a:pPr>
            <a:r>
              <a:rPr lang="en-US" sz="1765" dirty="0">
                <a:solidFill>
                  <a:schemeClr val="tx1"/>
                </a:solidFill>
                <a:latin typeface="+mn-lt"/>
              </a:rPr>
              <a:t>Address security vulnerabilities with </a:t>
            </a:r>
            <a:br>
              <a:rPr lang="en-US" sz="1765" dirty="0">
                <a:solidFill>
                  <a:schemeClr val="tx1"/>
                </a:solidFill>
                <a:latin typeface="+mn-lt"/>
              </a:rPr>
            </a:br>
            <a:r>
              <a:rPr lang="en-US" sz="1765" dirty="0">
                <a:solidFill>
                  <a:schemeClr val="tx1"/>
                </a:solidFill>
                <a:latin typeface="+mn-lt"/>
              </a:rPr>
              <a:t>prioritized recommendations </a:t>
            </a:r>
          </a:p>
          <a:p>
            <a:pPr defTabSz="914192">
              <a:lnSpc>
                <a:spcPct val="100000"/>
              </a:lnSpc>
              <a:spcBef>
                <a:spcPts val="2353"/>
              </a:spcBef>
              <a:defRPr/>
            </a:pPr>
            <a:r>
              <a:rPr lang="en-US" sz="1765" dirty="0">
                <a:solidFill>
                  <a:schemeClr val="tx1"/>
                </a:solidFill>
                <a:latin typeface="+mn-lt"/>
              </a:rPr>
              <a:t>Improve your Secure Score and overall security posture in minutes</a:t>
            </a:r>
            <a:endParaRPr lang="he-IL" sz="1765" dirty="0">
              <a:solidFill>
                <a:schemeClr val="tx1"/>
              </a:solidFill>
              <a:latin typeface="+mn-lt"/>
            </a:endParaRPr>
          </a:p>
          <a:p>
            <a:pPr defTabSz="914192">
              <a:lnSpc>
                <a:spcPct val="100000"/>
              </a:lnSpc>
              <a:spcBef>
                <a:spcPts val="2353"/>
              </a:spcBef>
              <a:defRPr/>
            </a:pPr>
            <a:r>
              <a:rPr lang="en-US" sz="1765" dirty="0">
                <a:solidFill>
                  <a:schemeClr val="tx1"/>
                </a:solidFill>
                <a:latin typeface="+mn-lt"/>
              </a:rPr>
              <a:t>Speed up regulatory compliance</a:t>
            </a:r>
          </a:p>
        </p:txBody>
      </p:sp>
      <p:grpSp>
        <p:nvGrpSpPr>
          <p:cNvPr id="69" name="Group 68">
            <a:extLst>
              <a:ext uri="{FF2B5EF4-FFF2-40B4-BE49-F238E27FC236}">
                <a16:creationId xmlns:a16="http://schemas.microsoft.com/office/drawing/2014/main" id="{7422B26C-5E3B-40C0-B0AF-15C188425B1D}"/>
              </a:ext>
            </a:extLst>
          </p:cNvPr>
          <p:cNvGrpSpPr/>
          <p:nvPr/>
        </p:nvGrpSpPr>
        <p:grpSpPr>
          <a:xfrm>
            <a:off x="0" y="6494753"/>
            <a:ext cx="12192000" cy="472960"/>
            <a:chOff x="0" y="6494753"/>
            <a:chExt cx="12192000" cy="472960"/>
          </a:xfrm>
        </p:grpSpPr>
        <p:sp>
          <p:nvSpPr>
            <p:cNvPr id="70" name="Rectangle 69">
              <a:extLst>
                <a:ext uri="{FF2B5EF4-FFF2-40B4-BE49-F238E27FC236}">
                  <a16:creationId xmlns:a16="http://schemas.microsoft.com/office/drawing/2014/main" id="{8B46D2CF-05C1-4C6D-A8A2-4A9E2241AF6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1EA1D938-21BA-49F9-A6A0-8807D9475CE1}"/>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201594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1C7C19A-D5B7-4AEF-A320-F0116C17F52F}"/>
              </a:ext>
            </a:extLst>
          </p:cNvPr>
          <p:cNvSpPr/>
          <p:nvPr/>
        </p:nvSpPr>
        <p:spPr bwMode="auto">
          <a:xfrm>
            <a:off x="5192349" y="1805788"/>
            <a:ext cx="6581010" cy="3689666"/>
          </a:xfrm>
          <a:prstGeom prst="rect">
            <a:avLst/>
          </a:prstGeom>
          <a:noFill/>
          <a:ln w="158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75735" rIns="175735" bIns="175735" numCol="1" spcCol="0" rtlCol="0" fromWordArt="0" anchor="b" anchorCtr="0" forceAA="0" compatLnSpc="1">
            <a:prstTxWarp prst="textNoShape">
              <a:avLst/>
            </a:prstTxWarp>
            <a:noAutofit/>
          </a:bodyPr>
          <a:lstStyle/>
          <a:p>
            <a:pPr algn="ctr" defTabSz="895923" fontAlgn="base">
              <a:lnSpc>
                <a:spcPct val="90000"/>
              </a:lnSpc>
              <a:spcBef>
                <a:spcPct val="0"/>
              </a:spcBef>
              <a:spcAft>
                <a:spcPct val="0"/>
              </a:spcAft>
            </a:pPr>
            <a:r>
              <a:rPr lang="en-US" sz="1765" dirty="0">
                <a:ln w="3175">
                  <a:noFill/>
                </a:ln>
                <a:solidFill>
                  <a:srgbClr val="000000"/>
                </a:solidFill>
                <a:latin typeface="Segoe UI Semibold"/>
                <a:cs typeface="Segoe UI" pitchFamily="34" charset="0"/>
              </a:rPr>
              <a:t>Azure Security Center</a:t>
            </a:r>
          </a:p>
        </p:txBody>
      </p:sp>
      <p:sp>
        <p:nvSpPr>
          <p:cNvPr id="2" name="Title 1">
            <a:extLst>
              <a:ext uri="{FF2B5EF4-FFF2-40B4-BE49-F238E27FC236}">
                <a16:creationId xmlns:a16="http://schemas.microsoft.com/office/drawing/2014/main" id="{B7C46957-463C-4D95-9658-A3844E33D22B}"/>
              </a:ext>
            </a:extLst>
          </p:cNvPr>
          <p:cNvSpPr>
            <a:spLocks noGrp="1"/>
          </p:cNvSpPr>
          <p:nvPr>
            <p:ph type="title"/>
          </p:nvPr>
        </p:nvSpPr>
        <p:spPr>
          <a:xfrm>
            <a:off x="455995" y="621448"/>
            <a:ext cx="11306469" cy="752642"/>
          </a:xfrm>
        </p:spPr>
        <p:txBody>
          <a:bodyPr/>
          <a:lstStyle/>
          <a:p>
            <a:r>
              <a:rPr lang="en-US" sz="4000" dirty="0"/>
              <a:t>Protect your workloads from threats</a:t>
            </a:r>
            <a:br>
              <a:rPr lang="en-US" dirty="0"/>
            </a:br>
            <a:r>
              <a:rPr lang="en-US" sz="1961" spc="0" dirty="0">
                <a:solidFill>
                  <a:schemeClr val="tx2"/>
                </a:solidFill>
              </a:rPr>
              <a:t>Use industry’s most extensive threat intelligence to gain deep insights</a:t>
            </a:r>
          </a:p>
        </p:txBody>
      </p:sp>
      <p:sp>
        <p:nvSpPr>
          <p:cNvPr id="35" name="Rectangle 34">
            <a:extLst>
              <a:ext uri="{FF2B5EF4-FFF2-40B4-BE49-F238E27FC236}">
                <a16:creationId xmlns:a16="http://schemas.microsoft.com/office/drawing/2014/main" id="{5C809A5F-8F3E-4D90-86CB-6CA3FF30DCD7}"/>
              </a:ext>
            </a:extLst>
          </p:cNvPr>
          <p:cNvSpPr/>
          <p:nvPr/>
        </p:nvSpPr>
        <p:spPr bwMode="auto">
          <a:xfrm>
            <a:off x="9265755" y="2094757"/>
            <a:ext cx="1178911" cy="1023969"/>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defRPr/>
            </a:pPr>
            <a:r>
              <a:rPr lang="en-US" sz="1370" dirty="0">
                <a:ln w="3175">
                  <a:noFill/>
                </a:ln>
                <a:solidFill>
                  <a:srgbClr val="3C3C41"/>
                </a:solidFill>
                <a:latin typeface="Segoe UI Semibold"/>
                <a:cs typeface="Segoe UI" pitchFamily="34" charset="0"/>
              </a:rPr>
              <a:t>SQL</a:t>
            </a:r>
          </a:p>
        </p:txBody>
      </p:sp>
      <p:sp>
        <p:nvSpPr>
          <p:cNvPr id="45" name="Rectangle 44">
            <a:extLst>
              <a:ext uri="{FF2B5EF4-FFF2-40B4-BE49-F238E27FC236}">
                <a16:creationId xmlns:a16="http://schemas.microsoft.com/office/drawing/2014/main" id="{D3628695-85D2-44B8-9989-2839E8092C75}"/>
              </a:ext>
            </a:extLst>
          </p:cNvPr>
          <p:cNvSpPr/>
          <p:nvPr/>
        </p:nvSpPr>
        <p:spPr bwMode="auto">
          <a:xfrm>
            <a:off x="8585247" y="3256036"/>
            <a:ext cx="2718189" cy="106033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defRPr/>
            </a:pPr>
            <a:r>
              <a:rPr lang="en-US" sz="1567" dirty="0">
                <a:ln w="3175">
                  <a:noFill/>
                </a:ln>
                <a:solidFill>
                  <a:srgbClr val="3C3C41"/>
                </a:solidFill>
                <a:latin typeface="Segoe UI Semibold"/>
                <a:cs typeface="Segoe UI" pitchFamily="34" charset="0"/>
              </a:rPr>
              <a:t>Management</a:t>
            </a:r>
          </a:p>
        </p:txBody>
      </p:sp>
      <p:sp>
        <p:nvSpPr>
          <p:cNvPr id="33" name="Rectangle 32">
            <a:extLst>
              <a:ext uri="{FF2B5EF4-FFF2-40B4-BE49-F238E27FC236}">
                <a16:creationId xmlns:a16="http://schemas.microsoft.com/office/drawing/2014/main" id="{1B084E09-49C4-44C1-BDA3-3A3792320E08}"/>
              </a:ext>
            </a:extLst>
          </p:cNvPr>
          <p:cNvSpPr/>
          <p:nvPr/>
        </p:nvSpPr>
        <p:spPr bwMode="auto">
          <a:xfrm>
            <a:off x="5437223" y="2092510"/>
            <a:ext cx="992899" cy="1026217"/>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defRPr/>
            </a:pPr>
            <a:r>
              <a:rPr lang="en-US" sz="1370">
                <a:ln w="3175">
                  <a:noFill/>
                </a:ln>
                <a:solidFill>
                  <a:srgbClr val="3C3C41"/>
                </a:solidFill>
                <a:latin typeface="Segoe UI Semibold"/>
                <a:cs typeface="Segoe UI" pitchFamily="34" charset="0"/>
              </a:rPr>
              <a:t>Apps</a:t>
            </a:r>
            <a:endParaRPr lang="en-US" sz="137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8" name="Picture 57">
            <a:extLst>
              <a:ext uri="{FF2B5EF4-FFF2-40B4-BE49-F238E27FC236}">
                <a16:creationId xmlns:a16="http://schemas.microsoft.com/office/drawing/2014/main" id="{3CFE9EA4-9CE6-461C-BDC1-ACE518C46CF3}"/>
              </a:ext>
            </a:extLst>
          </p:cNvPr>
          <p:cNvPicPr>
            <a:picLocks noChangeAspect="1"/>
          </p:cNvPicPr>
          <p:nvPr/>
        </p:nvPicPr>
        <p:blipFill>
          <a:blip r:embed="rId3"/>
          <a:stretch>
            <a:fillRect/>
          </a:stretch>
        </p:blipFill>
        <p:spPr>
          <a:xfrm>
            <a:off x="9685051" y="2337224"/>
            <a:ext cx="398193" cy="398193"/>
          </a:xfrm>
          <a:prstGeom prst="rect">
            <a:avLst/>
          </a:prstGeom>
        </p:spPr>
      </p:pic>
      <p:sp>
        <p:nvSpPr>
          <p:cNvPr id="43" name="Rectangle 42">
            <a:extLst>
              <a:ext uri="{FF2B5EF4-FFF2-40B4-BE49-F238E27FC236}">
                <a16:creationId xmlns:a16="http://schemas.microsoft.com/office/drawing/2014/main" id="{E3A78439-F084-4A2E-A8BA-DE43CB713A72}"/>
              </a:ext>
            </a:extLst>
          </p:cNvPr>
          <p:cNvSpPr/>
          <p:nvPr/>
        </p:nvSpPr>
        <p:spPr bwMode="auto">
          <a:xfrm>
            <a:off x="6519941" y="2092511"/>
            <a:ext cx="1186908" cy="102621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defRPr/>
            </a:pPr>
            <a:r>
              <a:rPr lang="en-US" sz="1370" dirty="0">
                <a:ln w="3175">
                  <a:noFill/>
                </a:ln>
                <a:solidFill>
                  <a:srgbClr val="3C3C41"/>
                </a:solidFill>
                <a:latin typeface="Segoe UI Semibold"/>
                <a:cs typeface="Segoe UI" pitchFamily="34" charset="0"/>
              </a:rPr>
              <a:t>VMs/</a:t>
            </a:r>
          </a:p>
          <a:p>
            <a:pPr algn="ctr" defTabSz="913751" fontAlgn="base">
              <a:lnSpc>
                <a:spcPct val="90000"/>
              </a:lnSpc>
              <a:spcBef>
                <a:spcPct val="0"/>
              </a:spcBef>
              <a:spcAft>
                <a:spcPct val="0"/>
              </a:spcAft>
              <a:defRPr/>
            </a:pPr>
            <a:r>
              <a:rPr lang="en-US" sz="1370" dirty="0">
                <a:ln w="3175">
                  <a:noFill/>
                </a:ln>
                <a:solidFill>
                  <a:srgbClr val="3C3C41"/>
                </a:solidFill>
                <a:latin typeface="Segoe UI Semibold"/>
                <a:cs typeface="Segoe UI" pitchFamily="34" charset="0"/>
              </a:rPr>
              <a:t>Servers </a:t>
            </a:r>
          </a:p>
        </p:txBody>
      </p:sp>
      <p:pic>
        <p:nvPicPr>
          <p:cNvPr id="60" name="Picture 59">
            <a:extLst>
              <a:ext uri="{FF2B5EF4-FFF2-40B4-BE49-F238E27FC236}">
                <a16:creationId xmlns:a16="http://schemas.microsoft.com/office/drawing/2014/main" id="{154431E3-5666-4732-9A74-05C9987CC918}"/>
              </a:ext>
            </a:extLst>
          </p:cNvPr>
          <p:cNvPicPr>
            <a:picLocks noChangeAspect="1"/>
          </p:cNvPicPr>
          <p:nvPr/>
        </p:nvPicPr>
        <p:blipFill>
          <a:blip r:embed="rId4"/>
          <a:stretch>
            <a:fillRect/>
          </a:stretch>
        </p:blipFill>
        <p:spPr>
          <a:xfrm>
            <a:off x="9745245" y="3477012"/>
            <a:ext cx="398193" cy="398193"/>
          </a:xfrm>
          <a:prstGeom prst="rect">
            <a:avLst/>
          </a:prstGeom>
        </p:spPr>
      </p:pic>
      <p:grpSp>
        <p:nvGrpSpPr>
          <p:cNvPr id="10" name="Group 9">
            <a:extLst>
              <a:ext uri="{FF2B5EF4-FFF2-40B4-BE49-F238E27FC236}">
                <a16:creationId xmlns:a16="http://schemas.microsoft.com/office/drawing/2014/main" id="{6548F262-FDE4-4888-99F7-06EBDEBBA0F7}"/>
              </a:ext>
            </a:extLst>
          </p:cNvPr>
          <p:cNvGrpSpPr/>
          <p:nvPr/>
        </p:nvGrpSpPr>
        <p:grpSpPr>
          <a:xfrm>
            <a:off x="10534484" y="2092507"/>
            <a:ext cx="976981" cy="1017971"/>
            <a:chOff x="6309732" y="3112966"/>
            <a:chExt cx="1035714" cy="975966"/>
          </a:xfrm>
        </p:grpSpPr>
        <p:sp>
          <p:nvSpPr>
            <p:cNvPr id="42" name="Rectangle 41">
              <a:extLst>
                <a:ext uri="{FF2B5EF4-FFF2-40B4-BE49-F238E27FC236}">
                  <a16:creationId xmlns:a16="http://schemas.microsoft.com/office/drawing/2014/main" id="{DCE207FF-C782-4A8E-9554-025A0290F57E}"/>
                </a:ext>
              </a:extLst>
            </p:cNvPr>
            <p:cNvSpPr/>
            <p:nvPr/>
          </p:nvSpPr>
          <p:spPr bwMode="auto">
            <a:xfrm>
              <a:off x="6309732" y="3112966"/>
              <a:ext cx="1035714" cy="97596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defRPr/>
              </a:pPr>
              <a:r>
                <a:rPr lang="en-US" sz="1370" dirty="0">
                  <a:ln w="3175">
                    <a:noFill/>
                  </a:ln>
                  <a:solidFill>
                    <a:srgbClr val="3C3C41"/>
                  </a:solidFill>
                  <a:latin typeface="Segoe UI Semibold"/>
                  <a:cs typeface="Segoe UI" pitchFamily="34" charset="0"/>
                </a:rPr>
                <a:t>IoT</a:t>
              </a:r>
            </a:p>
          </p:txBody>
        </p:sp>
        <p:grpSp>
          <p:nvGrpSpPr>
            <p:cNvPr id="91" name="Group 90">
              <a:extLst>
                <a:ext uri="{FF2B5EF4-FFF2-40B4-BE49-F238E27FC236}">
                  <a16:creationId xmlns:a16="http://schemas.microsoft.com/office/drawing/2014/main" id="{D5E761EE-F161-405A-BC1D-B2AAE4AABF86}"/>
                </a:ext>
              </a:extLst>
            </p:cNvPr>
            <p:cNvGrpSpPr/>
            <p:nvPr/>
          </p:nvGrpSpPr>
          <p:grpSpPr>
            <a:xfrm rot="5400000">
              <a:off x="6602955" y="3261904"/>
              <a:ext cx="437864" cy="498182"/>
              <a:chOff x="5047274" y="3704624"/>
              <a:chExt cx="585142" cy="665748"/>
            </a:xfrm>
          </p:grpSpPr>
          <p:cxnSp>
            <p:nvCxnSpPr>
              <p:cNvPr id="71" name="Straight Connector 70">
                <a:extLst>
                  <a:ext uri="{FF2B5EF4-FFF2-40B4-BE49-F238E27FC236}">
                    <a16:creationId xmlns:a16="http://schemas.microsoft.com/office/drawing/2014/main" id="{2E2D5351-275A-4DB5-A299-68A3D02885BC}"/>
                  </a:ext>
                </a:extLst>
              </p:cNvPr>
              <p:cNvCxnSpPr>
                <a:cxnSpLocks/>
              </p:cNvCxnSpPr>
              <p:nvPr/>
            </p:nvCxnSpPr>
            <p:spPr>
              <a:xfrm flipV="1">
                <a:off x="5402409" y="4017230"/>
                <a:ext cx="170316" cy="5713"/>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77F2334-C063-409A-B53A-4203DF0B26DA}"/>
                  </a:ext>
                </a:extLst>
              </p:cNvPr>
              <p:cNvCxnSpPr>
                <a:cxnSpLocks/>
              </p:cNvCxnSpPr>
              <p:nvPr/>
            </p:nvCxnSpPr>
            <p:spPr>
              <a:xfrm>
                <a:off x="5402909" y="4096985"/>
                <a:ext cx="84465" cy="8437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14D06B-05AF-43A0-ACC1-4B370B421432}"/>
                  </a:ext>
                </a:extLst>
              </p:cNvPr>
              <p:cNvCxnSpPr>
                <a:cxnSpLocks/>
              </p:cNvCxnSpPr>
              <p:nvPr/>
            </p:nvCxnSpPr>
            <p:spPr>
              <a:xfrm flipH="1" flipV="1">
                <a:off x="5131538" y="3966188"/>
                <a:ext cx="128135" cy="381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8">
                <a:extLst>
                  <a:ext uri="{FF2B5EF4-FFF2-40B4-BE49-F238E27FC236}">
                    <a16:creationId xmlns:a16="http://schemas.microsoft.com/office/drawing/2014/main" id="{D1A26A22-AA21-4C08-9F22-234B61ABB505}"/>
                  </a:ext>
                </a:extLst>
              </p:cNvPr>
              <p:cNvSpPr>
                <a:spLocks/>
              </p:cNvSpPr>
              <p:nvPr/>
            </p:nvSpPr>
            <p:spPr bwMode="auto">
              <a:xfrm>
                <a:off x="5526053" y="3961291"/>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C3C41"/>
                  </a:solidFill>
                  <a:latin typeface="Segoe UI"/>
                </a:endParaRPr>
              </a:p>
            </p:txBody>
          </p:sp>
          <p:sp>
            <p:nvSpPr>
              <p:cNvPr id="77" name="Freeform 9">
                <a:extLst>
                  <a:ext uri="{FF2B5EF4-FFF2-40B4-BE49-F238E27FC236}">
                    <a16:creationId xmlns:a16="http://schemas.microsoft.com/office/drawing/2014/main" id="{49BE6DF8-70B4-401A-8BC0-80226D7AEE76}"/>
                  </a:ext>
                </a:extLst>
              </p:cNvPr>
              <p:cNvSpPr>
                <a:spLocks/>
              </p:cNvSpPr>
              <p:nvPr/>
            </p:nvSpPr>
            <p:spPr bwMode="auto">
              <a:xfrm>
                <a:off x="5048392" y="3902716"/>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C3C41"/>
                  </a:solidFill>
                  <a:latin typeface="Segoe UI"/>
                </a:endParaRPr>
              </a:p>
            </p:txBody>
          </p:sp>
          <p:cxnSp>
            <p:nvCxnSpPr>
              <p:cNvPr id="79" name="Straight Connector 78">
                <a:extLst>
                  <a:ext uri="{FF2B5EF4-FFF2-40B4-BE49-F238E27FC236}">
                    <a16:creationId xmlns:a16="http://schemas.microsoft.com/office/drawing/2014/main" id="{E7BE2214-6167-4A72-83E5-F92976931642}"/>
                  </a:ext>
                </a:extLst>
              </p:cNvPr>
              <p:cNvCxnSpPr>
                <a:cxnSpLocks/>
              </p:cNvCxnSpPr>
              <p:nvPr/>
            </p:nvCxnSpPr>
            <p:spPr>
              <a:xfrm flipV="1">
                <a:off x="5140170" y="4086872"/>
                <a:ext cx="144705" cy="199493"/>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Freeform 8">
                <a:extLst>
                  <a:ext uri="{FF2B5EF4-FFF2-40B4-BE49-F238E27FC236}">
                    <a16:creationId xmlns:a16="http://schemas.microsoft.com/office/drawing/2014/main" id="{CA052312-4452-4507-8FD2-1F9E58B02BE8}"/>
                  </a:ext>
                </a:extLst>
              </p:cNvPr>
              <p:cNvSpPr>
                <a:spLocks/>
              </p:cNvSpPr>
              <p:nvPr/>
            </p:nvSpPr>
            <p:spPr bwMode="auto">
              <a:xfrm>
                <a:off x="5047274" y="4207418"/>
                <a:ext cx="165425" cy="162954"/>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C3C41"/>
                  </a:solidFill>
                  <a:latin typeface="Segoe UI"/>
                </a:endParaRPr>
              </a:p>
            </p:txBody>
          </p:sp>
          <p:sp>
            <p:nvSpPr>
              <p:cNvPr id="83" name="Freeform 9">
                <a:extLst>
                  <a:ext uri="{FF2B5EF4-FFF2-40B4-BE49-F238E27FC236}">
                    <a16:creationId xmlns:a16="http://schemas.microsoft.com/office/drawing/2014/main" id="{A45723B6-7777-4C44-8B64-0149E5DB39C7}"/>
                  </a:ext>
                </a:extLst>
              </p:cNvPr>
              <p:cNvSpPr>
                <a:spLocks/>
              </p:cNvSpPr>
              <p:nvPr/>
            </p:nvSpPr>
            <p:spPr bwMode="auto">
              <a:xfrm>
                <a:off x="5443497" y="4146010"/>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C3C41"/>
                  </a:solidFill>
                  <a:latin typeface="Segoe UI"/>
                </a:endParaRPr>
              </a:p>
            </p:txBody>
          </p:sp>
          <p:cxnSp>
            <p:nvCxnSpPr>
              <p:cNvPr id="87" name="Straight Connector 86">
                <a:extLst>
                  <a:ext uri="{FF2B5EF4-FFF2-40B4-BE49-F238E27FC236}">
                    <a16:creationId xmlns:a16="http://schemas.microsoft.com/office/drawing/2014/main" id="{6CC2C3D9-1897-4D6D-8524-B68CE225B50B}"/>
                  </a:ext>
                </a:extLst>
              </p:cNvPr>
              <p:cNvCxnSpPr>
                <a:cxnSpLocks/>
              </p:cNvCxnSpPr>
              <p:nvPr/>
            </p:nvCxnSpPr>
            <p:spPr>
              <a:xfrm flipH="1" flipV="1">
                <a:off x="5332707" y="3753298"/>
                <a:ext cx="1" cy="18726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Freeform 7">
                <a:extLst>
                  <a:ext uri="{FF2B5EF4-FFF2-40B4-BE49-F238E27FC236}">
                    <a16:creationId xmlns:a16="http://schemas.microsoft.com/office/drawing/2014/main" id="{6DF67A10-A64E-4875-BE2C-3848ABD674D7}"/>
                  </a:ext>
                </a:extLst>
              </p:cNvPr>
              <p:cNvSpPr>
                <a:spLocks/>
              </p:cNvSpPr>
              <p:nvPr/>
            </p:nvSpPr>
            <p:spPr bwMode="auto">
              <a:xfrm>
                <a:off x="5218172" y="3915510"/>
                <a:ext cx="225324" cy="228735"/>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defRPr/>
                </a:pPr>
                <a:endParaRPr lang="en-US" sz="2353">
                  <a:solidFill>
                    <a:srgbClr val="3C3C41"/>
                  </a:solidFill>
                  <a:latin typeface="Segoe UI"/>
                </a:endParaRPr>
              </a:p>
            </p:txBody>
          </p:sp>
          <p:sp>
            <p:nvSpPr>
              <p:cNvPr id="90" name="Freeform 8">
                <a:extLst>
                  <a:ext uri="{FF2B5EF4-FFF2-40B4-BE49-F238E27FC236}">
                    <a16:creationId xmlns:a16="http://schemas.microsoft.com/office/drawing/2014/main" id="{5FD2072C-19D0-499A-9A62-3B5C33679489}"/>
                  </a:ext>
                </a:extLst>
              </p:cNvPr>
              <p:cNvSpPr>
                <a:spLocks/>
              </p:cNvSpPr>
              <p:nvPr/>
            </p:nvSpPr>
            <p:spPr bwMode="auto">
              <a:xfrm>
                <a:off x="5265708" y="3704624"/>
                <a:ext cx="130253" cy="128306"/>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C3C41"/>
                  </a:solidFill>
                  <a:latin typeface="Segoe UI"/>
                </a:endParaRPr>
              </a:p>
            </p:txBody>
          </p:sp>
        </p:grpSp>
      </p:grpSp>
      <p:grpSp>
        <p:nvGrpSpPr>
          <p:cNvPr id="7" name="Group 6">
            <a:extLst>
              <a:ext uri="{FF2B5EF4-FFF2-40B4-BE49-F238E27FC236}">
                <a16:creationId xmlns:a16="http://schemas.microsoft.com/office/drawing/2014/main" id="{CAF04A53-BAB9-4A9A-8ABD-C7B5605B8C8D}"/>
              </a:ext>
            </a:extLst>
          </p:cNvPr>
          <p:cNvGrpSpPr/>
          <p:nvPr/>
        </p:nvGrpSpPr>
        <p:grpSpPr>
          <a:xfrm>
            <a:off x="5720799" y="3257163"/>
            <a:ext cx="2690643" cy="1060336"/>
            <a:chOff x="8184880" y="1960860"/>
            <a:chExt cx="1894475" cy="1081904"/>
          </a:xfrm>
        </p:grpSpPr>
        <p:sp>
          <p:nvSpPr>
            <p:cNvPr id="34" name="Rectangle 33">
              <a:extLst>
                <a:ext uri="{FF2B5EF4-FFF2-40B4-BE49-F238E27FC236}">
                  <a16:creationId xmlns:a16="http://schemas.microsoft.com/office/drawing/2014/main" id="{0C6A1F71-3E12-4F34-8985-A6A04826BB69}"/>
                </a:ext>
              </a:extLst>
            </p:cNvPr>
            <p:cNvSpPr/>
            <p:nvPr/>
          </p:nvSpPr>
          <p:spPr bwMode="auto">
            <a:xfrm>
              <a:off x="8184880" y="1960860"/>
              <a:ext cx="1894475" cy="1081904"/>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defRPr/>
              </a:pPr>
              <a:r>
                <a:rPr lang="en-US" sz="1567">
                  <a:ln w="3175">
                    <a:noFill/>
                  </a:ln>
                  <a:solidFill>
                    <a:srgbClr val="3C3C41"/>
                  </a:solidFill>
                  <a:latin typeface="Segoe UI Semibold"/>
                  <a:cs typeface="Segoe UI" pitchFamily="34" charset="0"/>
                </a:rPr>
                <a:t>Network</a:t>
              </a:r>
            </a:p>
          </p:txBody>
        </p:sp>
        <p:pic>
          <p:nvPicPr>
            <p:cNvPr id="103" name="Picture 102">
              <a:extLst>
                <a:ext uri="{FF2B5EF4-FFF2-40B4-BE49-F238E27FC236}">
                  <a16:creationId xmlns:a16="http://schemas.microsoft.com/office/drawing/2014/main" id="{97A46A17-BADA-4B6B-A2C0-94E51E9A58F9}"/>
                </a:ext>
              </a:extLst>
            </p:cNvPr>
            <p:cNvPicPr>
              <a:picLocks noChangeAspect="1"/>
            </p:cNvPicPr>
            <p:nvPr/>
          </p:nvPicPr>
          <p:blipFill>
            <a:blip r:embed="rId5"/>
            <a:stretch>
              <a:fillRect/>
            </a:stretch>
          </p:blipFill>
          <p:spPr>
            <a:xfrm>
              <a:off x="8974162" y="2137964"/>
              <a:ext cx="315912" cy="382039"/>
            </a:xfrm>
            <a:prstGeom prst="rect">
              <a:avLst/>
            </a:prstGeom>
          </p:spPr>
        </p:pic>
      </p:grpSp>
      <p:grpSp>
        <p:nvGrpSpPr>
          <p:cNvPr id="8" name="Group 7">
            <a:extLst>
              <a:ext uri="{FF2B5EF4-FFF2-40B4-BE49-F238E27FC236}">
                <a16:creationId xmlns:a16="http://schemas.microsoft.com/office/drawing/2014/main" id="{9D73033E-B20E-449B-9AF4-CA549ADCCC15}"/>
              </a:ext>
            </a:extLst>
          </p:cNvPr>
          <p:cNvGrpSpPr/>
          <p:nvPr/>
        </p:nvGrpSpPr>
        <p:grpSpPr>
          <a:xfrm>
            <a:off x="7796668" y="2092509"/>
            <a:ext cx="1379268" cy="1017971"/>
            <a:chOff x="9107485" y="3113142"/>
            <a:chExt cx="1407324" cy="1058668"/>
          </a:xfrm>
        </p:grpSpPr>
        <p:sp>
          <p:nvSpPr>
            <p:cNvPr id="44" name="Rectangle 43">
              <a:extLst>
                <a:ext uri="{FF2B5EF4-FFF2-40B4-BE49-F238E27FC236}">
                  <a16:creationId xmlns:a16="http://schemas.microsoft.com/office/drawing/2014/main" id="{F27A19A7-9EE9-4600-B8C1-59888D384D5B}"/>
                </a:ext>
              </a:extLst>
            </p:cNvPr>
            <p:cNvSpPr/>
            <p:nvPr/>
          </p:nvSpPr>
          <p:spPr bwMode="auto">
            <a:xfrm>
              <a:off x="9107485" y="3113142"/>
              <a:ext cx="1407324" cy="1058668"/>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defRPr/>
              </a:pPr>
              <a:r>
                <a:rPr lang="en-US" sz="1370" dirty="0">
                  <a:ln w="3175">
                    <a:noFill/>
                  </a:ln>
                  <a:solidFill>
                    <a:srgbClr val="3C3C41"/>
                  </a:solidFill>
                  <a:latin typeface="Segoe UI Semibold"/>
                  <a:cs typeface="Segoe UI" pitchFamily="34" charset="0"/>
                </a:rPr>
                <a:t>Containers</a:t>
              </a:r>
            </a:p>
          </p:txBody>
        </p:sp>
        <p:grpSp>
          <p:nvGrpSpPr>
            <p:cNvPr id="120" name="Group 119">
              <a:extLst>
                <a:ext uri="{FF2B5EF4-FFF2-40B4-BE49-F238E27FC236}">
                  <a16:creationId xmlns:a16="http://schemas.microsoft.com/office/drawing/2014/main" id="{68B33BE4-FCF4-4CDE-9722-A3D62888092F}"/>
                </a:ext>
              </a:extLst>
            </p:cNvPr>
            <p:cNvGrpSpPr/>
            <p:nvPr/>
          </p:nvGrpSpPr>
          <p:grpSpPr>
            <a:xfrm>
              <a:off x="9332118" y="3292564"/>
              <a:ext cx="958058" cy="436860"/>
              <a:chOff x="6627012" y="2627325"/>
              <a:chExt cx="958058" cy="436860"/>
            </a:xfrm>
          </p:grpSpPr>
          <p:pic>
            <p:nvPicPr>
              <p:cNvPr id="118" name="Picture 2" descr="×ª××¦××ª ×ª××× × ×¢×××¨ âªAKS Azureâ¬â">
                <a:extLst>
                  <a:ext uri="{FF2B5EF4-FFF2-40B4-BE49-F238E27FC236}">
                    <a16:creationId xmlns:a16="http://schemas.microsoft.com/office/drawing/2014/main" id="{089F4721-8FE1-43B0-A87A-DD2621A319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7012" y="2669414"/>
                <a:ext cx="352682" cy="35268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ª××¦××ª ×ª××× × ×¢×××¨ âªazure container registryâ¬â">
                <a:extLst>
                  <a:ext uri="{FF2B5EF4-FFF2-40B4-BE49-F238E27FC236}">
                    <a16:creationId xmlns:a16="http://schemas.microsoft.com/office/drawing/2014/main" id="{1F076E7D-4C5F-48C8-B2DF-8D23FB85AFA2}"/>
                  </a:ext>
                </a:extLst>
              </p:cNvPr>
              <p:cNvPicPr>
                <a:picLocks noChangeAspect="1" noChangeArrowheads="1"/>
              </p:cNvPicPr>
              <p:nvPr/>
            </p:nvPicPr>
            <p:blipFill>
              <a:blip r:embed="rId7" cstate="print">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7148210" y="2627325"/>
                <a:ext cx="436860" cy="4368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4ED9B862-744D-47D3-9B90-33244B19A60B}"/>
              </a:ext>
            </a:extLst>
          </p:cNvPr>
          <p:cNvGrpSpPr/>
          <p:nvPr/>
        </p:nvGrpSpPr>
        <p:grpSpPr>
          <a:xfrm>
            <a:off x="5643459" y="5564431"/>
            <a:ext cx="5771340" cy="598752"/>
            <a:chOff x="6118225" y="5612638"/>
            <a:chExt cx="5888737" cy="610932"/>
          </a:xfrm>
        </p:grpSpPr>
        <p:grpSp>
          <p:nvGrpSpPr>
            <p:cNvPr id="54" name="Group 53">
              <a:extLst>
                <a:ext uri="{FF2B5EF4-FFF2-40B4-BE49-F238E27FC236}">
                  <a16:creationId xmlns:a16="http://schemas.microsoft.com/office/drawing/2014/main" id="{0DB5DF6D-631D-4457-BFCE-D8D176441E83}"/>
                </a:ext>
              </a:extLst>
            </p:cNvPr>
            <p:cNvGrpSpPr/>
            <p:nvPr/>
          </p:nvGrpSpPr>
          <p:grpSpPr>
            <a:xfrm>
              <a:off x="6118225" y="5612638"/>
              <a:ext cx="5888737" cy="389837"/>
              <a:chOff x="6118225" y="5853641"/>
              <a:chExt cx="5888737" cy="273484"/>
            </a:xfrm>
          </p:grpSpPr>
          <p:cxnSp>
            <p:nvCxnSpPr>
              <p:cNvPr id="48" name="Straight Connector 47">
                <a:extLst>
                  <a:ext uri="{FF2B5EF4-FFF2-40B4-BE49-F238E27FC236}">
                    <a16:creationId xmlns:a16="http://schemas.microsoft.com/office/drawing/2014/main" id="{3BF270A1-A28B-47E8-A3F5-21AC744C63D0}"/>
                  </a:ext>
                </a:extLst>
              </p:cNvPr>
              <p:cNvCxnSpPr/>
              <p:nvPr/>
            </p:nvCxnSpPr>
            <p:spPr>
              <a:xfrm>
                <a:off x="6118226" y="6127125"/>
                <a:ext cx="588873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950BA2-D69F-43BD-B8F5-3031B36D8009}"/>
                  </a:ext>
                </a:extLst>
              </p:cNvPr>
              <p:cNvCxnSpPr/>
              <p:nvPr/>
            </p:nvCxnSpPr>
            <p:spPr>
              <a:xfrm flipV="1">
                <a:off x="6118225" y="5853641"/>
                <a:ext cx="0" cy="272561"/>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22160DF-5C18-41BC-9DA5-E57EA3D92A92}"/>
                  </a:ext>
                </a:extLst>
              </p:cNvPr>
              <p:cNvCxnSpPr/>
              <p:nvPr/>
            </p:nvCxnSpPr>
            <p:spPr>
              <a:xfrm flipV="1">
                <a:off x="12006962" y="5853641"/>
                <a:ext cx="0" cy="272561"/>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17494D0-0707-4760-B3DA-D27A842842E6}"/>
                </a:ext>
              </a:extLst>
            </p:cNvPr>
            <p:cNvSpPr txBox="1"/>
            <p:nvPr/>
          </p:nvSpPr>
          <p:spPr>
            <a:xfrm>
              <a:off x="7585070" y="5784569"/>
              <a:ext cx="3044830" cy="439001"/>
            </a:xfrm>
            <a:prstGeom prst="rect">
              <a:avLst/>
            </a:prstGeom>
            <a:solidFill>
              <a:schemeClr val="bg1"/>
            </a:solidFill>
          </p:spPr>
          <p:txBody>
            <a:bodyPr wrap="square" lIns="89617" tIns="89617" rIns="89617" bIns="89617" rtlCol="0">
              <a:spAutoFit/>
            </a:bodyPr>
            <a:lstStyle/>
            <a:p>
              <a:pPr algn="ctr" defTabSz="914016">
                <a:lnSpc>
                  <a:spcPct val="90000"/>
                </a:lnSpc>
                <a:spcAft>
                  <a:spcPts val="588"/>
                </a:spcAft>
                <a:defRPr/>
              </a:pPr>
              <a:r>
                <a:rPr lang="en-US" sz="1765" dirty="0">
                  <a:ln w="3175">
                    <a:noFill/>
                  </a:ln>
                  <a:solidFill>
                    <a:srgbClr val="000000"/>
                  </a:solidFill>
                  <a:latin typeface="Segoe UI Semibold"/>
                  <a:cs typeface="Segoe UI" pitchFamily="34" charset="0"/>
                </a:rPr>
                <a:t>Cloud workload protection</a:t>
              </a:r>
            </a:p>
          </p:txBody>
        </p:sp>
      </p:grpSp>
      <p:pic>
        <p:nvPicPr>
          <p:cNvPr id="62" name="Graphic 61">
            <a:extLst>
              <a:ext uri="{FF2B5EF4-FFF2-40B4-BE49-F238E27FC236}">
                <a16:creationId xmlns:a16="http://schemas.microsoft.com/office/drawing/2014/main" id="{80AC7066-C0A1-4E97-B1BA-CB8C63254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94175" y="2218193"/>
            <a:ext cx="342798" cy="316260"/>
          </a:xfrm>
          <a:prstGeom prst="rect">
            <a:avLst/>
          </a:prstGeom>
        </p:spPr>
      </p:pic>
      <p:grpSp>
        <p:nvGrpSpPr>
          <p:cNvPr id="63" name="Group 62">
            <a:extLst>
              <a:ext uri="{FF2B5EF4-FFF2-40B4-BE49-F238E27FC236}">
                <a16:creationId xmlns:a16="http://schemas.microsoft.com/office/drawing/2014/main" id="{DC3FE336-4A5E-49E5-A622-DE0EEE52ABB2}"/>
              </a:ext>
            </a:extLst>
          </p:cNvPr>
          <p:cNvGrpSpPr/>
          <p:nvPr/>
        </p:nvGrpSpPr>
        <p:grpSpPr>
          <a:xfrm>
            <a:off x="7230296" y="2218194"/>
            <a:ext cx="174222" cy="341240"/>
            <a:chOff x="7186708" y="3056178"/>
            <a:chExt cx="349233" cy="698464"/>
          </a:xfrm>
        </p:grpSpPr>
        <p:sp>
          <p:nvSpPr>
            <p:cNvPr id="64" name="Rectangle 5">
              <a:extLst>
                <a:ext uri="{FF2B5EF4-FFF2-40B4-BE49-F238E27FC236}">
                  <a16:creationId xmlns:a16="http://schemas.microsoft.com/office/drawing/2014/main" id="{87676E63-8BD8-4372-865B-3BDB8F79B3CC}"/>
                </a:ext>
              </a:extLst>
            </p:cNvPr>
            <p:cNvSpPr>
              <a:spLocks noChangeArrowheads="1"/>
            </p:cNvSpPr>
            <p:nvPr/>
          </p:nvSpPr>
          <p:spPr bwMode="auto">
            <a:xfrm>
              <a:off x="7186708" y="3056178"/>
              <a:ext cx="349233" cy="6984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defTabSz="1075250">
                <a:defRPr/>
              </a:pPr>
              <a:endParaRPr lang="en-US" sz="2074">
                <a:solidFill>
                  <a:srgbClr val="3C3C41"/>
                </a:solidFill>
                <a:latin typeface="Segoe UI"/>
              </a:endParaRPr>
            </a:p>
          </p:txBody>
        </p:sp>
        <p:sp>
          <p:nvSpPr>
            <p:cNvPr id="65" name="Rectangle 6">
              <a:extLst>
                <a:ext uri="{FF2B5EF4-FFF2-40B4-BE49-F238E27FC236}">
                  <a16:creationId xmlns:a16="http://schemas.microsoft.com/office/drawing/2014/main" id="{F7D72226-D922-47D2-8DB4-2D31CFEC75CD}"/>
                </a:ext>
              </a:extLst>
            </p:cNvPr>
            <p:cNvSpPr>
              <a:spLocks noChangeArrowheads="1"/>
            </p:cNvSpPr>
            <p:nvPr/>
          </p:nvSpPr>
          <p:spPr bwMode="auto">
            <a:xfrm>
              <a:off x="7229662" y="3558550"/>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defTabSz="1075250">
                <a:defRPr/>
              </a:pPr>
              <a:endParaRPr lang="en-US" sz="2074">
                <a:solidFill>
                  <a:srgbClr val="3C3C41"/>
                </a:solidFill>
                <a:latin typeface="Segoe UI"/>
              </a:endParaRPr>
            </a:p>
          </p:txBody>
        </p:sp>
        <p:sp>
          <p:nvSpPr>
            <p:cNvPr id="68" name="Rectangle 7">
              <a:extLst>
                <a:ext uri="{FF2B5EF4-FFF2-40B4-BE49-F238E27FC236}">
                  <a16:creationId xmlns:a16="http://schemas.microsoft.com/office/drawing/2014/main" id="{D5954EED-5273-437A-B61F-F571A2BEF97E}"/>
                </a:ext>
              </a:extLst>
            </p:cNvPr>
            <p:cNvSpPr>
              <a:spLocks noChangeArrowheads="1"/>
            </p:cNvSpPr>
            <p:nvPr/>
          </p:nvSpPr>
          <p:spPr bwMode="auto">
            <a:xfrm>
              <a:off x="7229662" y="3121543"/>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defTabSz="1075250">
                <a:defRPr/>
              </a:pPr>
              <a:endParaRPr lang="en-US" sz="2074">
                <a:solidFill>
                  <a:srgbClr val="3C3C41"/>
                </a:solidFill>
                <a:latin typeface="Segoe UI"/>
              </a:endParaRPr>
            </a:p>
          </p:txBody>
        </p:sp>
        <p:sp>
          <p:nvSpPr>
            <p:cNvPr id="69" name="Rectangle 8">
              <a:extLst>
                <a:ext uri="{FF2B5EF4-FFF2-40B4-BE49-F238E27FC236}">
                  <a16:creationId xmlns:a16="http://schemas.microsoft.com/office/drawing/2014/main" id="{C357401A-D8C3-45A0-BDCD-A03D904ACE3F}"/>
                </a:ext>
              </a:extLst>
            </p:cNvPr>
            <p:cNvSpPr>
              <a:spLocks noChangeArrowheads="1"/>
            </p:cNvSpPr>
            <p:nvPr/>
          </p:nvSpPr>
          <p:spPr bwMode="auto">
            <a:xfrm>
              <a:off x="7229662" y="3646324"/>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defTabSz="1075250">
                <a:defRPr/>
              </a:pPr>
              <a:endParaRPr lang="en-US" sz="2074">
                <a:solidFill>
                  <a:srgbClr val="3C3C41"/>
                </a:solidFill>
                <a:latin typeface="Segoe UI"/>
              </a:endParaRPr>
            </a:p>
          </p:txBody>
        </p:sp>
      </p:grpSp>
      <p:pic>
        <p:nvPicPr>
          <p:cNvPr id="70" name="Graphic 69">
            <a:extLst>
              <a:ext uri="{FF2B5EF4-FFF2-40B4-BE49-F238E27FC236}">
                <a16:creationId xmlns:a16="http://schemas.microsoft.com/office/drawing/2014/main" id="{D0549ECE-3320-4A38-90D8-B13DB103DB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31138" y="2282387"/>
            <a:ext cx="398192" cy="398192"/>
          </a:xfrm>
          <a:prstGeom prst="rect">
            <a:avLst/>
          </a:prstGeom>
        </p:spPr>
      </p:pic>
      <p:pic>
        <p:nvPicPr>
          <p:cNvPr id="72" name="Graphic 71">
            <a:extLst>
              <a:ext uri="{FF2B5EF4-FFF2-40B4-BE49-F238E27FC236}">
                <a16:creationId xmlns:a16="http://schemas.microsoft.com/office/drawing/2014/main" id="{586A4EF6-84FD-463A-B85F-82C1BCFA32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8774" y="4533817"/>
            <a:ext cx="484005" cy="484005"/>
          </a:xfrm>
          <a:prstGeom prst="rect">
            <a:avLst/>
          </a:prstGeom>
        </p:spPr>
      </p:pic>
      <p:sp>
        <p:nvSpPr>
          <p:cNvPr id="80" name="Text Placeholder 17">
            <a:extLst>
              <a:ext uri="{FF2B5EF4-FFF2-40B4-BE49-F238E27FC236}">
                <a16:creationId xmlns:a16="http://schemas.microsoft.com/office/drawing/2014/main" id="{21BCE1E5-7478-4309-A92D-D83809C53786}"/>
              </a:ext>
            </a:extLst>
          </p:cNvPr>
          <p:cNvSpPr>
            <a:spLocks noGrp="1"/>
          </p:cNvSpPr>
          <p:nvPr>
            <p:ph type="body" sz="quarter" idx="10"/>
          </p:nvPr>
        </p:nvSpPr>
        <p:spPr>
          <a:xfrm>
            <a:off x="443546" y="1937334"/>
            <a:ext cx="4377806" cy="3077609"/>
          </a:xfrm>
        </p:spPr>
        <p:txBody>
          <a:bodyPr/>
          <a:lstStyle/>
          <a:p>
            <a:pPr defTabSz="914192">
              <a:lnSpc>
                <a:spcPct val="100000"/>
              </a:lnSpc>
              <a:spcBef>
                <a:spcPts val="2353"/>
              </a:spcBef>
              <a:defRPr/>
            </a:pPr>
            <a:r>
              <a:rPr lang="en-US" sz="1765" dirty="0">
                <a:solidFill>
                  <a:schemeClr val="tx1"/>
                </a:solidFill>
                <a:latin typeface="+mn-lt"/>
              </a:rPr>
              <a:t>Detect &amp; block advanced malware and threats for Linux and Windows Servers on any cloud</a:t>
            </a:r>
          </a:p>
          <a:p>
            <a:pPr defTabSz="914192">
              <a:lnSpc>
                <a:spcPct val="100000"/>
              </a:lnSpc>
              <a:spcBef>
                <a:spcPts val="2353"/>
              </a:spcBef>
              <a:defRPr/>
            </a:pPr>
            <a:r>
              <a:rPr lang="en-US" sz="1765" dirty="0">
                <a:solidFill>
                  <a:schemeClr val="tx1"/>
                </a:solidFill>
                <a:latin typeface="+mn-lt"/>
              </a:rPr>
              <a:t>Protect cloud-native services from threats</a:t>
            </a:r>
          </a:p>
          <a:p>
            <a:pPr defTabSz="914192">
              <a:lnSpc>
                <a:spcPct val="100000"/>
              </a:lnSpc>
              <a:spcBef>
                <a:spcPts val="2353"/>
              </a:spcBef>
              <a:defRPr/>
            </a:pPr>
            <a:r>
              <a:rPr lang="en-US" sz="1765" dirty="0">
                <a:solidFill>
                  <a:schemeClr val="tx1"/>
                </a:solidFill>
                <a:latin typeface="+mn-lt"/>
              </a:rPr>
              <a:t>Protect data services against </a:t>
            </a:r>
            <a:br>
              <a:rPr lang="en-US" sz="1765" dirty="0">
                <a:solidFill>
                  <a:schemeClr val="tx1"/>
                </a:solidFill>
                <a:latin typeface="+mn-lt"/>
              </a:rPr>
            </a:br>
            <a:r>
              <a:rPr lang="en-US" sz="1765" dirty="0">
                <a:solidFill>
                  <a:schemeClr val="tx1"/>
                </a:solidFill>
                <a:latin typeface="+mn-lt"/>
              </a:rPr>
              <a:t>malicious attacks</a:t>
            </a:r>
          </a:p>
          <a:p>
            <a:pPr defTabSz="914192">
              <a:lnSpc>
                <a:spcPct val="100000"/>
              </a:lnSpc>
              <a:spcBef>
                <a:spcPts val="2353"/>
              </a:spcBef>
              <a:defRPr/>
            </a:pPr>
            <a:r>
              <a:rPr lang="en-US" sz="1765" dirty="0">
                <a:solidFill>
                  <a:schemeClr val="tx1"/>
                </a:solidFill>
                <a:latin typeface="+mn-lt"/>
              </a:rPr>
              <a:t>Protect your Azure IoT solutions with near </a:t>
            </a:r>
            <a:br>
              <a:rPr lang="en-US" sz="1765" dirty="0">
                <a:solidFill>
                  <a:schemeClr val="tx1"/>
                </a:solidFill>
                <a:latin typeface="+mn-lt"/>
              </a:rPr>
            </a:br>
            <a:r>
              <a:rPr lang="en-US" sz="1765" dirty="0">
                <a:solidFill>
                  <a:schemeClr val="tx1"/>
                </a:solidFill>
                <a:latin typeface="+mn-lt"/>
              </a:rPr>
              <a:t>real time monitoring</a:t>
            </a:r>
          </a:p>
        </p:txBody>
      </p:sp>
      <p:grpSp>
        <p:nvGrpSpPr>
          <p:cNvPr id="47" name="Group 46">
            <a:extLst>
              <a:ext uri="{FF2B5EF4-FFF2-40B4-BE49-F238E27FC236}">
                <a16:creationId xmlns:a16="http://schemas.microsoft.com/office/drawing/2014/main" id="{0BABA074-57E1-4803-9164-ED155FE7DDA5}"/>
              </a:ext>
            </a:extLst>
          </p:cNvPr>
          <p:cNvGrpSpPr/>
          <p:nvPr/>
        </p:nvGrpSpPr>
        <p:grpSpPr>
          <a:xfrm>
            <a:off x="11313830" y="434193"/>
            <a:ext cx="474297" cy="466156"/>
            <a:chOff x="12203856" y="3568227"/>
            <a:chExt cx="584605" cy="508377"/>
          </a:xfrm>
        </p:grpSpPr>
        <p:sp>
          <p:nvSpPr>
            <p:cNvPr id="49" name="Shield_EA18" title="Icon of a shield">
              <a:extLst>
                <a:ext uri="{FF2B5EF4-FFF2-40B4-BE49-F238E27FC236}">
                  <a16:creationId xmlns:a16="http://schemas.microsoft.com/office/drawing/2014/main" id="{329982A0-9734-4EF0-8D1C-676DB7E5ADBF}"/>
                </a:ext>
              </a:extLst>
            </p:cNvPr>
            <p:cNvSpPr>
              <a:spLocks noChangeAspect="1"/>
            </p:cNvSpPr>
            <p:nvPr/>
          </p:nvSpPr>
          <p:spPr bwMode="auto">
            <a:xfrm>
              <a:off x="12203856" y="3568227"/>
              <a:ext cx="465860" cy="50837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14" tIns="45706" rIns="91414" bIns="45706" numCol="1" anchor="t" anchorCtr="0" compatLnSpc="1">
              <a:prstTxWarp prst="textNoShape">
                <a:avLst/>
              </a:prstTxWarp>
            </a:bodyPr>
            <a:lstStyle/>
            <a:p>
              <a:pPr defTabSz="914016">
                <a:defRPr/>
              </a:pPr>
              <a:endParaRPr lang="en-US" sz="1600" dirty="0">
                <a:solidFill>
                  <a:srgbClr val="000000"/>
                </a:solidFill>
                <a:latin typeface="Segoe UI Semibold"/>
              </a:endParaRPr>
            </a:p>
          </p:txBody>
        </p:sp>
        <p:pic>
          <p:nvPicPr>
            <p:cNvPr id="52" name="Picture 51">
              <a:extLst>
                <a:ext uri="{FF2B5EF4-FFF2-40B4-BE49-F238E27FC236}">
                  <a16:creationId xmlns:a16="http://schemas.microsoft.com/office/drawing/2014/main" id="{BFD9FCC8-244D-48B3-85E1-242043080043}"/>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5914" y="3784056"/>
              <a:ext cx="292547" cy="292548"/>
            </a:xfrm>
            <a:prstGeom prst="rect">
              <a:avLst/>
            </a:prstGeom>
          </p:spPr>
        </p:pic>
      </p:grpSp>
      <p:grpSp>
        <p:nvGrpSpPr>
          <p:cNvPr id="55" name="Group 54">
            <a:extLst>
              <a:ext uri="{FF2B5EF4-FFF2-40B4-BE49-F238E27FC236}">
                <a16:creationId xmlns:a16="http://schemas.microsoft.com/office/drawing/2014/main" id="{6A953F2C-5692-496F-9284-134FB6B2BC30}"/>
              </a:ext>
            </a:extLst>
          </p:cNvPr>
          <p:cNvGrpSpPr/>
          <p:nvPr/>
        </p:nvGrpSpPr>
        <p:grpSpPr>
          <a:xfrm>
            <a:off x="0" y="6494753"/>
            <a:ext cx="12192000" cy="472960"/>
            <a:chOff x="0" y="6494753"/>
            <a:chExt cx="12192000" cy="472960"/>
          </a:xfrm>
        </p:grpSpPr>
        <p:sp>
          <p:nvSpPr>
            <p:cNvPr id="56" name="Rectangle 55">
              <a:extLst>
                <a:ext uri="{FF2B5EF4-FFF2-40B4-BE49-F238E27FC236}">
                  <a16:creationId xmlns:a16="http://schemas.microsoft.com/office/drawing/2014/main" id="{4B017A2C-FBA9-4E08-9576-C6C859CEEA7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TextBox 58">
              <a:extLst>
                <a:ext uri="{FF2B5EF4-FFF2-40B4-BE49-F238E27FC236}">
                  <a16:creationId xmlns:a16="http://schemas.microsoft.com/office/drawing/2014/main" id="{EAF1C3AB-F600-4CC3-959A-1C1DF777881C}"/>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2954529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04977"/>
            <a:ext cx="11018520" cy="553998"/>
          </a:xfrm>
        </p:spPr>
        <p:txBody>
          <a:bodyPr/>
          <a:lstStyle/>
          <a:p>
            <a:r>
              <a:rPr lang="en-US" sz="4000" dirty="0">
                <a:cs typeface="Segoe UI"/>
              </a:rPr>
              <a:t>Multi cloud visibility</a:t>
            </a:r>
            <a:endParaRPr lang="en-US" sz="4000" dirty="0"/>
          </a:p>
        </p:txBody>
      </p:sp>
      <p:sp>
        <p:nvSpPr>
          <p:cNvPr id="4" name="Rectangle 3">
            <a:extLst>
              <a:ext uri="{FF2B5EF4-FFF2-40B4-BE49-F238E27FC236}">
                <a16:creationId xmlns:a16="http://schemas.microsoft.com/office/drawing/2014/main" id="{D5D36F7B-3F95-421B-B624-56A584AB39D0}"/>
              </a:ext>
              <a:ext uri="{C183D7F6-B498-43B3-948B-1728B52AA6E4}">
                <adec:decorative xmlns:adec="http://schemas.microsoft.com/office/drawing/2017/decorative" val="1"/>
              </a:ext>
            </a:extLst>
          </p:cNvPr>
          <p:cNvSpPr/>
          <p:nvPr/>
        </p:nvSpPr>
        <p:spPr bwMode="auto">
          <a:xfrm>
            <a:off x="0" y="3429000"/>
            <a:ext cx="12192000" cy="3429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9" name="Picture 48" descr="Screenshot of &quot;Security Center - Overview&quot;">
            <a:extLst>
              <a:ext uri="{FF2B5EF4-FFF2-40B4-BE49-F238E27FC236}">
                <a16:creationId xmlns:a16="http://schemas.microsoft.com/office/drawing/2014/main" id="{83F0A725-56D3-0045-989F-9FCF9798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200" y="1269972"/>
            <a:ext cx="10401599" cy="5275291"/>
          </a:xfrm>
          <a:prstGeom prst="roundRect">
            <a:avLst>
              <a:gd name="adj" fmla="val 2293"/>
            </a:avLst>
          </a:prstGeom>
          <a:noFill/>
          <a:ln w="127000">
            <a:solidFill>
              <a:schemeClr val="bg1"/>
            </a:solidFill>
          </a:ln>
          <a:effectLst>
            <a:outerShdw blurRad="2540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DD27656-265A-427A-A64B-00766F7157C9}"/>
              </a:ext>
            </a:extLst>
          </p:cNvPr>
          <p:cNvGrpSpPr/>
          <p:nvPr/>
        </p:nvGrpSpPr>
        <p:grpSpPr>
          <a:xfrm>
            <a:off x="0" y="6494753"/>
            <a:ext cx="12192000" cy="472960"/>
            <a:chOff x="0" y="6494753"/>
            <a:chExt cx="12192000" cy="472960"/>
          </a:xfrm>
        </p:grpSpPr>
        <p:sp>
          <p:nvSpPr>
            <p:cNvPr id="7" name="Rectangle 6">
              <a:extLst>
                <a:ext uri="{FF2B5EF4-FFF2-40B4-BE49-F238E27FC236}">
                  <a16:creationId xmlns:a16="http://schemas.microsoft.com/office/drawing/2014/main" id="{BA816587-AFE2-48B2-B43C-181E4BB638C4}"/>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CC4F45C-BE94-4C34-AC4D-7E309565AFBC}"/>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634455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Arrow: Pentagon 207">
            <a:extLst>
              <a:ext uri="{FF2B5EF4-FFF2-40B4-BE49-F238E27FC236}">
                <a16:creationId xmlns:a16="http://schemas.microsoft.com/office/drawing/2014/main" id="{1DB74E03-3F68-482A-B5F4-3A732194C1DF}"/>
              </a:ext>
            </a:extLst>
          </p:cNvPr>
          <p:cNvSpPr/>
          <p:nvPr/>
        </p:nvSpPr>
        <p:spPr bwMode="auto">
          <a:xfrm>
            <a:off x="3288363" y="3271291"/>
            <a:ext cx="2060832" cy="813225"/>
          </a:xfrm>
          <a:prstGeom prst="homePlate">
            <a:avLst/>
          </a:prstGeom>
          <a:no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8" name="Group 27">
            <a:extLst>
              <a:ext uri="{FF2B5EF4-FFF2-40B4-BE49-F238E27FC236}">
                <a16:creationId xmlns:a16="http://schemas.microsoft.com/office/drawing/2014/main" id="{01F87CD5-C5F1-46B5-A69D-D61BA457AE1B}"/>
              </a:ext>
            </a:extLst>
          </p:cNvPr>
          <p:cNvGrpSpPr/>
          <p:nvPr/>
        </p:nvGrpSpPr>
        <p:grpSpPr>
          <a:xfrm>
            <a:off x="6437763" y="4758158"/>
            <a:ext cx="1497929" cy="978366"/>
            <a:chOff x="6437763" y="4758158"/>
            <a:chExt cx="1497929" cy="978366"/>
          </a:xfrm>
        </p:grpSpPr>
        <p:cxnSp>
          <p:nvCxnSpPr>
            <p:cNvPr id="263" name="Straight Connector 262">
              <a:extLst>
                <a:ext uri="{FF2B5EF4-FFF2-40B4-BE49-F238E27FC236}">
                  <a16:creationId xmlns:a16="http://schemas.microsoft.com/office/drawing/2014/main" id="{7E6813C2-BFFC-4C6A-A8CE-7D1AED94765B}"/>
                </a:ext>
              </a:extLst>
            </p:cNvPr>
            <p:cNvCxnSpPr>
              <a:cxnSpLocks/>
            </p:cNvCxnSpPr>
            <p:nvPr/>
          </p:nvCxnSpPr>
          <p:spPr>
            <a:xfrm>
              <a:off x="7026793" y="4758158"/>
              <a:ext cx="0" cy="479202"/>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C90B512-F626-4D56-8EA5-6A0126BFF0C8}"/>
                </a:ext>
              </a:extLst>
            </p:cNvPr>
            <p:cNvGrpSpPr/>
            <p:nvPr/>
          </p:nvGrpSpPr>
          <p:grpSpPr>
            <a:xfrm>
              <a:off x="6437763" y="5274859"/>
              <a:ext cx="1497929" cy="461665"/>
              <a:chOff x="6440116" y="5174771"/>
              <a:chExt cx="1497929" cy="461665"/>
            </a:xfrm>
          </p:grpSpPr>
          <p:sp>
            <p:nvSpPr>
              <p:cNvPr id="262" name="TextBox 261">
                <a:extLst>
                  <a:ext uri="{FF2B5EF4-FFF2-40B4-BE49-F238E27FC236}">
                    <a16:creationId xmlns:a16="http://schemas.microsoft.com/office/drawing/2014/main" id="{C837A818-A9D3-45BF-A487-76415D398BAC}"/>
                  </a:ext>
                </a:extLst>
              </p:cNvPr>
              <p:cNvSpPr txBox="1"/>
              <p:nvPr/>
            </p:nvSpPr>
            <p:spPr>
              <a:xfrm>
                <a:off x="6709274" y="5174771"/>
                <a:ext cx="1228771" cy="461665"/>
              </a:xfrm>
              <a:prstGeom prst="rect">
                <a:avLst/>
              </a:prstGeom>
              <a:noFill/>
              <a:ln>
                <a:noFill/>
              </a:ln>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rPr>
                  <a:t>Export to Excel </a:t>
                </a:r>
                <a:br>
                  <a:rPr kumimoji="0" lang="en-US" sz="1200"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rPr>
                </a:br>
                <a:r>
                  <a:rPr kumimoji="0" lang="en-US" sz="1200"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rPr>
                  <a:t>and Power BI</a:t>
                </a:r>
              </a:p>
            </p:txBody>
          </p:sp>
          <p:sp>
            <p:nvSpPr>
              <p:cNvPr id="264" name="arrow_3">
                <a:extLst>
                  <a:ext uri="{FF2B5EF4-FFF2-40B4-BE49-F238E27FC236}">
                    <a16:creationId xmlns:a16="http://schemas.microsoft.com/office/drawing/2014/main" id="{F3FB1A79-F1F1-4F3B-88B3-634C1A4765CD}"/>
                  </a:ext>
                </a:extLst>
              </p:cNvPr>
              <p:cNvSpPr>
                <a:spLocks noChangeAspect="1" noEditPoints="1"/>
              </p:cNvSpPr>
              <p:nvPr/>
            </p:nvSpPr>
            <p:spPr bwMode="auto">
              <a:xfrm>
                <a:off x="6440116" y="5279597"/>
                <a:ext cx="146331" cy="252013"/>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sp>
        <p:nvSpPr>
          <p:cNvPr id="286" name="TextBox 285">
            <a:extLst>
              <a:ext uri="{FF2B5EF4-FFF2-40B4-BE49-F238E27FC236}">
                <a16:creationId xmlns:a16="http://schemas.microsoft.com/office/drawing/2014/main" id="{DA4E0A2C-AE0C-44FC-AC6E-55F6DE78242D}"/>
              </a:ext>
            </a:extLst>
          </p:cNvPr>
          <p:cNvSpPr txBox="1"/>
          <p:nvPr/>
        </p:nvSpPr>
        <p:spPr>
          <a:xfrm>
            <a:off x="483420" y="3440343"/>
            <a:ext cx="1859308" cy="798519"/>
          </a:xfrm>
          <a:prstGeom prst="rect">
            <a:avLst/>
          </a:prstGeom>
          <a:solidFill>
            <a:srgbClr val="E6E6E6"/>
          </a:solidFill>
          <a:ln w="38100" cap="flat" cmpd="sng" algn="ctr">
            <a:noFill/>
            <a:prstDash val="solid"/>
          </a:ln>
          <a:effectLst/>
        </p:spPr>
        <p:txBody>
          <a:bodyPr lIns="3529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all" spc="0" normalizeH="0" baseline="0" noProof="0">
              <a:ln>
                <a:noFill/>
              </a:ln>
              <a:solidFill>
                <a:srgbClr val="353535">
                  <a:lumMod val="85000"/>
                  <a:lumOff val="15000"/>
                </a:srgbClr>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83708CED-650C-4EC9-BBB8-F4F94B3D50B5}"/>
              </a:ext>
            </a:extLst>
          </p:cNvPr>
          <p:cNvSpPr>
            <a:spLocks noGrp="1"/>
          </p:cNvSpPr>
          <p:nvPr>
            <p:ph type="title"/>
          </p:nvPr>
        </p:nvSpPr>
        <p:spPr>
          <a:xfrm>
            <a:off x="584227" y="346176"/>
            <a:ext cx="11018520" cy="553998"/>
          </a:xfrm>
        </p:spPr>
        <p:txBody>
          <a:bodyPr/>
          <a:lstStyle/>
          <a:p>
            <a:r>
              <a:rPr lang="en-US" sz="4000" dirty="0"/>
              <a:t>Security Center Architecture</a:t>
            </a:r>
          </a:p>
        </p:txBody>
      </p:sp>
      <p:grpSp>
        <p:nvGrpSpPr>
          <p:cNvPr id="27" name="Group 26">
            <a:extLst>
              <a:ext uri="{FF2B5EF4-FFF2-40B4-BE49-F238E27FC236}">
                <a16:creationId xmlns:a16="http://schemas.microsoft.com/office/drawing/2014/main" id="{351E76A5-A568-4E5E-A288-1BDF1121B16B}"/>
              </a:ext>
            </a:extLst>
          </p:cNvPr>
          <p:cNvGrpSpPr/>
          <p:nvPr/>
        </p:nvGrpSpPr>
        <p:grpSpPr>
          <a:xfrm>
            <a:off x="2627376" y="3409078"/>
            <a:ext cx="5599586" cy="1538527"/>
            <a:chOff x="2627376" y="3409078"/>
            <a:chExt cx="5599586" cy="1538527"/>
          </a:xfrm>
        </p:grpSpPr>
        <p:sp>
          <p:nvSpPr>
            <p:cNvPr id="268" name="Rectangle 267">
              <a:extLst>
                <a:ext uri="{FF2B5EF4-FFF2-40B4-BE49-F238E27FC236}">
                  <a16:creationId xmlns:a16="http://schemas.microsoft.com/office/drawing/2014/main" id="{C7B5E9A8-5EC8-45D9-9FD2-1D23E1CE9174}"/>
                </a:ext>
              </a:extLst>
            </p:cNvPr>
            <p:cNvSpPr/>
            <p:nvPr/>
          </p:nvSpPr>
          <p:spPr>
            <a:xfrm>
              <a:off x="3600752" y="3409078"/>
              <a:ext cx="1623693" cy="707886"/>
            </a:xfrm>
            <a:prstGeom prst="rect">
              <a:avLst/>
            </a:prstGeom>
          </p:spPr>
          <p:txBody>
            <a:bodyPr wrap="square">
              <a:spAutoFit/>
            </a:bodyPr>
            <a:lstStyle/>
            <a:p>
              <a:pPr marL="0" marR="0" lvl="0" indent="0" algn="l" defTabSz="1117679"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0078D4"/>
                  </a:solidFill>
                  <a:effectLst/>
                  <a:uLnTx/>
                  <a:uFillTx/>
                  <a:latin typeface="Segoe UI Semibold"/>
                  <a:ea typeface="+mn-ea"/>
                  <a:cs typeface="Segoe UI" panose="020B0502040204020203" pitchFamily="34" charset="0"/>
                </a:rPr>
                <a:t>Normalization </a:t>
              </a:r>
              <a:br>
                <a:rPr kumimoji="0" lang="en-US" sz="1400" b="1" i="0" u="none" strike="noStrike" kern="0" cap="none" spc="0" normalizeH="0" baseline="0" noProof="0" dirty="0">
                  <a:ln>
                    <a:solidFill>
                      <a:srgbClr val="FFFFFF">
                        <a:alpha val="0"/>
                      </a:srgbClr>
                    </a:solidFill>
                  </a:ln>
                  <a:solidFill>
                    <a:srgbClr val="0078D4"/>
                  </a:solidFill>
                  <a:effectLst/>
                  <a:uLnTx/>
                  <a:uFillTx/>
                  <a:latin typeface="Segoe UI Semibold"/>
                  <a:ea typeface="+mn-ea"/>
                  <a:cs typeface="Segoe UI" panose="020B0502040204020203" pitchFamily="34" charset="0"/>
                </a:rPr>
              </a:br>
              <a:r>
                <a:rPr kumimoji="0" lang="en-US" sz="1400" b="1" i="0" u="none" strike="noStrike" kern="0" cap="none" spc="0" normalizeH="0" baseline="0" noProof="0" dirty="0">
                  <a:ln>
                    <a:solidFill>
                      <a:srgbClr val="FFFFFF">
                        <a:alpha val="0"/>
                      </a:srgbClr>
                    </a:solidFill>
                  </a:ln>
                  <a:solidFill>
                    <a:srgbClr val="0078D4"/>
                  </a:solidFill>
                  <a:effectLst/>
                  <a:uLnTx/>
                  <a:uFillTx/>
                  <a:latin typeface="Segoe UI Semibold"/>
                  <a:ea typeface="+mn-ea"/>
                  <a:cs typeface="Segoe UI" panose="020B0502040204020203" pitchFamily="34" charset="0"/>
                </a:rPr>
                <a:t>&amp; enrichment</a:t>
              </a:r>
              <a:br>
                <a:rPr kumimoji="0" lang="en-US" sz="1078" b="1"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rPr>
                <a:t>IP Geotagging, …</a:t>
              </a:r>
            </a:p>
          </p:txBody>
        </p:sp>
        <p:sp>
          <p:nvSpPr>
            <p:cNvPr id="272" name="Freeform 95">
              <a:extLst>
                <a:ext uri="{FF2B5EF4-FFF2-40B4-BE49-F238E27FC236}">
                  <a16:creationId xmlns:a16="http://schemas.microsoft.com/office/drawing/2014/main" id="{3DB56CE6-4A47-4823-B162-701AD3135C79}"/>
                </a:ext>
              </a:extLst>
            </p:cNvPr>
            <p:cNvSpPr>
              <a:spLocks/>
            </p:cNvSpPr>
            <p:nvPr/>
          </p:nvSpPr>
          <p:spPr bwMode="auto">
            <a:xfrm flipH="1">
              <a:off x="5826624" y="3522849"/>
              <a:ext cx="2400338" cy="14247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73" name="Rectangle 272">
              <a:extLst>
                <a:ext uri="{FF2B5EF4-FFF2-40B4-BE49-F238E27FC236}">
                  <a16:creationId xmlns:a16="http://schemas.microsoft.com/office/drawing/2014/main" id="{124C7D15-BCDD-421F-B046-EB33AF4B099D}"/>
                </a:ext>
              </a:extLst>
            </p:cNvPr>
            <p:cNvSpPr/>
            <p:nvPr/>
          </p:nvSpPr>
          <p:spPr>
            <a:xfrm>
              <a:off x="5957752" y="4317493"/>
              <a:ext cx="2138082" cy="523220"/>
            </a:xfrm>
            <a:prstGeom prst="rect">
              <a:avLst/>
            </a:prstGeom>
            <a:ln>
              <a:noFill/>
            </a:ln>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0078D4"/>
                  </a:solidFill>
                  <a:effectLst/>
                  <a:uLnTx/>
                  <a:uFillTx/>
                  <a:latin typeface="Segoe UI Semibold"/>
                  <a:ea typeface="+mn-ea"/>
                  <a:cs typeface="Segoe UI" panose="020B0502040204020203" pitchFamily="34" charset="0"/>
                </a:rPr>
                <a:t>Scalable Log </a:t>
              </a:r>
              <a:br>
                <a:rPr kumimoji="0" lang="en-US" sz="1400" b="1" i="0" u="none" strike="noStrike" kern="0" cap="none" spc="0" normalizeH="0" baseline="0" noProof="0" dirty="0">
                  <a:ln>
                    <a:solidFill>
                      <a:srgbClr val="FFFFFF">
                        <a:alpha val="0"/>
                      </a:srgbClr>
                    </a:solidFill>
                  </a:ln>
                  <a:solidFill>
                    <a:srgbClr val="0078D4"/>
                  </a:solidFill>
                  <a:effectLst/>
                  <a:uLnTx/>
                  <a:uFillTx/>
                  <a:latin typeface="Segoe UI Semibold"/>
                  <a:ea typeface="+mn-ea"/>
                  <a:cs typeface="Segoe UI" panose="020B0502040204020203" pitchFamily="34" charset="0"/>
                </a:rPr>
              </a:br>
              <a:r>
                <a:rPr kumimoji="0" lang="en-US" sz="1400" b="1" i="0" u="none" strike="noStrike" kern="0" cap="none" spc="0" normalizeH="0" baseline="0" noProof="0" dirty="0">
                  <a:ln>
                    <a:solidFill>
                      <a:srgbClr val="FFFFFF">
                        <a:alpha val="0"/>
                      </a:srgbClr>
                    </a:solidFill>
                  </a:ln>
                  <a:solidFill>
                    <a:srgbClr val="0078D4"/>
                  </a:solidFill>
                  <a:effectLst/>
                  <a:uLnTx/>
                  <a:uFillTx/>
                  <a:latin typeface="Segoe UI Semibold"/>
                  <a:ea typeface="+mn-ea"/>
                  <a:cs typeface="Segoe UI" panose="020B0502040204020203" pitchFamily="34" charset="0"/>
                </a:rPr>
                <a:t>Analytics Platform</a:t>
              </a:r>
            </a:p>
          </p:txBody>
        </p:sp>
        <p:cxnSp>
          <p:nvCxnSpPr>
            <p:cNvPr id="271" name="Straight Connector 270">
              <a:extLst>
                <a:ext uri="{FF2B5EF4-FFF2-40B4-BE49-F238E27FC236}">
                  <a16:creationId xmlns:a16="http://schemas.microsoft.com/office/drawing/2014/main" id="{C187CB89-0889-49B4-8CE3-889CCE3A5364}"/>
                </a:ext>
              </a:extLst>
            </p:cNvPr>
            <p:cNvCxnSpPr>
              <a:cxnSpLocks/>
            </p:cNvCxnSpPr>
            <p:nvPr/>
          </p:nvCxnSpPr>
          <p:spPr>
            <a:xfrm>
              <a:off x="5184424" y="3953697"/>
              <a:ext cx="808869"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C323622-CDF3-49D0-BC6A-52205931902E}"/>
                </a:ext>
              </a:extLst>
            </p:cNvPr>
            <p:cNvCxnSpPr>
              <a:cxnSpLocks/>
            </p:cNvCxnSpPr>
            <p:nvPr/>
          </p:nvCxnSpPr>
          <p:spPr>
            <a:xfrm>
              <a:off x="2627376" y="3818774"/>
              <a:ext cx="860715"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46" name="Trackers_EADF" title="Icon of a clipboard with a checklist on it">
              <a:extLst>
                <a:ext uri="{FF2B5EF4-FFF2-40B4-BE49-F238E27FC236}">
                  <a16:creationId xmlns:a16="http://schemas.microsoft.com/office/drawing/2014/main" id="{0AEDB469-48E9-421B-A5BA-E34421EC3412}"/>
                </a:ext>
              </a:extLst>
            </p:cNvPr>
            <p:cNvSpPr>
              <a:spLocks noChangeAspect="1" noEditPoints="1"/>
            </p:cNvSpPr>
            <p:nvPr/>
          </p:nvSpPr>
          <p:spPr bwMode="auto">
            <a:xfrm>
              <a:off x="6840509" y="3762254"/>
              <a:ext cx="372569" cy="50801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C73C0187-ADE5-4C2B-999A-2D5C9A8C7C24}"/>
              </a:ext>
            </a:extLst>
          </p:cNvPr>
          <p:cNvGrpSpPr/>
          <p:nvPr/>
        </p:nvGrpSpPr>
        <p:grpSpPr>
          <a:xfrm>
            <a:off x="2817238" y="1982867"/>
            <a:ext cx="3136351" cy="677108"/>
            <a:chOff x="2817238" y="1982867"/>
            <a:chExt cx="3136351" cy="677108"/>
          </a:xfrm>
        </p:grpSpPr>
        <p:cxnSp>
          <p:nvCxnSpPr>
            <p:cNvPr id="240" name="Straight Connector 239">
              <a:extLst>
                <a:ext uri="{FF2B5EF4-FFF2-40B4-BE49-F238E27FC236}">
                  <a16:creationId xmlns:a16="http://schemas.microsoft.com/office/drawing/2014/main" id="{D93145A2-879F-4C27-9FB9-F2500F439BC8}"/>
                </a:ext>
              </a:extLst>
            </p:cNvPr>
            <p:cNvCxnSpPr>
              <a:cxnSpLocks/>
            </p:cNvCxnSpPr>
            <p:nvPr/>
          </p:nvCxnSpPr>
          <p:spPr>
            <a:xfrm>
              <a:off x="3029712" y="2416488"/>
              <a:ext cx="458379"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F58779AC-E36A-4157-BEEF-508E10C414EC}"/>
                </a:ext>
              </a:extLst>
            </p:cNvPr>
            <p:cNvSpPr txBox="1"/>
            <p:nvPr/>
          </p:nvSpPr>
          <p:spPr>
            <a:xfrm>
              <a:off x="3600752" y="1982867"/>
              <a:ext cx="1651882" cy="677108"/>
            </a:xfrm>
            <a:prstGeom prst="rect">
              <a:avLst/>
            </a:prstGeom>
            <a:noFill/>
            <a:ln>
              <a:noFill/>
            </a:ln>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0078D4"/>
                  </a:solidFill>
                  <a:effectLst/>
                  <a:uLnTx/>
                  <a:uFillTx/>
                  <a:latin typeface="Segoe UI Semibold"/>
                  <a:ea typeface="+mn-ea"/>
                  <a:cs typeface="Segoe UI" panose="020B0502040204020203" pitchFamily="34" charset="0"/>
                </a:rPr>
                <a:t>Network &amp; PaaS</a:t>
              </a:r>
              <a:br>
                <a:rPr kumimoji="0" lang="en-US" sz="1176" b="0" i="0" u="none" strike="noStrike" kern="0" cap="none" spc="0" normalizeH="0" baseline="0" noProof="0" dirty="0">
                  <a:ln>
                    <a:noFill/>
                  </a:ln>
                  <a:solidFill>
                    <a:srgbClr val="353535">
                      <a:lumMod val="85000"/>
                      <a:lumOff val="15000"/>
                    </a:srgbClr>
                  </a:solidFill>
                  <a:effectLst/>
                  <a:uLnTx/>
                  <a:uFillTx/>
                  <a:latin typeface="Calibri" panose="020F0502020204030204"/>
                  <a:ea typeface="+mn-ea"/>
                  <a:cs typeface="+mn-cs"/>
                </a:rPr>
              </a:br>
              <a:r>
                <a:rPr kumimoji="0" lang="en-US" sz="1200" b="0" i="0" u="none" strike="noStrike" kern="0" cap="none" spc="0" normalizeH="0" baseline="0" noProof="0" dirty="0" err="1">
                  <a:ln>
                    <a:noFill/>
                  </a:ln>
                  <a:solidFill>
                    <a:srgbClr val="0D0D0D"/>
                  </a:solidFill>
                  <a:effectLst/>
                  <a:uLnTx/>
                  <a:uFillTx/>
                  <a:latin typeface="Segoe UI"/>
                  <a:ea typeface="+mn-ea"/>
                  <a:cs typeface="Segoe UI" panose="020B0502040204020203" pitchFamily="34" charset="0"/>
                </a:rPr>
                <a:t>Netflow</a:t>
              </a:r>
              <a:r>
                <a:rPr kumimoji="0" lang="en-US" sz="1200"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rPr>
                <a:t>, SQL DB </a:t>
              </a:r>
              <a:br>
                <a:rPr kumimoji="0" lang="en-US" sz="1200"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rPr>
              </a:br>
              <a:r>
                <a:rPr kumimoji="0" lang="en-US" sz="1200"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rPr>
                <a:t>and Storage Logs, …</a:t>
              </a:r>
              <a:endParaRPr kumimoji="0" lang="en-US" sz="1078"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endParaRPr>
            </a:p>
          </p:txBody>
        </p:sp>
        <p:cxnSp>
          <p:nvCxnSpPr>
            <p:cNvPr id="243" name="Straight Connector 242">
              <a:extLst>
                <a:ext uri="{FF2B5EF4-FFF2-40B4-BE49-F238E27FC236}">
                  <a16:creationId xmlns:a16="http://schemas.microsoft.com/office/drawing/2014/main" id="{C0DA3DCA-6031-4AE1-9922-EB677CB49440}"/>
                </a:ext>
              </a:extLst>
            </p:cNvPr>
            <p:cNvCxnSpPr>
              <a:cxnSpLocks/>
            </p:cNvCxnSpPr>
            <p:nvPr/>
          </p:nvCxnSpPr>
          <p:spPr>
            <a:xfrm>
              <a:off x="2817238" y="2127924"/>
              <a:ext cx="670853"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43F95FE-744F-4267-8856-AE9551D15F81}"/>
                </a:ext>
              </a:extLst>
            </p:cNvPr>
            <p:cNvCxnSpPr>
              <a:cxnSpLocks/>
            </p:cNvCxnSpPr>
            <p:nvPr/>
          </p:nvCxnSpPr>
          <p:spPr>
            <a:xfrm>
              <a:off x="5164739" y="2389879"/>
              <a:ext cx="788850"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609D8F9-D8C7-4843-A7E8-28B8BBF92CCB}"/>
              </a:ext>
            </a:extLst>
          </p:cNvPr>
          <p:cNvGrpSpPr/>
          <p:nvPr/>
        </p:nvGrpSpPr>
        <p:grpSpPr>
          <a:xfrm>
            <a:off x="297280" y="1337965"/>
            <a:ext cx="3647591" cy="5156182"/>
            <a:chOff x="297280" y="1337965"/>
            <a:chExt cx="3647591" cy="5156182"/>
          </a:xfrm>
        </p:grpSpPr>
        <p:cxnSp>
          <p:nvCxnSpPr>
            <p:cNvPr id="176" name="Straight Connector 175">
              <a:extLst>
                <a:ext uri="{FF2B5EF4-FFF2-40B4-BE49-F238E27FC236}">
                  <a16:creationId xmlns:a16="http://schemas.microsoft.com/office/drawing/2014/main" id="{4258E889-6F1F-431A-A31B-A25E9B035DD2}"/>
                </a:ext>
              </a:extLst>
            </p:cNvPr>
            <p:cNvCxnSpPr>
              <a:cxnSpLocks/>
            </p:cNvCxnSpPr>
            <p:nvPr/>
          </p:nvCxnSpPr>
          <p:spPr>
            <a:xfrm>
              <a:off x="718342" y="4126862"/>
              <a:ext cx="0" cy="920318"/>
            </a:xfrm>
            <a:prstGeom prst="line">
              <a:avLst/>
            </a:prstGeom>
            <a:ln w="19050">
              <a:solidFill>
                <a:schemeClr val="tx2"/>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DB60AA29-851C-4F43-9B6A-C0E7F56DC117}"/>
                </a:ext>
              </a:extLst>
            </p:cNvPr>
            <p:cNvCxnSpPr>
              <a:cxnSpLocks/>
            </p:cNvCxnSpPr>
            <p:nvPr/>
          </p:nvCxnSpPr>
          <p:spPr>
            <a:xfrm>
              <a:off x="718342" y="3060433"/>
              <a:ext cx="0" cy="434956"/>
            </a:xfrm>
            <a:prstGeom prst="line">
              <a:avLst/>
            </a:prstGeom>
            <a:ln w="19050">
              <a:solidFill>
                <a:schemeClr val="tx2"/>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7C8A7294-1171-4899-8B29-80A586F26FA0}"/>
                </a:ext>
              </a:extLst>
            </p:cNvPr>
            <p:cNvSpPr/>
            <p:nvPr/>
          </p:nvSpPr>
          <p:spPr>
            <a:xfrm>
              <a:off x="1025815" y="4308875"/>
              <a:ext cx="2919056" cy="2185272"/>
            </a:xfrm>
            <a:prstGeom prst="rect">
              <a:avLst/>
            </a:prstGeom>
            <a:solidFill>
              <a:schemeClr val="bg1">
                <a:lumMod val="95000"/>
              </a:schemeClr>
            </a:solidFill>
            <a:ln w="38100" cap="flat" cmpd="sng" algn="ctr">
              <a:no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2" name="cloud" title="Icon of a cloud">
              <a:extLst>
                <a:ext uri="{FF2B5EF4-FFF2-40B4-BE49-F238E27FC236}">
                  <a16:creationId xmlns:a16="http://schemas.microsoft.com/office/drawing/2014/main" id="{2682DBB8-2E6B-4B90-B357-1D5FEE4ECAB1}"/>
                </a:ext>
              </a:extLst>
            </p:cNvPr>
            <p:cNvSpPr>
              <a:spLocks noChangeAspect="1"/>
            </p:cNvSpPr>
            <p:nvPr/>
          </p:nvSpPr>
          <p:spPr bwMode="auto">
            <a:xfrm>
              <a:off x="2355588" y="5205494"/>
              <a:ext cx="629431" cy="4010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 name="cloud" title="Icon of a cloud">
              <a:extLst>
                <a:ext uri="{FF2B5EF4-FFF2-40B4-BE49-F238E27FC236}">
                  <a16:creationId xmlns:a16="http://schemas.microsoft.com/office/drawing/2014/main" id="{6E5CD85B-EF72-4F10-99C8-6F9D187F8A8D}"/>
                </a:ext>
              </a:extLst>
            </p:cNvPr>
            <p:cNvSpPr>
              <a:spLocks noChangeAspect="1"/>
            </p:cNvSpPr>
            <p:nvPr/>
          </p:nvSpPr>
          <p:spPr bwMode="auto">
            <a:xfrm>
              <a:off x="3268477" y="4947605"/>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4" name="Rectangle 293">
              <a:extLst>
                <a:ext uri="{FF2B5EF4-FFF2-40B4-BE49-F238E27FC236}">
                  <a16:creationId xmlns:a16="http://schemas.microsoft.com/office/drawing/2014/main" id="{8BED44D3-D595-40D0-B6C4-9898EE2BA40E}"/>
                </a:ext>
              </a:extLst>
            </p:cNvPr>
            <p:cNvSpPr/>
            <p:nvPr/>
          </p:nvSpPr>
          <p:spPr bwMode="auto">
            <a:xfrm>
              <a:off x="517394" y="4958803"/>
              <a:ext cx="1467073" cy="1227581"/>
            </a:xfrm>
            <a:prstGeom prst="rect">
              <a:avLst/>
            </a:prstGeom>
            <a:solidFill>
              <a:srgbClr val="FFFFFF"/>
            </a:solidFill>
            <a:ln w="25400" cap="sq"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27D48CBE-CB91-4954-99BE-143B72D50016}"/>
                </a:ext>
              </a:extLst>
            </p:cNvPr>
            <p:cNvSpPr/>
            <p:nvPr/>
          </p:nvSpPr>
          <p:spPr>
            <a:xfrm>
              <a:off x="1290500" y="4363147"/>
              <a:ext cx="2373828" cy="492443"/>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7679"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0D0D0D"/>
                  </a:solidFill>
                  <a:effectLst/>
                  <a:uLnTx/>
                  <a:uFillTx/>
                  <a:latin typeface="Segoe UI Semibold"/>
                  <a:ea typeface="+mn-ea"/>
                  <a:cs typeface="Segoe UI" panose="020B0502040204020203" pitchFamily="34" charset="0"/>
                </a:rPr>
                <a:t>On-premises, private </a:t>
              </a:r>
              <a:br>
                <a:rPr kumimoji="0" lang="en-US" sz="1600" b="0" i="0" u="none" strike="noStrike" kern="1200" cap="none" spc="0" normalizeH="0" baseline="0" noProof="0" dirty="0">
                  <a:ln>
                    <a:solidFill>
                      <a:srgbClr val="FFFFFF">
                        <a:alpha val="0"/>
                      </a:srgbClr>
                    </a:solidFill>
                  </a:ln>
                  <a:solidFill>
                    <a:srgbClr val="0D0D0D"/>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solidFill>
                      <a:srgbClr val="FFFFFF">
                        <a:alpha val="0"/>
                      </a:srgbClr>
                    </a:solidFill>
                  </a:ln>
                  <a:solidFill>
                    <a:srgbClr val="0D0D0D"/>
                  </a:solidFill>
                  <a:effectLst/>
                  <a:uLnTx/>
                  <a:uFillTx/>
                  <a:latin typeface="Segoe UI Semibold"/>
                  <a:ea typeface="+mn-ea"/>
                  <a:cs typeface="Segoe UI" panose="020B0502040204020203" pitchFamily="34" charset="0"/>
                </a:rPr>
                <a:t>and public clouds</a:t>
              </a:r>
            </a:p>
          </p:txBody>
        </p:sp>
        <p:sp>
          <p:nvSpPr>
            <p:cNvPr id="121" name="building_1" title="Icon of two tall rectangular buildings of different heights">
              <a:extLst>
                <a:ext uri="{FF2B5EF4-FFF2-40B4-BE49-F238E27FC236}">
                  <a16:creationId xmlns:a16="http://schemas.microsoft.com/office/drawing/2014/main" id="{0ED615BA-A1B2-4F12-BA3F-AE9AAA6FCE0E}"/>
                </a:ext>
              </a:extLst>
            </p:cNvPr>
            <p:cNvSpPr>
              <a:spLocks noChangeAspect="1" noEditPoints="1"/>
            </p:cNvSpPr>
            <p:nvPr/>
          </p:nvSpPr>
          <p:spPr bwMode="auto">
            <a:xfrm>
              <a:off x="2159112" y="5138164"/>
              <a:ext cx="1350474" cy="1355983"/>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solidFill>
              <a:schemeClr val="bg1">
                <a:lumMod val="95000"/>
              </a:schemeClr>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 name="monitor" title="Icon of a monitor">
              <a:extLst>
                <a:ext uri="{FF2B5EF4-FFF2-40B4-BE49-F238E27FC236}">
                  <a16:creationId xmlns:a16="http://schemas.microsoft.com/office/drawing/2014/main" id="{5A6C94ED-CC93-48C5-BFB0-D6B369C9ABE6}"/>
                </a:ext>
              </a:extLst>
            </p:cNvPr>
            <p:cNvSpPr>
              <a:spLocks noChangeAspect="1" noEditPoints="1"/>
            </p:cNvSpPr>
            <p:nvPr/>
          </p:nvSpPr>
          <p:spPr bwMode="auto">
            <a:xfrm>
              <a:off x="731838" y="504718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F94F75C8-4E60-4519-A928-13558D552E4D}"/>
                </a:ext>
              </a:extLst>
            </p:cNvPr>
            <p:cNvGrpSpPr/>
            <p:nvPr/>
          </p:nvGrpSpPr>
          <p:grpSpPr>
            <a:xfrm>
              <a:off x="717184" y="5523942"/>
              <a:ext cx="486508" cy="587078"/>
              <a:chOff x="668872" y="5764009"/>
              <a:chExt cx="486508" cy="587078"/>
            </a:xfrm>
          </p:grpSpPr>
          <p:sp>
            <p:nvSpPr>
              <p:cNvPr id="123" name="server" title="Icon of a server tower">
                <a:extLst>
                  <a:ext uri="{FF2B5EF4-FFF2-40B4-BE49-F238E27FC236}">
                    <a16:creationId xmlns:a16="http://schemas.microsoft.com/office/drawing/2014/main" id="{D6689A97-6683-4586-9E57-7BD1507E3C1F}"/>
                  </a:ext>
                </a:extLst>
              </p:cNvPr>
              <p:cNvSpPr>
                <a:spLocks noChangeAspect="1" noEditPoints="1"/>
              </p:cNvSpPr>
              <p:nvPr/>
            </p:nvSpPr>
            <p:spPr bwMode="auto">
              <a:xfrm>
                <a:off x="668872" y="5764009"/>
                <a:ext cx="213719" cy="40593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6" name="server" title="Icon of a server tower">
                <a:extLst>
                  <a:ext uri="{FF2B5EF4-FFF2-40B4-BE49-F238E27FC236}">
                    <a16:creationId xmlns:a16="http://schemas.microsoft.com/office/drawing/2014/main" id="{1BC3941C-6F76-44BE-8797-F82B02DDDA24}"/>
                  </a:ext>
                </a:extLst>
              </p:cNvPr>
              <p:cNvSpPr>
                <a:spLocks noChangeAspect="1" noEditPoints="1"/>
              </p:cNvSpPr>
              <p:nvPr/>
            </p:nvSpPr>
            <p:spPr bwMode="auto">
              <a:xfrm>
                <a:off x="941661" y="5764009"/>
                <a:ext cx="213719" cy="40593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7" name="server" title="Icon of a server tower">
                <a:extLst>
                  <a:ext uri="{FF2B5EF4-FFF2-40B4-BE49-F238E27FC236}">
                    <a16:creationId xmlns:a16="http://schemas.microsoft.com/office/drawing/2014/main" id="{606AA216-545F-4C84-8BFE-22A2D7625721}"/>
                  </a:ext>
                </a:extLst>
              </p:cNvPr>
              <p:cNvSpPr>
                <a:spLocks noChangeAspect="1" noEditPoints="1"/>
              </p:cNvSpPr>
              <p:nvPr/>
            </p:nvSpPr>
            <p:spPr bwMode="auto">
              <a:xfrm>
                <a:off x="805267" y="5945155"/>
                <a:ext cx="213719" cy="40593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B16E03DA-71EC-495F-9200-CE457CF224D2}"/>
                </a:ext>
              </a:extLst>
            </p:cNvPr>
            <p:cNvGrpSpPr/>
            <p:nvPr/>
          </p:nvGrpSpPr>
          <p:grpSpPr>
            <a:xfrm>
              <a:off x="1403033" y="5275496"/>
              <a:ext cx="505061" cy="526333"/>
              <a:chOff x="1252560" y="5449400"/>
              <a:chExt cx="505061" cy="526333"/>
            </a:xfrm>
          </p:grpSpPr>
          <p:sp>
            <p:nvSpPr>
              <p:cNvPr id="139" name="server" title="Icon of a server tower">
                <a:extLst>
                  <a:ext uri="{FF2B5EF4-FFF2-40B4-BE49-F238E27FC236}">
                    <a16:creationId xmlns:a16="http://schemas.microsoft.com/office/drawing/2014/main" id="{4C092682-E1B2-4763-BE76-6AEA976C2599}"/>
                  </a:ext>
                </a:extLst>
              </p:cNvPr>
              <p:cNvSpPr>
                <a:spLocks noChangeAspect="1" noEditPoints="1"/>
              </p:cNvSpPr>
              <p:nvPr/>
            </p:nvSpPr>
            <p:spPr bwMode="auto">
              <a:xfrm>
                <a:off x="1252560" y="5449400"/>
                <a:ext cx="213719" cy="40593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33E27A72-9F38-4F43-AE3B-89A1CF5F9B81}"/>
                  </a:ext>
                </a:extLst>
              </p:cNvPr>
              <p:cNvGrpSpPr>
                <a:grpSpLocks noChangeAspect="1"/>
              </p:cNvGrpSpPr>
              <p:nvPr/>
            </p:nvGrpSpPr>
            <p:grpSpPr>
              <a:xfrm>
                <a:off x="1369326" y="5620461"/>
                <a:ext cx="388295" cy="355272"/>
                <a:chOff x="4475586" y="2774300"/>
                <a:chExt cx="954390" cy="873220"/>
              </a:xfrm>
              <a:solidFill>
                <a:schemeClr val="bg1"/>
              </a:solidFill>
            </p:grpSpPr>
            <p:grpSp>
              <p:nvGrpSpPr>
                <p:cNvPr id="127" name="Group 126">
                  <a:extLst>
                    <a:ext uri="{FF2B5EF4-FFF2-40B4-BE49-F238E27FC236}">
                      <a16:creationId xmlns:a16="http://schemas.microsoft.com/office/drawing/2014/main" id="{914CE635-01C3-47AA-B262-256C1EE3FF4A}"/>
                    </a:ext>
                  </a:extLst>
                </p:cNvPr>
                <p:cNvGrpSpPr/>
                <p:nvPr/>
              </p:nvGrpSpPr>
              <p:grpSpPr>
                <a:xfrm>
                  <a:off x="4475586" y="2774300"/>
                  <a:ext cx="867747" cy="807096"/>
                  <a:chOff x="4475583" y="2774302"/>
                  <a:chExt cx="867748" cy="807098"/>
                </a:xfrm>
                <a:grpFill/>
              </p:grpSpPr>
              <p:sp>
                <p:nvSpPr>
                  <p:cNvPr id="129" name="Rectangle 128">
                    <a:extLst>
                      <a:ext uri="{FF2B5EF4-FFF2-40B4-BE49-F238E27FC236}">
                        <a16:creationId xmlns:a16="http://schemas.microsoft.com/office/drawing/2014/main" id="{20F348AD-5C8D-4508-ABBF-F72D4257A767}"/>
                      </a:ext>
                    </a:extLst>
                  </p:cNvPr>
                  <p:cNvSpPr/>
                  <p:nvPr/>
                </p:nvSpPr>
                <p:spPr bwMode="auto">
                  <a:xfrm>
                    <a:off x="4705548" y="2774302"/>
                    <a:ext cx="407819" cy="239486"/>
                  </a:xfrm>
                  <a:prstGeom prst="rect">
                    <a:avLst/>
                  </a:prstGeom>
                  <a:grp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0" name="Rectangle 129">
                    <a:extLst>
                      <a:ext uri="{FF2B5EF4-FFF2-40B4-BE49-F238E27FC236}">
                        <a16:creationId xmlns:a16="http://schemas.microsoft.com/office/drawing/2014/main" id="{28843651-28F0-4785-BE70-5E3B1AB0D7AD}"/>
                      </a:ext>
                    </a:extLst>
                  </p:cNvPr>
                  <p:cNvSpPr/>
                  <p:nvPr/>
                </p:nvSpPr>
                <p:spPr bwMode="auto">
                  <a:xfrm>
                    <a:off x="4705548" y="3341914"/>
                    <a:ext cx="407819" cy="239486"/>
                  </a:xfrm>
                  <a:prstGeom prst="rect">
                    <a:avLst/>
                  </a:prstGeom>
                  <a:grp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1" name="Rectangle 130">
                    <a:extLst>
                      <a:ext uri="{FF2B5EF4-FFF2-40B4-BE49-F238E27FC236}">
                        <a16:creationId xmlns:a16="http://schemas.microsoft.com/office/drawing/2014/main" id="{C690001F-8C2C-49D0-B6BC-89DCC07BA7CB}"/>
                      </a:ext>
                    </a:extLst>
                  </p:cNvPr>
                  <p:cNvSpPr/>
                  <p:nvPr/>
                </p:nvSpPr>
                <p:spPr bwMode="auto">
                  <a:xfrm>
                    <a:off x="4475583" y="3058108"/>
                    <a:ext cx="407819" cy="239486"/>
                  </a:xfrm>
                  <a:prstGeom prst="rect">
                    <a:avLst/>
                  </a:prstGeom>
                  <a:grp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2" name="Rectangle 131">
                    <a:extLst>
                      <a:ext uri="{FF2B5EF4-FFF2-40B4-BE49-F238E27FC236}">
                        <a16:creationId xmlns:a16="http://schemas.microsoft.com/office/drawing/2014/main" id="{77697F9B-9D6B-4B9C-8EC8-871F13512C91}"/>
                      </a:ext>
                    </a:extLst>
                  </p:cNvPr>
                  <p:cNvSpPr/>
                  <p:nvPr/>
                </p:nvSpPr>
                <p:spPr bwMode="auto">
                  <a:xfrm>
                    <a:off x="4935512" y="3058108"/>
                    <a:ext cx="407819" cy="239486"/>
                  </a:xfrm>
                  <a:prstGeom prst="rect">
                    <a:avLst/>
                  </a:prstGeom>
                  <a:grp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3" name="Rectangle 132">
                    <a:extLst>
                      <a:ext uri="{FF2B5EF4-FFF2-40B4-BE49-F238E27FC236}">
                        <a16:creationId xmlns:a16="http://schemas.microsoft.com/office/drawing/2014/main" id="{B9A632AB-8C80-4E7E-A0C5-4F009792F026}"/>
                      </a:ext>
                    </a:extLst>
                  </p:cNvPr>
                  <p:cNvSpPr/>
                  <p:nvPr/>
                </p:nvSpPr>
                <p:spPr bwMode="auto">
                  <a:xfrm>
                    <a:off x="5162932" y="2774302"/>
                    <a:ext cx="177855" cy="239486"/>
                  </a:xfrm>
                  <a:prstGeom prst="rect">
                    <a:avLst/>
                  </a:prstGeom>
                  <a:grp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4" name="Rectangle 133">
                    <a:extLst>
                      <a:ext uri="{FF2B5EF4-FFF2-40B4-BE49-F238E27FC236}">
                        <a16:creationId xmlns:a16="http://schemas.microsoft.com/office/drawing/2014/main" id="{20EDA7D0-3157-472B-BB34-2EBAF73F95FA}"/>
                      </a:ext>
                    </a:extLst>
                  </p:cNvPr>
                  <p:cNvSpPr/>
                  <p:nvPr/>
                </p:nvSpPr>
                <p:spPr bwMode="auto">
                  <a:xfrm>
                    <a:off x="4475583" y="2774302"/>
                    <a:ext cx="177855" cy="239486"/>
                  </a:xfrm>
                  <a:prstGeom prst="rect">
                    <a:avLst/>
                  </a:prstGeom>
                  <a:grp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5" name="Rectangle 134">
                    <a:extLst>
                      <a:ext uri="{FF2B5EF4-FFF2-40B4-BE49-F238E27FC236}">
                        <a16:creationId xmlns:a16="http://schemas.microsoft.com/office/drawing/2014/main" id="{D9C33366-3529-4526-9B51-29011FEBEA71}"/>
                      </a:ext>
                    </a:extLst>
                  </p:cNvPr>
                  <p:cNvSpPr/>
                  <p:nvPr/>
                </p:nvSpPr>
                <p:spPr bwMode="auto">
                  <a:xfrm>
                    <a:off x="4475583" y="3341914"/>
                    <a:ext cx="177855" cy="239486"/>
                  </a:xfrm>
                  <a:prstGeom prst="rect">
                    <a:avLst/>
                  </a:prstGeom>
                  <a:grp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28" name="Freeform: Shape 127">
                  <a:extLst>
                    <a:ext uri="{FF2B5EF4-FFF2-40B4-BE49-F238E27FC236}">
                      <a16:creationId xmlns:a16="http://schemas.microsoft.com/office/drawing/2014/main" id="{AB4A5D50-1103-4699-BBC4-577C0DE7D716}"/>
                    </a:ext>
                  </a:extLst>
                </p:cNvPr>
                <p:cNvSpPr/>
                <p:nvPr/>
              </p:nvSpPr>
              <p:spPr>
                <a:xfrm>
                  <a:off x="5078028" y="3132220"/>
                  <a:ext cx="351948" cy="515300"/>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78" name="Freeform 95">
              <a:extLst>
                <a:ext uri="{FF2B5EF4-FFF2-40B4-BE49-F238E27FC236}">
                  <a16:creationId xmlns:a16="http://schemas.microsoft.com/office/drawing/2014/main" id="{585B7718-F099-45B8-9B6E-5113E3FA6DB1}"/>
                </a:ext>
              </a:extLst>
            </p:cNvPr>
            <p:cNvSpPr>
              <a:spLocks/>
            </p:cNvSpPr>
            <p:nvPr/>
          </p:nvSpPr>
          <p:spPr bwMode="auto">
            <a:xfrm flipH="1">
              <a:off x="297280" y="1337965"/>
              <a:ext cx="2843200" cy="175297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8D7"/>
            </a:solidFill>
            <a:ln w="38100">
              <a:solidFill>
                <a:srgbClr val="0078D7"/>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279" name="Group 278">
              <a:extLst>
                <a:ext uri="{FF2B5EF4-FFF2-40B4-BE49-F238E27FC236}">
                  <a16:creationId xmlns:a16="http://schemas.microsoft.com/office/drawing/2014/main" id="{E2CDCFDD-033F-4241-89E7-9528F52C8691}"/>
                </a:ext>
              </a:extLst>
            </p:cNvPr>
            <p:cNvGrpSpPr/>
            <p:nvPr/>
          </p:nvGrpSpPr>
          <p:grpSpPr>
            <a:xfrm>
              <a:off x="1118213" y="2584830"/>
              <a:ext cx="452148" cy="452148"/>
              <a:chOff x="2789237" y="1642042"/>
              <a:chExt cx="461215" cy="461215"/>
            </a:xfrm>
          </p:grpSpPr>
          <p:sp>
            <p:nvSpPr>
              <p:cNvPr id="307" name="Rectangle 306">
                <a:extLst>
                  <a:ext uri="{FF2B5EF4-FFF2-40B4-BE49-F238E27FC236}">
                    <a16:creationId xmlns:a16="http://schemas.microsoft.com/office/drawing/2014/main" id="{DEFD094A-86DA-4254-9804-363596B2A453}"/>
                  </a:ext>
                </a:extLst>
              </p:cNvPr>
              <p:cNvSpPr/>
              <p:nvPr/>
            </p:nvSpPr>
            <p:spPr>
              <a:xfrm>
                <a:off x="2789237" y="1642042"/>
                <a:ext cx="461215" cy="461215"/>
              </a:xfrm>
              <a:prstGeom prst="rect">
                <a:avLst/>
              </a:prstGeom>
              <a:solidFill>
                <a:srgbClr val="0072C6"/>
              </a:solidFill>
              <a:ln w="10795" cap="flat" cmpd="sng" algn="ctr">
                <a:no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308" name="Picture 31">
                <a:extLst>
                  <a:ext uri="{FF2B5EF4-FFF2-40B4-BE49-F238E27FC236}">
                    <a16:creationId xmlns:a16="http://schemas.microsoft.com/office/drawing/2014/main" id="{60881100-881E-4ED2-ABDE-35BCB38A644E}"/>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822472" y="1744240"/>
                <a:ext cx="424515" cy="27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0" name="Rectangle 279">
              <a:extLst>
                <a:ext uri="{FF2B5EF4-FFF2-40B4-BE49-F238E27FC236}">
                  <a16:creationId xmlns:a16="http://schemas.microsoft.com/office/drawing/2014/main" id="{94B5DD20-D55A-4592-A52B-899CD194BA1D}"/>
                </a:ext>
              </a:extLst>
            </p:cNvPr>
            <p:cNvSpPr/>
            <p:nvPr/>
          </p:nvSpPr>
          <p:spPr>
            <a:xfrm>
              <a:off x="846566" y="1596805"/>
              <a:ext cx="1468493" cy="246221"/>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7679"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FFFFFF"/>
                  </a:solidFill>
                  <a:effectLst/>
                  <a:uLnTx/>
                  <a:uFillTx/>
                  <a:latin typeface="Segoe UI Semibold"/>
                  <a:ea typeface="+mn-ea"/>
                  <a:cs typeface="Segoe UI" panose="020B0502040204020203" pitchFamily="34" charset="0"/>
                </a:rPr>
                <a:t>Azure</a:t>
              </a:r>
            </a:p>
          </p:txBody>
        </p:sp>
        <p:sp>
          <p:nvSpPr>
            <p:cNvPr id="281" name="Rectangle 280">
              <a:extLst>
                <a:ext uri="{FF2B5EF4-FFF2-40B4-BE49-F238E27FC236}">
                  <a16:creationId xmlns:a16="http://schemas.microsoft.com/office/drawing/2014/main" id="{9795A6C2-62A0-40EA-A8D3-B355C28F289D}"/>
                </a:ext>
              </a:extLst>
            </p:cNvPr>
            <p:cNvSpPr/>
            <p:nvPr/>
          </p:nvSpPr>
          <p:spPr bwMode="auto">
            <a:xfrm>
              <a:off x="455734" y="1955871"/>
              <a:ext cx="1188980" cy="1219481"/>
            </a:xfrm>
            <a:prstGeom prst="rect">
              <a:avLst/>
            </a:prstGeom>
            <a:solidFill>
              <a:srgbClr val="FFFFFF"/>
            </a:solidFill>
            <a:ln w="25400" cap="sq"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 name="Rectangle 275">
              <a:extLst>
                <a:ext uri="{FF2B5EF4-FFF2-40B4-BE49-F238E27FC236}">
                  <a16:creationId xmlns:a16="http://schemas.microsoft.com/office/drawing/2014/main" id="{F3117691-E8DD-4163-9817-5A7E5EDA4BAB}"/>
                </a:ext>
              </a:extLst>
            </p:cNvPr>
            <p:cNvSpPr/>
            <p:nvPr/>
          </p:nvSpPr>
          <p:spPr bwMode="auto">
            <a:xfrm>
              <a:off x="1725983" y="2005219"/>
              <a:ext cx="1073031" cy="983075"/>
            </a:xfrm>
            <a:prstGeom prst="rect">
              <a:avLst/>
            </a:prstGeom>
            <a:solidFill>
              <a:srgbClr val="0078D7"/>
            </a:solidFill>
            <a:ln w="2540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7" name="Picture 276">
              <a:extLst>
                <a:ext uri="{FF2B5EF4-FFF2-40B4-BE49-F238E27FC236}">
                  <a16:creationId xmlns:a16="http://schemas.microsoft.com/office/drawing/2014/main" id="{4375FF19-2AEE-465D-BA33-82F6FEA1BD10}"/>
                </a:ext>
              </a:extLst>
            </p:cNvPr>
            <p:cNvPicPr>
              <a:picLocks noChangeAspect="1"/>
            </p:cNvPicPr>
            <p:nvPr/>
          </p:nvPicPr>
          <p:blipFill>
            <a:blip r:embed="rId4"/>
            <a:stretch>
              <a:fillRect/>
            </a:stretch>
          </p:blipFill>
          <p:spPr>
            <a:xfrm>
              <a:off x="1912607" y="2153263"/>
              <a:ext cx="765016" cy="729155"/>
            </a:xfrm>
            <a:prstGeom prst="rect">
              <a:avLst/>
            </a:prstGeom>
          </p:spPr>
        </p:pic>
        <p:grpSp>
          <p:nvGrpSpPr>
            <p:cNvPr id="106" name="Group 105">
              <a:extLst>
                <a:ext uri="{FF2B5EF4-FFF2-40B4-BE49-F238E27FC236}">
                  <a16:creationId xmlns:a16="http://schemas.microsoft.com/office/drawing/2014/main" id="{0812F923-7DA0-4227-A775-E018AD1053E9}"/>
                </a:ext>
              </a:extLst>
            </p:cNvPr>
            <p:cNvGrpSpPr>
              <a:grpSpLocks noChangeAspect="1"/>
            </p:cNvGrpSpPr>
            <p:nvPr/>
          </p:nvGrpSpPr>
          <p:grpSpPr>
            <a:xfrm>
              <a:off x="986909" y="2050421"/>
              <a:ext cx="561627" cy="513858"/>
              <a:chOff x="4475583" y="2774302"/>
              <a:chExt cx="954393" cy="873218"/>
            </a:xfrm>
          </p:grpSpPr>
          <p:grpSp>
            <p:nvGrpSpPr>
              <p:cNvPr id="107" name="Group 106">
                <a:extLst>
                  <a:ext uri="{FF2B5EF4-FFF2-40B4-BE49-F238E27FC236}">
                    <a16:creationId xmlns:a16="http://schemas.microsoft.com/office/drawing/2014/main" id="{1F14AD19-DFD1-488C-BFCB-8D6942453D4A}"/>
                  </a:ext>
                </a:extLst>
              </p:cNvPr>
              <p:cNvGrpSpPr/>
              <p:nvPr/>
            </p:nvGrpSpPr>
            <p:grpSpPr>
              <a:xfrm>
                <a:off x="4475583" y="2774302"/>
                <a:ext cx="867748" cy="807098"/>
                <a:chOff x="4475583" y="2774302"/>
                <a:chExt cx="867748" cy="807098"/>
              </a:xfrm>
            </p:grpSpPr>
            <p:sp>
              <p:nvSpPr>
                <p:cNvPr id="109" name="Rectangle 108">
                  <a:extLst>
                    <a:ext uri="{FF2B5EF4-FFF2-40B4-BE49-F238E27FC236}">
                      <a16:creationId xmlns:a16="http://schemas.microsoft.com/office/drawing/2014/main" id="{C283E7A9-EE56-4924-AAC0-3E440830192F}"/>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0" name="Rectangle 109">
                  <a:extLst>
                    <a:ext uri="{FF2B5EF4-FFF2-40B4-BE49-F238E27FC236}">
                      <a16:creationId xmlns:a16="http://schemas.microsoft.com/office/drawing/2014/main" id="{13D2A2E0-3C7F-4A7E-BF6B-000F9C4144D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1" name="Rectangle 110">
                  <a:extLst>
                    <a:ext uri="{FF2B5EF4-FFF2-40B4-BE49-F238E27FC236}">
                      <a16:creationId xmlns:a16="http://schemas.microsoft.com/office/drawing/2014/main" id="{9DD72EC2-6E1C-45BE-817B-B1D4ECB425D4}"/>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2" name="Rectangle 111">
                  <a:extLst>
                    <a:ext uri="{FF2B5EF4-FFF2-40B4-BE49-F238E27FC236}">
                      <a16:creationId xmlns:a16="http://schemas.microsoft.com/office/drawing/2014/main" id="{FBBE23E0-1729-40F9-AB98-354B13895099}"/>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3" name="Rectangle 112">
                  <a:extLst>
                    <a:ext uri="{FF2B5EF4-FFF2-40B4-BE49-F238E27FC236}">
                      <a16:creationId xmlns:a16="http://schemas.microsoft.com/office/drawing/2014/main" id="{F1E628A7-F8BF-4346-9225-AE9CDFD17CB9}"/>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4" name="Rectangle 113">
                  <a:extLst>
                    <a:ext uri="{FF2B5EF4-FFF2-40B4-BE49-F238E27FC236}">
                      <a16:creationId xmlns:a16="http://schemas.microsoft.com/office/drawing/2014/main" id="{88892ED7-AE9D-496F-8B1B-94AE439B2797}"/>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5" name="Rectangle 114">
                  <a:extLst>
                    <a:ext uri="{FF2B5EF4-FFF2-40B4-BE49-F238E27FC236}">
                      <a16:creationId xmlns:a16="http://schemas.microsoft.com/office/drawing/2014/main" id="{07F380EE-72BC-477A-BA67-A66F699F2873}"/>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08" name="Freeform: Shape 107">
                <a:extLst>
                  <a:ext uri="{FF2B5EF4-FFF2-40B4-BE49-F238E27FC236}">
                    <a16:creationId xmlns:a16="http://schemas.microsoft.com/office/drawing/2014/main" id="{48AA5D01-DB63-4299-841E-E76829FFE589}"/>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6" name="Group 115">
              <a:extLst>
                <a:ext uri="{FF2B5EF4-FFF2-40B4-BE49-F238E27FC236}">
                  <a16:creationId xmlns:a16="http://schemas.microsoft.com/office/drawing/2014/main" id="{C96223B2-48E1-4A20-B191-1B1F4A105F53}"/>
                </a:ext>
              </a:extLst>
            </p:cNvPr>
            <p:cNvGrpSpPr/>
            <p:nvPr/>
          </p:nvGrpSpPr>
          <p:grpSpPr>
            <a:xfrm>
              <a:off x="584227" y="2651999"/>
              <a:ext cx="589305" cy="451638"/>
              <a:chOff x="2874388" y="4218652"/>
              <a:chExt cx="665630" cy="510133"/>
            </a:xfrm>
          </p:grpSpPr>
          <p:sp>
            <p:nvSpPr>
              <p:cNvPr id="117" name="monitor" title="Icon of a monitor">
                <a:extLst>
                  <a:ext uri="{FF2B5EF4-FFF2-40B4-BE49-F238E27FC236}">
                    <a16:creationId xmlns:a16="http://schemas.microsoft.com/office/drawing/2014/main" id="{278CE814-F830-4C7C-BD03-E07C15322B22}"/>
                  </a:ext>
                </a:extLst>
              </p:cNvPr>
              <p:cNvSpPr>
                <a:spLocks noChangeAspect="1" noEditPoints="1"/>
              </p:cNvSpPr>
              <p:nvPr/>
            </p:nvSpPr>
            <p:spPr bwMode="auto">
              <a:xfrm>
                <a:off x="2874388" y="4218652"/>
                <a:ext cx="665630" cy="51013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 name="Freeform 5">
                <a:extLst>
                  <a:ext uri="{FF2B5EF4-FFF2-40B4-BE49-F238E27FC236}">
                    <a16:creationId xmlns:a16="http://schemas.microsoft.com/office/drawing/2014/main" id="{D6F50642-E696-4907-87C3-9977771AF452}"/>
                  </a:ext>
                </a:extLst>
              </p:cNvPr>
              <p:cNvSpPr>
                <a:spLocks/>
              </p:cNvSpPr>
              <p:nvPr/>
            </p:nvSpPr>
            <p:spPr bwMode="auto">
              <a:xfrm>
                <a:off x="3208143" y="4347647"/>
                <a:ext cx="127161" cy="219871"/>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solidFill>
                <a:schemeClr val="bg1"/>
              </a:solidFill>
              <a:ln w="19050" cap="flat">
                <a:solidFill>
                  <a:schemeClr val="tx2"/>
                </a:solidFill>
                <a:bevel/>
              </a:ln>
            </p:spPr>
            <p:txBody>
              <a:bodyPr lIns="87867" tIns="43934" rIns="87867" bIns="43934"/>
              <a:lstStyle/>
              <a:p>
                <a:pPr marL="0" marR="0" lvl="0" indent="0" algn="l" defTabSz="9133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Freeform 6">
                <a:extLst>
                  <a:ext uri="{FF2B5EF4-FFF2-40B4-BE49-F238E27FC236}">
                    <a16:creationId xmlns:a16="http://schemas.microsoft.com/office/drawing/2014/main" id="{FA19A1AC-D4D7-4198-AE9E-B082F4718D0A}"/>
                  </a:ext>
                </a:extLst>
              </p:cNvPr>
              <p:cNvSpPr>
                <a:spLocks/>
              </p:cNvSpPr>
              <p:nvPr/>
            </p:nvSpPr>
            <p:spPr bwMode="auto">
              <a:xfrm>
                <a:off x="3079102" y="4347647"/>
                <a:ext cx="129041" cy="219871"/>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solidFill>
                <a:schemeClr val="bg1"/>
              </a:solidFill>
              <a:ln w="19050" cap="flat">
                <a:solidFill>
                  <a:schemeClr val="tx2"/>
                </a:solidFill>
                <a:bevel/>
              </a:ln>
            </p:spPr>
            <p:txBody>
              <a:bodyPr lIns="87867" tIns="43934" rIns="87867" bIns="43934"/>
              <a:lstStyle/>
              <a:p>
                <a:pPr marL="0" marR="0" lvl="0" indent="0" algn="l" defTabSz="9133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Freeform 7">
                <a:extLst>
                  <a:ext uri="{FF2B5EF4-FFF2-40B4-BE49-F238E27FC236}">
                    <a16:creationId xmlns:a16="http://schemas.microsoft.com/office/drawing/2014/main" id="{AC97059E-3088-424C-A2C7-73B81E8E1BB5}"/>
                  </a:ext>
                </a:extLst>
              </p:cNvPr>
              <p:cNvSpPr>
                <a:spLocks/>
              </p:cNvSpPr>
              <p:nvPr/>
            </p:nvSpPr>
            <p:spPr bwMode="auto">
              <a:xfrm>
                <a:off x="3079102" y="4274357"/>
                <a:ext cx="256202" cy="147833"/>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solidFill>
                <a:schemeClr val="bg1"/>
              </a:solidFill>
              <a:ln w="19050" cap="flat">
                <a:solidFill>
                  <a:schemeClr val="tx2"/>
                </a:solidFill>
                <a:bevel/>
              </a:ln>
            </p:spPr>
            <p:txBody>
              <a:bodyPr lIns="87867" tIns="43934" rIns="87867" bIns="43934"/>
              <a:lstStyle/>
              <a:p>
                <a:pPr marL="0" marR="0" lvl="0" indent="0" algn="l" defTabSz="9133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87" name="TextBox 286">
              <a:extLst>
                <a:ext uri="{FF2B5EF4-FFF2-40B4-BE49-F238E27FC236}">
                  <a16:creationId xmlns:a16="http://schemas.microsoft.com/office/drawing/2014/main" id="{FEC81856-5FC4-44F1-B469-E4ABACAE2E5E}"/>
                </a:ext>
              </a:extLst>
            </p:cNvPr>
            <p:cNvSpPr txBox="1"/>
            <p:nvPr/>
          </p:nvSpPr>
          <p:spPr>
            <a:xfrm>
              <a:off x="483420" y="3457460"/>
              <a:ext cx="2333818" cy="677108"/>
            </a:xfrm>
            <a:prstGeom prst="rect">
              <a:avLst/>
            </a:prstGeom>
            <a:solidFill>
              <a:schemeClr val="bg2"/>
            </a:solidFill>
            <a:ln>
              <a:noFill/>
            </a:ln>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0078D4"/>
                  </a:solidFill>
                  <a:effectLst/>
                  <a:uLnTx/>
                  <a:uFillTx/>
                  <a:latin typeface="Segoe UI Semibold"/>
                  <a:ea typeface="+mn-ea"/>
                  <a:cs typeface="Segoe UI" panose="020B0502040204020203" pitchFamily="34" charset="0"/>
                </a:rPr>
                <a:t>Windows &amp; Linux agents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rPr>
                <a:t>Windows Events, Syslog, </a:t>
              </a:r>
              <a:br>
                <a:rPr kumimoji="0" lang="en-US" sz="1200"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rPr>
              </a:br>
              <a:r>
                <a:rPr kumimoji="0" lang="en-US" sz="1200"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rPr>
                <a:t>CEF, Configurations</a:t>
              </a:r>
            </a:p>
          </p:txBody>
        </p:sp>
      </p:grpSp>
      <p:grpSp>
        <p:nvGrpSpPr>
          <p:cNvPr id="29" name="Group 28">
            <a:extLst>
              <a:ext uri="{FF2B5EF4-FFF2-40B4-BE49-F238E27FC236}">
                <a16:creationId xmlns:a16="http://schemas.microsoft.com/office/drawing/2014/main" id="{4D5D1DB0-FD3C-4CD9-B9F1-AEAF0CB22382}"/>
              </a:ext>
            </a:extLst>
          </p:cNvPr>
          <p:cNvGrpSpPr/>
          <p:nvPr/>
        </p:nvGrpSpPr>
        <p:grpSpPr>
          <a:xfrm>
            <a:off x="5164739" y="1005067"/>
            <a:ext cx="3054503" cy="2577311"/>
            <a:chOff x="5164739" y="1005067"/>
            <a:chExt cx="3054503" cy="2577311"/>
          </a:xfrm>
        </p:grpSpPr>
        <p:cxnSp>
          <p:nvCxnSpPr>
            <p:cNvPr id="256" name="Straight Connector 255">
              <a:extLst>
                <a:ext uri="{FF2B5EF4-FFF2-40B4-BE49-F238E27FC236}">
                  <a16:creationId xmlns:a16="http://schemas.microsoft.com/office/drawing/2014/main" id="{848E437C-DA75-4E6F-BDB3-D457E08EFD04}"/>
                </a:ext>
              </a:extLst>
            </p:cNvPr>
            <p:cNvCxnSpPr>
              <a:cxnSpLocks/>
            </p:cNvCxnSpPr>
            <p:nvPr/>
          </p:nvCxnSpPr>
          <p:spPr>
            <a:xfrm>
              <a:off x="7026793" y="3181334"/>
              <a:ext cx="0" cy="341515"/>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1FE9E847-7FFC-40B7-9807-FA38A8CD392B}"/>
                </a:ext>
              </a:extLst>
            </p:cNvPr>
            <p:cNvCxnSpPr>
              <a:cxnSpLocks/>
            </p:cNvCxnSpPr>
            <p:nvPr/>
          </p:nvCxnSpPr>
          <p:spPr>
            <a:xfrm flipV="1">
              <a:off x="5164739" y="3204594"/>
              <a:ext cx="512426" cy="377784"/>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58" name="Freeform 95">
              <a:extLst>
                <a:ext uri="{FF2B5EF4-FFF2-40B4-BE49-F238E27FC236}">
                  <a16:creationId xmlns:a16="http://schemas.microsoft.com/office/drawing/2014/main" id="{F3E6CB5E-10E1-4F77-B058-5125D33D2D08}"/>
                </a:ext>
              </a:extLst>
            </p:cNvPr>
            <p:cNvSpPr>
              <a:spLocks/>
            </p:cNvSpPr>
            <p:nvPr/>
          </p:nvSpPr>
          <p:spPr bwMode="auto">
            <a:xfrm flipH="1">
              <a:off x="5834344" y="1923475"/>
              <a:ext cx="2384898" cy="137391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9" name="Rectangle 258">
              <a:extLst>
                <a:ext uri="{FF2B5EF4-FFF2-40B4-BE49-F238E27FC236}">
                  <a16:creationId xmlns:a16="http://schemas.microsoft.com/office/drawing/2014/main" id="{34FEC5B5-EE06-41B0-B32D-D59CB11AEC85}"/>
                </a:ext>
              </a:extLst>
            </p:cNvPr>
            <p:cNvSpPr/>
            <p:nvPr/>
          </p:nvSpPr>
          <p:spPr>
            <a:xfrm>
              <a:off x="5913635" y="2536238"/>
              <a:ext cx="2226316" cy="677108"/>
            </a:xfrm>
            <a:prstGeom prst="rect">
              <a:avLst/>
            </a:prstGeom>
            <a:noFill/>
            <a:ln>
              <a:noFill/>
            </a:ln>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0078D4"/>
                  </a:solidFill>
                  <a:effectLst/>
                  <a:uLnTx/>
                  <a:uFillTx/>
                  <a:latin typeface="Segoe UI Semibold"/>
                  <a:ea typeface="+mn-ea"/>
                  <a:cs typeface="Segoe UI" panose="020B0502040204020203" pitchFamily="34" charset="0"/>
                </a:rPr>
                <a:t>Security analytics</a:t>
              </a:r>
              <a:endParaRPr kumimoji="0" lang="en-US" sz="1400" b="0" i="0" u="none" strike="noStrike" kern="0" cap="none" spc="0" normalizeH="0" baseline="0" noProof="0" dirty="0">
                <a:ln>
                  <a:noFill/>
                </a:ln>
                <a:solidFill>
                  <a:srgbClr val="0078D4"/>
                </a:solidFill>
                <a:effectLst/>
                <a:uLnTx/>
                <a:uFillTx/>
                <a:latin typeface="Segoe UI Semibold"/>
                <a:ea typeface="+mn-ea"/>
                <a:cs typeface="+mn-cs"/>
              </a:endParaRPr>
            </a:p>
            <a:p>
              <a:pPr marL="0" marR="0" lvl="0" indent="0" algn="ctr" defTabSz="896386"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0D0D0D"/>
                  </a:solidFill>
                  <a:effectLst/>
                  <a:uLnTx/>
                  <a:uFillTx/>
                  <a:latin typeface="Segoe UI"/>
                  <a:ea typeface="+mn-ea"/>
                  <a:cs typeface="Segoe UI" panose="020B0502040204020203" pitchFamily="34" charset="0"/>
                </a:rPr>
                <a:t>Threat Detections, Prescriptive Recommendations</a:t>
              </a:r>
            </a:p>
          </p:txBody>
        </p:sp>
        <p:sp>
          <p:nvSpPr>
            <p:cNvPr id="254" name="TextBox 253">
              <a:extLst>
                <a:ext uri="{FF2B5EF4-FFF2-40B4-BE49-F238E27FC236}">
                  <a16:creationId xmlns:a16="http://schemas.microsoft.com/office/drawing/2014/main" id="{4344CD18-EECB-46FF-A486-A2AB33B410FA}"/>
                </a:ext>
              </a:extLst>
            </p:cNvPr>
            <p:cNvSpPr txBox="1"/>
            <p:nvPr/>
          </p:nvSpPr>
          <p:spPr>
            <a:xfrm>
              <a:off x="6326229" y="1005067"/>
              <a:ext cx="1401128" cy="623302"/>
            </a:xfrm>
            <a:prstGeom prst="rect">
              <a:avLst/>
            </a:prstGeom>
            <a:noFill/>
            <a:ln w="38100" cap="flat" cmpd="sng" algn="ctr">
              <a:noFill/>
              <a:prstDash val="solid"/>
            </a:ln>
            <a:effectLst/>
          </p:spPr>
          <p:txBody>
            <a:bodyPr lIns="8964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0078D4"/>
                  </a:solidFill>
                  <a:effectLst/>
                  <a:uLnTx/>
                  <a:uFillTx/>
                  <a:latin typeface="Segoe UI Semibold"/>
                  <a:ea typeface="+mn-ea"/>
                  <a:cs typeface="Segoe UI" panose="020B0502040204020203" pitchFamily="34" charset="0"/>
                </a:rPr>
                <a:t>Threat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0078D4"/>
                  </a:solidFill>
                  <a:effectLst/>
                  <a:uLnTx/>
                  <a:uFillTx/>
                  <a:latin typeface="Segoe UI Semibold"/>
                  <a:ea typeface="+mn-ea"/>
                  <a:cs typeface="Segoe UI" panose="020B0502040204020203" pitchFamily="34" charset="0"/>
                </a:rPr>
                <a:t>Intelligence</a:t>
              </a:r>
            </a:p>
          </p:txBody>
        </p:sp>
        <p:sp>
          <p:nvSpPr>
            <p:cNvPr id="147" name="BarChartVertical_E9EC" title="Icon of a vertical bar graph">
              <a:extLst>
                <a:ext uri="{FF2B5EF4-FFF2-40B4-BE49-F238E27FC236}">
                  <a16:creationId xmlns:a16="http://schemas.microsoft.com/office/drawing/2014/main" id="{D3D11D2F-6EA0-4018-9640-0295B3F12B2A}"/>
                </a:ext>
              </a:extLst>
            </p:cNvPr>
            <p:cNvSpPr>
              <a:spLocks noChangeAspect="1" noEditPoints="1"/>
            </p:cNvSpPr>
            <p:nvPr/>
          </p:nvSpPr>
          <p:spPr bwMode="auto">
            <a:xfrm>
              <a:off x="6843956" y="2174875"/>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149" name="Straight Connector 148">
              <a:extLst>
                <a:ext uri="{FF2B5EF4-FFF2-40B4-BE49-F238E27FC236}">
                  <a16:creationId xmlns:a16="http://schemas.microsoft.com/office/drawing/2014/main" id="{59C4B663-4666-4E08-A219-0CB027DD37DD}"/>
                </a:ext>
              </a:extLst>
            </p:cNvPr>
            <p:cNvCxnSpPr>
              <a:cxnSpLocks/>
            </p:cNvCxnSpPr>
            <p:nvPr/>
          </p:nvCxnSpPr>
          <p:spPr>
            <a:xfrm>
              <a:off x="7026793" y="1596805"/>
              <a:ext cx="0" cy="32667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310" name="Group 309">
            <a:extLst>
              <a:ext uri="{FF2B5EF4-FFF2-40B4-BE49-F238E27FC236}">
                <a16:creationId xmlns:a16="http://schemas.microsoft.com/office/drawing/2014/main" id="{A8A9AA28-44D7-45F4-A0D6-5EAB1E16A6D2}"/>
              </a:ext>
            </a:extLst>
          </p:cNvPr>
          <p:cNvGrpSpPr/>
          <p:nvPr/>
        </p:nvGrpSpPr>
        <p:grpSpPr>
          <a:xfrm>
            <a:off x="8139951" y="2139394"/>
            <a:ext cx="3728334" cy="4321336"/>
            <a:chOff x="8139951" y="2139394"/>
            <a:chExt cx="3728334" cy="4321336"/>
          </a:xfrm>
        </p:grpSpPr>
        <p:sp>
          <p:nvSpPr>
            <p:cNvPr id="217" name="TextBox 216">
              <a:extLst>
                <a:ext uri="{FF2B5EF4-FFF2-40B4-BE49-F238E27FC236}">
                  <a16:creationId xmlns:a16="http://schemas.microsoft.com/office/drawing/2014/main" id="{978FA12F-BD0A-42AE-8AB7-1EC349979462}"/>
                </a:ext>
              </a:extLst>
            </p:cNvPr>
            <p:cNvSpPr txBox="1"/>
            <p:nvPr/>
          </p:nvSpPr>
          <p:spPr>
            <a:xfrm>
              <a:off x="10033608" y="2612512"/>
              <a:ext cx="1834677" cy="754315"/>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353535">
                      <a:lumMod val="85000"/>
                      <a:lumOff val="15000"/>
                    </a:srgbClr>
                  </a:solidFill>
                  <a:effectLst/>
                  <a:uLnTx/>
                  <a:uFillTx/>
                  <a:latin typeface="Calibri" panose="020F0502020204030204"/>
                  <a:ea typeface="+mn-ea"/>
                  <a:cs typeface="+mn-cs"/>
                </a:rPr>
                <a:t>Security Dashboards</a:t>
              </a:r>
              <a:br>
                <a:rPr kumimoji="0" lang="en-US" sz="1078" b="0" i="0" u="none" strike="noStrike" kern="0" cap="none" spc="0" normalizeH="0" baseline="0" noProof="0">
                  <a:ln>
                    <a:noFill/>
                  </a:ln>
                  <a:solidFill>
                    <a:srgbClr val="353535">
                      <a:lumMod val="85000"/>
                      <a:lumOff val="15000"/>
                    </a:srgbClr>
                  </a:solidFill>
                  <a:effectLst/>
                  <a:uLnTx/>
                  <a:uFillTx/>
                  <a:latin typeface="Calibri" panose="020F0502020204030204"/>
                  <a:ea typeface="+mn-ea"/>
                  <a:cs typeface="+mn-cs"/>
                </a:rPr>
              </a:br>
              <a:r>
                <a:rPr kumimoji="0" lang="en-US" sz="1078" b="0" i="0" u="none" strike="noStrike" kern="0" cap="none" spc="0" normalizeH="0" baseline="0" noProof="0">
                  <a:ln>
                    <a:noFill/>
                  </a:ln>
                  <a:solidFill>
                    <a:srgbClr val="353535">
                      <a:lumMod val="85000"/>
                      <a:lumOff val="15000"/>
                    </a:srgbClr>
                  </a:solidFill>
                  <a:effectLst/>
                  <a:uLnTx/>
                  <a:uFillTx/>
                  <a:latin typeface="Calibri" panose="020F0502020204030204"/>
                  <a:ea typeface="+mn-ea"/>
                  <a:cs typeface="+mn-cs"/>
                </a:rPr>
                <a:t>Deliver Rapid Insights into Security State Across All Workloads</a:t>
              </a:r>
            </a:p>
          </p:txBody>
        </p:sp>
        <p:sp>
          <p:nvSpPr>
            <p:cNvPr id="218" name="Rectangle 217">
              <a:extLst>
                <a:ext uri="{FF2B5EF4-FFF2-40B4-BE49-F238E27FC236}">
                  <a16:creationId xmlns:a16="http://schemas.microsoft.com/office/drawing/2014/main" id="{988B329C-261E-4B32-AEE5-CCFFC48D398B}"/>
                </a:ext>
              </a:extLst>
            </p:cNvPr>
            <p:cNvSpPr/>
            <p:nvPr/>
          </p:nvSpPr>
          <p:spPr>
            <a:xfrm>
              <a:off x="9002900" y="2139394"/>
              <a:ext cx="2842768" cy="2963949"/>
            </a:xfrm>
            <a:prstGeom prst="rect">
              <a:avLst/>
            </a:prstGeom>
            <a:solidFill>
              <a:schemeClr val="bg1">
                <a:lumMod val="95000"/>
              </a:schemeClr>
            </a:solidFill>
            <a:ln w="57150" cap="flat" cmpd="sng" algn="ctr">
              <a:no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22" name="TextBox 221">
              <a:extLst>
                <a:ext uri="{FF2B5EF4-FFF2-40B4-BE49-F238E27FC236}">
                  <a16:creationId xmlns:a16="http://schemas.microsoft.com/office/drawing/2014/main" id="{E0D51060-13C2-4316-B7B5-8A418806016A}"/>
                </a:ext>
              </a:extLst>
            </p:cNvPr>
            <p:cNvSpPr txBox="1"/>
            <p:nvPr/>
          </p:nvSpPr>
          <p:spPr>
            <a:xfrm>
              <a:off x="9138563" y="2211902"/>
              <a:ext cx="2597703" cy="369332"/>
            </a:xfrm>
            <a:prstGeom prst="rect">
              <a:avLst/>
            </a:prstGeom>
            <a:noFill/>
          </p:spPr>
          <p:txBody>
            <a:bodyPr wrap="square" rtlCol="0">
              <a:spAutoFit/>
            </a:bodyPr>
            <a:lstStyle/>
            <a:p>
              <a:pPr marL="0" marR="0" lvl="0" indent="0" algn="l" defTabSz="1117679" rtl="0" eaLnBrk="1" fontAlgn="base" latinLnBrk="0" hangingPunct="1">
                <a:lnSpc>
                  <a:spcPct val="100000"/>
                </a:lnSpc>
                <a:spcBef>
                  <a:spcPts val="0"/>
                </a:spcBef>
                <a:spcAft>
                  <a:spcPct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D0D0D"/>
                  </a:solidFill>
                  <a:effectLst/>
                  <a:uLnTx/>
                  <a:uFillTx/>
                  <a:latin typeface="Segoe UI Semibold"/>
                  <a:ea typeface="+mn-ea"/>
                  <a:cs typeface="Segoe UI" panose="020B0502040204020203" pitchFamily="34" charset="0"/>
                </a:rPr>
                <a:t>Azure Security Center</a:t>
              </a:r>
            </a:p>
          </p:txBody>
        </p:sp>
        <p:sp>
          <p:nvSpPr>
            <p:cNvPr id="229" name="TextBox 228">
              <a:extLst>
                <a:ext uri="{FF2B5EF4-FFF2-40B4-BE49-F238E27FC236}">
                  <a16:creationId xmlns:a16="http://schemas.microsoft.com/office/drawing/2014/main" id="{8076208B-0EEB-464B-A185-28A6A4094C2A}"/>
                </a:ext>
              </a:extLst>
            </p:cNvPr>
            <p:cNvSpPr txBox="1"/>
            <p:nvPr/>
          </p:nvSpPr>
          <p:spPr>
            <a:xfrm>
              <a:off x="9736589" y="3415411"/>
              <a:ext cx="1637954" cy="430887"/>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t>Actionable Security Recommendations</a:t>
              </a:r>
            </a:p>
          </p:txBody>
        </p:sp>
        <p:sp>
          <p:nvSpPr>
            <p:cNvPr id="230" name="TextBox 229">
              <a:extLst>
                <a:ext uri="{FF2B5EF4-FFF2-40B4-BE49-F238E27FC236}">
                  <a16:creationId xmlns:a16="http://schemas.microsoft.com/office/drawing/2014/main" id="{403DAA0F-B5AF-42F8-947B-80766CF7864D}"/>
                </a:ext>
              </a:extLst>
            </p:cNvPr>
            <p:cNvSpPr txBox="1"/>
            <p:nvPr/>
          </p:nvSpPr>
          <p:spPr>
            <a:xfrm>
              <a:off x="9736589" y="4561818"/>
              <a:ext cx="1505245" cy="430887"/>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t>Investigation Tools</a:t>
              </a:r>
              <a:br>
                <a:rPr kumimoji="0" lang="en-US" sz="1100" b="0" i="0" u="none" strike="noStrike" kern="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br>
              <a:r>
                <a:rPr kumimoji="0" lang="en-US" sz="1100" b="0" i="0" u="none" strike="noStrike" kern="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t>and Log Search</a:t>
              </a:r>
            </a:p>
          </p:txBody>
        </p:sp>
        <p:sp>
          <p:nvSpPr>
            <p:cNvPr id="231" name="TextBox 230">
              <a:extLst>
                <a:ext uri="{FF2B5EF4-FFF2-40B4-BE49-F238E27FC236}">
                  <a16:creationId xmlns:a16="http://schemas.microsoft.com/office/drawing/2014/main" id="{3BF0401F-E59B-42FC-9D76-13A49AFB9A0C}"/>
                </a:ext>
              </a:extLst>
            </p:cNvPr>
            <p:cNvSpPr txBox="1"/>
            <p:nvPr/>
          </p:nvSpPr>
          <p:spPr>
            <a:xfrm>
              <a:off x="9736589" y="3988615"/>
              <a:ext cx="1637954" cy="430887"/>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D0D0D"/>
                  </a:solidFill>
                  <a:effectLst/>
                  <a:uLnTx/>
                  <a:uFillTx/>
                  <a:latin typeface="Segoe UI" panose="020B0502040204020203" pitchFamily="34" charset="0"/>
                  <a:ea typeface="+mn-ea"/>
                  <a:cs typeface="Segoe UI" panose="020B0502040204020203" pitchFamily="34" charset="0"/>
                </a:rPr>
                <a:t>Curated, Prioritized Security Alerts</a:t>
              </a:r>
            </a:p>
          </p:txBody>
        </p:sp>
        <p:sp>
          <p:nvSpPr>
            <p:cNvPr id="232" name="TextBox 231">
              <a:extLst>
                <a:ext uri="{FF2B5EF4-FFF2-40B4-BE49-F238E27FC236}">
                  <a16:creationId xmlns:a16="http://schemas.microsoft.com/office/drawing/2014/main" id="{07DFF9A5-A432-45EF-90C0-FF17A6A5E623}"/>
                </a:ext>
              </a:extLst>
            </p:cNvPr>
            <p:cNvSpPr txBox="1"/>
            <p:nvPr/>
          </p:nvSpPr>
          <p:spPr>
            <a:xfrm>
              <a:off x="9736589" y="2683800"/>
              <a:ext cx="2092747" cy="60016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D0D0D"/>
                  </a:solidFill>
                  <a:effectLst/>
                  <a:uLnTx/>
                  <a:uFillTx/>
                  <a:latin typeface="Segoe UI" panose="020B0502040204020203" pitchFamily="34" charset="0"/>
                  <a:ea typeface="+mn-ea"/>
                  <a:cs typeface="Segoe UI" panose="020B0502040204020203" pitchFamily="34" charset="0"/>
                </a:rPr>
                <a:t>Security Dashboards Deliver Rapid Insights into Security </a:t>
              </a:r>
              <a:br>
                <a:rPr kumimoji="0" lang="en-US" sz="1100" b="0" i="0" u="none" strike="noStrike" kern="0" cap="none" spc="0" normalizeH="0" baseline="0" noProof="0" dirty="0">
                  <a:ln>
                    <a:noFill/>
                  </a:ln>
                  <a:solidFill>
                    <a:srgbClr val="0D0D0D"/>
                  </a:solidFill>
                  <a:effectLst/>
                  <a:uLnTx/>
                  <a:uFillTx/>
                  <a:latin typeface="Segoe UI" panose="020B0502040204020203" pitchFamily="34" charset="0"/>
                  <a:ea typeface="+mn-ea"/>
                  <a:cs typeface="Segoe UI" panose="020B0502040204020203" pitchFamily="34" charset="0"/>
                </a:rPr>
              </a:br>
              <a:r>
                <a:rPr kumimoji="0" lang="en-US" sz="1100" b="0" i="0" u="none" strike="noStrike" kern="0" cap="none" spc="0" normalizeH="0" baseline="0" noProof="0" dirty="0">
                  <a:ln>
                    <a:noFill/>
                  </a:ln>
                  <a:solidFill>
                    <a:srgbClr val="0D0D0D"/>
                  </a:solidFill>
                  <a:effectLst/>
                  <a:uLnTx/>
                  <a:uFillTx/>
                  <a:latin typeface="Segoe UI" panose="020B0502040204020203" pitchFamily="34" charset="0"/>
                  <a:ea typeface="+mn-ea"/>
                  <a:cs typeface="Segoe UI" panose="020B0502040204020203" pitchFamily="34" charset="0"/>
                </a:rPr>
                <a:t>State Across All Workloads</a:t>
              </a:r>
            </a:p>
          </p:txBody>
        </p:sp>
        <p:sp>
          <p:nvSpPr>
            <p:cNvPr id="154" name="magnify" title="Icon of a magnifying glass">
              <a:extLst>
                <a:ext uri="{FF2B5EF4-FFF2-40B4-BE49-F238E27FC236}">
                  <a16:creationId xmlns:a16="http://schemas.microsoft.com/office/drawing/2014/main" id="{7A9FEB62-569D-4FEA-8A84-D543015074F0}"/>
                </a:ext>
              </a:extLst>
            </p:cNvPr>
            <p:cNvSpPr>
              <a:spLocks noChangeAspect="1" noEditPoints="1"/>
            </p:cNvSpPr>
            <p:nvPr/>
          </p:nvSpPr>
          <p:spPr bwMode="auto">
            <a:xfrm flipH="1">
              <a:off x="9303636" y="4592133"/>
              <a:ext cx="285416" cy="27996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5" name="list_4" title="Icon of a checklist">
              <a:extLst>
                <a:ext uri="{FF2B5EF4-FFF2-40B4-BE49-F238E27FC236}">
                  <a16:creationId xmlns:a16="http://schemas.microsoft.com/office/drawing/2014/main" id="{870D1D4B-6D69-40B4-A31E-3EEADFFA9B5C}"/>
                </a:ext>
              </a:extLst>
            </p:cNvPr>
            <p:cNvSpPr>
              <a:spLocks noChangeAspect="1" noEditPoints="1"/>
            </p:cNvSpPr>
            <p:nvPr/>
          </p:nvSpPr>
          <p:spPr bwMode="auto">
            <a:xfrm>
              <a:off x="9276250" y="4043297"/>
              <a:ext cx="340190" cy="22993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7" name="Browser_4" title="Icon of a website or an app window">
              <a:extLst>
                <a:ext uri="{FF2B5EF4-FFF2-40B4-BE49-F238E27FC236}">
                  <a16:creationId xmlns:a16="http://schemas.microsoft.com/office/drawing/2014/main" id="{1CB46B46-A646-4139-96D7-00F2B56DDA2D}"/>
                </a:ext>
              </a:extLst>
            </p:cNvPr>
            <p:cNvSpPr>
              <a:spLocks noChangeAspect="1" noEditPoints="1"/>
            </p:cNvSpPr>
            <p:nvPr/>
          </p:nvSpPr>
          <p:spPr bwMode="auto">
            <a:xfrm>
              <a:off x="9288769" y="2837845"/>
              <a:ext cx="315150" cy="23323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F4402C08-EA0E-430B-B7BF-106775462ADA}"/>
                </a:ext>
              </a:extLst>
            </p:cNvPr>
            <p:cNvGrpSpPr/>
            <p:nvPr/>
          </p:nvGrpSpPr>
          <p:grpSpPr>
            <a:xfrm>
              <a:off x="9314866" y="3425277"/>
              <a:ext cx="262956" cy="279960"/>
              <a:chOff x="8994501" y="3382377"/>
              <a:chExt cx="343544" cy="365760"/>
            </a:xfrm>
          </p:grpSpPr>
          <p:sp>
            <p:nvSpPr>
              <p:cNvPr id="156" name="Shield_EA18" title="Icon of a shield">
                <a:extLst>
                  <a:ext uri="{FF2B5EF4-FFF2-40B4-BE49-F238E27FC236}">
                    <a16:creationId xmlns:a16="http://schemas.microsoft.com/office/drawing/2014/main" id="{1B931434-A111-4435-AD2D-59C82225FFFA}"/>
                  </a:ext>
                </a:extLst>
              </p:cNvPr>
              <p:cNvSpPr>
                <a:spLocks noChangeAspect="1"/>
              </p:cNvSpPr>
              <p:nvPr/>
            </p:nvSpPr>
            <p:spPr bwMode="auto">
              <a:xfrm>
                <a:off x="8994501" y="3382377"/>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arrow_11" title="Icon of a circle made of two curved arrows">
                <a:extLst>
                  <a:ext uri="{FF2B5EF4-FFF2-40B4-BE49-F238E27FC236}">
                    <a16:creationId xmlns:a16="http://schemas.microsoft.com/office/drawing/2014/main" id="{93078336-6580-4603-9B59-4AD4F2743FBA}"/>
                  </a:ext>
                </a:extLst>
              </p:cNvPr>
              <p:cNvSpPr>
                <a:spLocks noChangeAspect="1" noEditPoints="1"/>
              </p:cNvSpPr>
              <p:nvPr/>
            </p:nvSpPr>
            <p:spPr bwMode="auto">
              <a:xfrm>
                <a:off x="9091391" y="3473977"/>
                <a:ext cx="149764" cy="15645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161" name="Straight Connector 160">
              <a:extLst>
                <a:ext uri="{FF2B5EF4-FFF2-40B4-BE49-F238E27FC236}">
                  <a16:creationId xmlns:a16="http://schemas.microsoft.com/office/drawing/2014/main" id="{FB97A569-DA83-459F-A0EA-06E90CB8BAB3}"/>
                </a:ext>
              </a:extLst>
            </p:cNvPr>
            <p:cNvCxnSpPr>
              <a:cxnSpLocks/>
            </p:cNvCxnSpPr>
            <p:nvPr/>
          </p:nvCxnSpPr>
          <p:spPr>
            <a:xfrm>
              <a:off x="8139951" y="3953697"/>
              <a:ext cx="788850"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23E229E-2FEF-4294-AEDE-48E38AE08A01}"/>
                </a:ext>
              </a:extLst>
            </p:cNvPr>
            <p:cNvGrpSpPr/>
            <p:nvPr/>
          </p:nvGrpSpPr>
          <p:grpSpPr>
            <a:xfrm>
              <a:off x="9004474" y="5103343"/>
              <a:ext cx="873777" cy="1357387"/>
              <a:chOff x="8981523" y="5103343"/>
              <a:chExt cx="873777" cy="1357387"/>
            </a:xfrm>
          </p:grpSpPr>
          <p:cxnSp>
            <p:nvCxnSpPr>
              <p:cNvPr id="226" name="Straight Connector 225">
                <a:extLst>
                  <a:ext uri="{FF2B5EF4-FFF2-40B4-BE49-F238E27FC236}">
                    <a16:creationId xmlns:a16="http://schemas.microsoft.com/office/drawing/2014/main" id="{2EA52E85-6E62-42B7-8302-B56C746A30B9}"/>
                  </a:ext>
                </a:extLst>
              </p:cNvPr>
              <p:cNvCxnSpPr>
                <a:cxnSpLocks/>
              </p:cNvCxnSpPr>
              <p:nvPr/>
            </p:nvCxnSpPr>
            <p:spPr>
              <a:xfrm>
                <a:off x="9418411" y="5103343"/>
                <a:ext cx="0" cy="33375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1A939B74-D2A8-40F3-BFBA-23C867D5D19A}"/>
                  </a:ext>
                </a:extLst>
              </p:cNvPr>
              <p:cNvSpPr txBox="1"/>
              <p:nvPr/>
            </p:nvSpPr>
            <p:spPr>
              <a:xfrm>
                <a:off x="8981523" y="5454820"/>
                <a:ext cx="873777" cy="1000261"/>
              </a:xfrm>
              <a:prstGeom prst="rect">
                <a:avLst/>
              </a:prstGeom>
              <a:noFill/>
              <a:ln w="19050" cap="flat" cmpd="sng" algn="ctr">
                <a:solidFill>
                  <a:schemeClr val="accent1"/>
                </a:solidFill>
                <a:prstDash val="solid"/>
              </a:ln>
              <a:effectLst/>
            </p:spPr>
            <p:txBody>
              <a:bodyPr lIns="3529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all" spc="0" normalizeH="0" baseline="0" noProof="0">
                  <a:ln>
                    <a:noFill/>
                  </a:ln>
                  <a:solidFill>
                    <a:srgbClr val="353535">
                      <a:lumMod val="85000"/>
                      <a:lumOff val="15000"/>
                    </a:srgbClr>
                  </a:solidFill>
                  <a:effectLst/>
                  <a:uLnTx/>
                  <a:uFillTx/>
                  <a:latin typeface="Segoe UI Semilight"/>
                  <a:ea typeface="+mn-ea"/>
                  <a:cs typeface="+mn-cs"/>
                </a:endParaRPr>
              </a:p>
            </p:txBody>
          </p:sp>
          <p:pic>
            <p:nvPicPr>
              <p:cNvPr id="20" name="Graphic 19">
                <a:extLst>
                  <a:ext uri="{FF2B5EF4-FFF2-40B4-BE49-F238E27FC236}">
                    <a16:creationId xmlns:a16="http://schemas.microsoft.com/office/drawing/2014/main" id="{B86D1AF7-799D-40F0-83B1-2BC2091EBE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0286" y="5668341"/>
                <a:ext cx="476250" cy="476250"/>
              </a:xfrm>
              <a:prstGeom prst="rect">
                <a:avLst/>
              </a:prstGeom>
            </p:spPr>
          </p:pic>
          <p:sp>
            <p:nvSpPr>
              <p:cNvPr id="219" name="TextBox 218">
                <a:extLst>
                  <a:ext uri="{FF2B5EF4-FFF2-40B4-BE49-F238E27FC236}">
                    <a16:creationId xmlns:a16="http://schemas.microsoft.com/office/drawing/2014/main" id="{EE032D3F-D277-4E8E-8449-86310F6D2FDC}"/>
                  </a:ext>
                </a:extLst>
              </p:cNvPr>
              <p:cNvSpPr txBox="1"/>
              <p:nvPr/>
            </p:nvSpPr>
            <p:spPr>
              <a:xfrm>
                <a:off x="9055688" y="6199120"/>
                <a:ext cx="725448" cy="261610"/>
              </a:xfrm>
              <a:prstGeom prst="rect">
                <a:avLst/>
              </a:prstGeom>
              <a:noFill/>
            </p:spPr>
            <p:txBody>
              <a:bodyPr wrap="square" lIns="0" r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t>REST APIs</a:t>
                </a:r>
              </a:p>
            </p:txBody>
          </p:sp>
        </p:grpSp>
        <p:grpSp>
          <p:nvGrpSpPr>
            <p:cNvPr id="21" name="Group 20">
              <a:extLst>
                <a:ext uri="{FF2B5EF4-FFF2-40B4-BE49-F238E27FC236}">
                  <a16:creationId xmlns:a16="http://schemas.microsoft.com/office/drawing/2014/main" id="{4CAF58E3-2A58-4C72-BF58-0C701D2A790E}"/>
                </a:ext>
              </a:extLst>
            </p:cNvPr>
            <p:cNvGrpSpPr/>
            <p:nvPr/>
          </p:nvGrpSpPr>
          <p:grpSpPr>
            <a:xfrm>
              <a:off x="10956920" y="5107984"/>
              <a:ext cx="857625" cy="1352746"/>
              <a:chOff x="11037439" y="5107984"/>
              <a:chExt cx="857625" cy="1352746"/>
            </a:xfrm>
          </p:grpSpPr>
          <p:cxnSp>
            <p:nvCxnSpPr>
              <p:cNvPr id="228" name="Straight Connector 227">
                <a:extLst>
                  <a:ext uri="{FF2B5EF4-FFF2-40B4-BE49-F238E27FC236}">
                    <a16:creationId xmlns:a16="http://schemas.microsoft.com/office/drawing/2014/main" id="{887E20EB-B9B3-44F8-8E62-90FFEDFE7DC2}"/>
                  </a:ext>
                </a:extLst>
              </p:cNvPr>
              <p:cNvCxnSpPr>
                <a:cxnSpLocks/>
              </p:cNvCxnSpPr>
              <p:nvPr/>
            </p:nvCxnSpPr>
            <p:spPr>
              <a:xfrm>
                <a:off x="11466251" y="5107984"/>
                <a:ext cx="0" cy="33375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04FFEA7E-AEC0-40D6-8DED-006BC67F142B}"/>
                  </a:ext>
                </a:extLst>
              </p:cNvPr>
              <p:cNvSpPr txBox="1"/>
              <p:nvPr/>
            </p:nvSpPr>
            <p:spPr>
              <a:xfrm>
                <a:off x="11037439" y="5454820"/>
                <a:ext cx="857625" cy="995630"/>
              </a:xfrm>
              <a:prstGeom prst="rect">
                <a:avLst/>
              </a:prstGeom>
              <a:noFill/>
              <a:ln w="19050" cap="flat" cmpd="sng" algn="ctr">
                <a:solidFill>
                  <a:schemeClr val="accent1"/>
                </a:solidFill>
                <a:prstDash val="solid"/>
              </a:ln>
              <a:effectLst/>
            </p:spPr>
            <p:txBody>
              <a:bodyPr lIns="3529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all" spc="0" normalizeH="0" baseline="0" noProof="0">
                  <a:ln>
                    <a:noFill/>
                  </a:ln>
                  <a:solidFill>
                    <a:srgbClr val="353535">
                      <a:lumMod val="85000"/>
                      <a:lumOff val="15000"/>
                    </a:srgbClr>
                  </a:solidFill>
                  <a:effectLst/>
                  <a:uLnTx/>
                  <a:uFillTx/>
                  <a:latin typeface="Segoe UI Semilight"/>
                  <a:ea typeface="+mn-ea"/>
                  <a:cs typeface="+mn-cs"/>
                </a:endParaRPr>
              </a:p>
            </p:txBody>
          </p:sp>
          <p:sp>
            <p:nvSpPr>
              <p:cNvPr id="163" name="OpenMailbox_F008" title="Icon of an open mailbox with a letter coming out">
                <a:extLst>
                  <a:ext uri="{FF2B5EF4-FFF2-40B4-BE49-F238E27FC236}">
                    <a16:creationId xmlns:a16="http://schemas.microsoft.com/office/drawing/2014/main" id="{884F2E10-93DB-4460-95BE-8C1C79D677F8}"/>
                  </a:ext>
                </a:extLst>
              </p:cNvPr>
              <p:cNvSpPr>
                <a:spLocks noChangeAspect="1" noEditPoints="1"/>
              </p:cNvSpPr>
              <p:nvPr/>
            </p:nvSpPr>
            <p:spPr bwMode="auto">
              <a:xfrm>
                <a:off x="11254601" y="5723586"/>
                <a:ext cx="423300" cy="365760"/>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905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0" name="TextBox 219">
                <a:extLst>
                  <a:ext uri="{FF2B5EF4-FFF2-40B4-BE49-F238E27FC236}">
                    <a16:creationId xmlns:a16="http://schemas.microsoft.com/office/drawing/2014/main" id="{AB04BF0C-2A75-4A6C-BF88-9C0AB1129265}"/>
                  </a:ext>
                </a:extLst>
              </p:cNvPr>
              <p:cNvSpPr txBox="1"/>
              <p:nvPr/>
            </p:nvSpPr>
            <p:spPr>
              <a:xfrm>
                <a:off x="11045264" y="6199120"/>
                <a:ext cx="841976" cy="261610"/>
              </a:xfrm>
              <a:prstGeom prst="rect">
                <a:avLst/>
              </a:prstGeom>
              <a:noFill/>
            </p:spPr>
            <p:txBody>
              <a:bodyPr wrap="square" lIns="0" r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D0D0D"/>
                    </a:solidFill>
                    <a:effectLst/>
                    <a:uLnTx/>
                    <a:uFillTx/>
                    <a:latin typeface="Segoe UI" panose="020B0502040204020203" pitchFamily="34" charset="0"/>
                    <a:ea typeface="+mn-ea"/>
                    <a:cs typeface="Segoe UI" panose="020B0502040204020203" pitchFamily="34" charset="0"/>
                  </a:rPr>
                  <a:t>Notifications</a:t>
                </a:r>
              </a:p>
            </p:txBody>
          </p:sp>
        </p:grpSp>
        <p:grpSp>
          <p:nvGrpSpPr>
            <p:cNvPr id="22" name="Group 21">
              <a:extLst>
                <a:ext uri="{FF2B5EF4-FFF2-40B4-BE49-F238E27FC236}">
                  <a16:creationId xmlns:a16="http://schemas.microsoft.com/office/drawing/2014/main" id="{5BF33CE0-52FB-4A35-A2BB-0043E5FDE227}"/>
                </a:ext>
              </a:extLst>
            </p:cNvPr>
            <p:cNvGrpSpPr/>
            <p:nvPr/>
          </p:nvGrpSpPr>
          <p:grpSpPr>
            <a:xfrm>
              <a:off x="9980697" y="5112207"/>
              <a:ext cx="873777" cy="1348523"/>
              <a:chOff x="9974120" y="5112207"/>
              <a:chExt cx="873777" cy="1348523"/>
            </a:xfrm>
          </p:grpSpPr>
          <p:cxnSp>
            <p:nvCxnSpPr>
              <p:cNvPr id="227" name="Straight Connector 226">
                <a:extLst>
                  <a:ext uri="{FF2B5EF4-FFF2-40B4-BE49-F238E27FC236}">
                    <a16:creationId xmlns:a16="http://schemas.microsoft.com/office/drawing/2014/main" id="{8AFF45FC-6992-4226-BECE-913D3C34DCDC}"/>
                  </a:ext>
                </a:extLst>
              </p:cNvPr>
              <p:cNvCxnSpPr>
                <a:cxnSpLocks/>
              </p:cNvCxnSpPr>
              <p:nvPr/>
            </p:nvCxnSpPr>
            <p:spPr>
              <a:xfrm>
                <a:off x="10411008" y="5112207"/>
                <a:ext cx="0" cy="33375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B088082D-B6F5-416A-B503-306D60B6CBC3}"/>
                  </a:ext>
                </a:extLst>
              </p:cNvPr>
              <p:cNvSpPr txBox="1"/>
              <p:nvPr/>
            </p:nvSpPr>
            <p:spPr>
              <a:xfrm>
                <a:off x="9974120" y="5454819"/>
                <a:ext cx="873777" cy="1000262"/>
              </a:xfrm>
              <a:prstGeom prst="rect">
                <a:avLst/>
              </a:prstGeom>
              <a:noFill/>
              <a:ln w="19050" cap="flat" cmpd="sng" algn="ctr">
                <a:solidFill>
                  <a:schemeClr val="accent1"/>
                </a:solidFill>
                <a:prstDash val="solid"/>
              </a:ln>
              <a:effectLst/>
            </p:spPr>
            <p:txBody>
              <a:bodyPr lIns="3529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76" b="0" i="0" u="none" strike="noStrike" kern="0" cap="all" spc="0" normalizeH="0" baseline="0" noProof="0">
                  <a:ln>
                    <a:noFill/>
                  </a:ln>
                  <a:solidFill>
                    <a:srgbClr val="353535">
                      <a:lumMod val="85000"/>
                      <a:lumOff val="15000"/>
                    </a:srgbClr>
                  </a:solidFill>
                  <a:effectLst/>
                  <a:uLnTx/>
                  <a:uFillTx/>
                  <a:latin typeface="Segoe UI Semilight"/>
                  <a:ea typeface="+mn-ea"/>
                  <a:cs typeface="+mn-cs"/>
                </a:endParaRPr>
              </a:p>
            </p:txBody>
          </p:sp>
          <p:sp>
            <p:nvSpPr>
              <p:cNvPr id="162" name="arrow_11" title="Icon of a circle made of two curved arrows">
                <a:extLst>
                  <a:ext uri="{FF2B5EF4-FFF2-40B4-BE49-F238E27FC236}">
                    <a16:creationId xmlns:a16="http://schemas.microsoft.com/office/drawing/2014/main" id="{101DA53F-20F4-43E3-A8B8-59FF46704A78}"/>
                  </a:ext>
                </a:extLst>
              </p:cNvPr>
              <p:cNvSpPr>
                <a:spLocks noChangeAspect="1" noEditPoints="1"/>
              </p:cNvSpPr>
              <p:nvPr/>
            </p:nvSpPr>
            <p:spPr bwMode="auto">
              <a:xfrm>
                <a:off x="10235944" y="5723586"/>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1" name="TextBox 220">
                <a:extLst>
                  <a:ext uri="{FF2B5EF4-FFF2-40B4-BE49-F238E27FC236}">
                    <a16:creationId xmlns:a16="http://schemas.microsoft.com/office/drawing/2014/main" id="{517C2427-0158-4118-B995-96DFD826849D}"/>
                  </a:ext>
                </a:extLst>
              </p:cNvPr>
              <p:cNvSpPr txBox="1"/>
              <p:nvPr/>
            </p:nvSpPr>
            <p:spPr>
              <a:xfrm>
                <a:off x="9997427" y="6199120"/>
                <a:ext cx="827162" cy="261610"/>
              </a:xfrm>
              <a:prstGeom prst="rect">
                <a:avLst/>
              </a:prstGeom>
              <a:noFill/>
            </p:spPr>
            <p:txBody>
              <a:bodyPr wrap="square" lIns="0" r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D0D0D"/>
                    </a:solidFill>
                    <a:effectLst/>
                    <a:uLnTx/>
                    <a:uFillTx/>
                    <a:latin typeface="Segoe UI" panose="020B0502040204020203" pitchFamily="34" charset="0"/>
                    <a:ea typeface="+mn-ea"/>
                    <a:cs typeface="Segoe UI" panose="020B0502040204020203" pitchFamily="34" charset="0"/>
                  </a:rPr>
                  <a:t>Automation</a:t>
                </a:r>
              </a:p>
            </p:txBody>
          </p:sp>
        </p:grpSp>
        <p:cxnSp>
          <p:nvCxnSpPr>
            <p:cNvPr id="160" name="Straight Connector 159">
              <a:extLst>
                <a:ext uri="{FF2B5EF4-FFF2-40B4-BE49-F238E27FC236}">
                  <a16:creationId xmlns:a16="http://schemas.microsoft.com/office/drawing/2014/main" id="{BA4DEBD5-A1AC-4D84-8A34-70A05C4C9343}"/>
                </a:ext>
              </a:extLst>
            </p:cNvPr>
            <p:cNvCxnSpPr>
              <a:cxnSpLocks/>
            </p:cNvCxnSpPr>
            <p:nvPr/>
          </p:nvCxnSpPr>
          <p:spPr>
            <a:xfrm>
              <a:off x="8139951" y="2389879"/>
              <a:ext cx="788850"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2C11F1A9-EBA3-4F6A-A3A7-C1CF86698CA9}"/>
              </a:ext>
            </a:extLst>
          </p:cNvPr>
          <p:cNvGrpSpPr/>
          <p:nvPr/>
        </p:nvGrpSpPr>
        <p:grpSpPr>
          <a:xfrm>
            <a:off x="0" y="6494753"/>
            <a:ext cx="12192000" cy="472960"/>
            <a:chOff x="0" y="6494753"/>
            <a:chExt cx="12192000" cy="472960"/>
          </a:xfrm>
        </p:grpSpPr>
        <p:sp>
          <p:nvSpPr>
            <p:cNvPr id="140" name="Rectangle 139">
              <a:extLst>
                <a:ext uri="{FF2B5EF4-FFF2-40B4-BE49-F238E27FC236}">
                  <a16:creationId xmlns:a16="http://schemas.microsoft.com/office/drawing/2014/main" id="{249CEC2D-EF7F-4610-93C7-D0DE63F702A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TextBox 140">
              <a:extLst>
                <a:ext uri="{FF2B5EF4-FFF2-40B4-BE49-F238E27FC236}">
                  <a16:creationId xmlns:a16="http://schemas.microsoft.com/office/drawing/2014/main" id="{C3264986-6069-4B61-8275-C66CCC70695F}"/>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287334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75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75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75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9"/>
                                        </p:tgtEl>
                                        <p:attrNameLst>
                                          <p:attrName>style.visibility</p:attrName>
                                        </p:attrNameLst>
                                      </p:cBhvr>
                                      <p:to>
                                        <p:strVal val="visible"/>
                                      </p:to>
                                    </p:set>
                                    <p:animEffect transition="in" filter="wipe(left)">
                                      <p:cBhvr>
                                        <p:cTn id="27" dur="750"/>
                                        <p:tgtEl>
                                          <p:spTgt spid="3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0"/>
                                        </p:tgtEl>
                                        <p:attrNameLst>
                                          <p:attrName>style.visibility</p:attrName>
                                        </p:attrNameLst>
                                      </p:cBhvr>
                                      <p:to>
                                        <p:strVal val="visible"/>
                                      </p:to>
                                    </p:set>
                                    <p:animEffect transition="in" filter="wipe(left)">
                                      <p:cBhvr>
                                        <p:cTn id="32" dur="75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fontScale="92500"/>
          </a:bodyPr>
          <a:lstStyle/>
          <a:p>
            <a:pPr defTabSz="914367">
              <a:lnSpc>
                <a:spcPct val="90000"/>
              </a:lnSpc>
              <a:spcBef>
                <a:spcPct val="0"/>
              </a:spcBef>
              <a:spcAft>
                <a:spcPts val="600"/>
              </a:spcAft>
            </a:pPr>
            <a:r>
              <a:rPr lang="en-US" sz="4705" b="0" strike="noStrike" kern="1200" cap="none" spc="-49" baseline="0" dirty="0">
                <a:ln w="3175">
                  <a:noFill/>
                </a:ln>
                <a:solidFill>
                  <a:srgbClr val="000000"/>
                </a:solidFill>
                <a:effectLst/>
                <a:latin typeface="+mj-lt"/>
                <a:ea typeface="+mn-ea"/>
                <a:cs typeface="Segoe UI" pitchFamily="34" charset="0"/>
              </a:rPr>
              <a:t>Demo – </a:t>
            </a:r>
            <a:r>
              <a:rPr lang="en-US" sz="4705" b="0" strike="noStrike" kern="1200" cap="none" spc="-49" baseline="0">
                <a:ln w="3175">
                  <a:noFill/>
                </a:ln>
                <a:solidFill>
                  <a:srgbClr val="000000"/>
                </a:solidFill>
                <a:effectLst/>
                <a:latin typeface="+mj-lt"/>
                <a:ea typeface="+mn-ea"/>
                <a:cs typeface="Segoe UI" pitchFamily="34" charset="0"/>
              </a:rPr>
              <a:t>Azure Security Centre Demo </a:t>
            </a:r>
            <a:endParaRPr lang="en-US" sz="4705" b="0" strike="noStrike" kern="1200" cap="none" spc="-49" baseline="0" dirty="0">
              <a:ln w="3175">
                <a:noFill/>
              </a:ln>
              <a:solidFill>
                <a:srgbClr val="000000"/>
              </a:solidFill>
              <a:effectLst/>
              <a:latin typeface="+mj-lt"/>
              <a:ea typeface="+mn-ea"/>
              <a:cs typeface="Segoe UI" pitchFamily="34" charset="0"/>
            </a:endParaRPr>
          </a:p>
        </p:txBody>
      </p:sp>
    </p:spTree>
    <p:extLst>
      <p:ext uri="{BB962C8B-B14F-4D97-AF65-F5344CB8AC3E}">
        <p14:creationId xmlns:p14="http://schemas.microsoft.com/office/powerpoint/2010/main" val="2622155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ust">
            <a:extLst>
              <a:ext uri="{FF2B5EF4-FFF2-40B4-BE49-F238E27FC236}">
                <a16:creationId xmlns:a16="http://schemas.microsoft.com/office/drawing/2014/main" id="{01A98CFF-8AC1-44C3-B4FF-903BAA4D57ED}"/>
              </a:ext>
            </a:extLst>
          </p:cNvPr>
          <p:cNvSpPr>
            <a:spLocks/>
          </p:cNvSpPr>
          <p:nvPr/>
        </p:nvSpPr>
        <p:spPr bwMode="auto">
          <a:xfrm>
            <a:off x="3028674" y="1212356"/>
            <a:ext cx="6134652" cy="6922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3567" rIns="0" bIns="13567" numCol="1" rtlCol="0" anchor="ctr" anchorCtr="0" compatLnSpc="1">
            <a:prstTxWarp prst="textNoShape">
              <a:avLst/>
            </a:prstTxWarp>
            <a:spAutoFit/>
          </a:bodyPr>
          <a:lstStyle/>
          <a:p>
            <a:pPr algn="ctr" fontAlgn="base">
              <a:lnSpc>
                <a:spcPct val="90000"/>
              </a:lnSpc>
              <a:spcBef>
                <a:spcPct val="0"/>
              </a:spcBef>
              <a:spcAft>
                <a:spcPct val="0"/>
              </a:spcAft>
              <a:tabLst>
                <a:tab pos="1479993" algn="l"/>
              </a:tabLst>
              <a:defRPr/>
            </a:pPr>
            <a:r>
              <a:rPr lang="en-US" sz="4801" spc="-87" dirty="0">
                <a:ln w="3175">
                  <a:noFill/>
                </a:ln>
                <a:gradFill>
                  <a:gsLst>
                    <a:gs pos="2917">
                      <a:schemeClr val="tx1"/>
                    </a:gs>
                    <a:gs pos="30000">
                      <a:schemeClr val="tx1"/>
                    </a:gs>
                  </a:gsLst>
                  <a:lin ang="5400000" scaled="0"/>
                </a:gradFill>
                <a:latin typeface="+mj-lt"/>
              </a:rPr>
              <a:t>Governance</a:t>
            </a:r>
          </a:p>
        </p:txBody>
      </p:sp>
      <p:sp>
        <p:nvSpPr>
          <p:cNvPr id="8" name="Trust &amp; Security">
            <a:extLst>
              <a:ext uri="{FF2B5EF4-FFF2-40B4-BE49-F238E27FC236}">
                <a16:creationId xmlns:a16="http://schemas.microsoft.com/office/drawing/2014/main" id="{243DB921-AE78-4752-8027-F99AEEC4BADF}"/>
              </a:ext>
            </a:extLst>
          </p:cNvPr>
          <p:cNvSpPr/>
          <p:nvPr/>
        </p:nvSpPr>
        <p:spPr>
          <a:xfrm>
            <a:off x="1726001" y="2338210"/>
            <a:ext cx="2201960" cy="775661"/>
          </a:xfrm>
          <a:prstGeom prst="rect">
            <a:avLst/>
          </a:prstGeom>
        </p:spPr>
        <p:txBody>
          <a:bodyPr wrap="square" lIns="0" tIns="0" rIns="0" bIns="0" anchor="ctr">
            <a:spAutoFit/>
          </a:bodyPr>
          <a:lstStyle/>
          <a:p>
            <a:pPr algn="ctr" defTabSz="244119">
              <a:lnSpc>
                <a:spcPct val="90000"/>
              </a:lnSpc>
              <a:spcBef>
                <a:spcPts val="1222"/>
              </a:spcBef>
              <a:defRPr/>
            </a:pPr>
            <a:r>
              <a:rPr lang="en-US" sz="2800" dirty="0">
                <a:gradFill>
                  <a:gsLst>
                    <a:gs pos="6796">
                      <a:schemeClr val="tx1"/>
                    </a:gs>
                    <a:gs pos="22330">
                      <a:schemeClr val="tx1"/>
                    </a:gs>
                  </a:gsLst>
                  <a:lin ang="5400000" scaled="1"/>
                </a:gradFill>
                <a:latin typeface="+mj-lt"/>
              </a:rPr>
              <a:t>Resource Organization</a:t>
            </a:r>
          </a:p>
        </p:txBody>
      </p:sp>
      <p:sp>
        <p:nvSpPr>
          <p:cNvPr id="9" name="Trust &amp; Security">
            <a:extLst>
              <a:ext uri="{FF2B5EF4-FFF2-40B4-BE49-F238E27FC236}">
                <a16:creationId xmlns:a16="http://schemas.microsoft.com/office/drawing/2014/main" id="{328B815F-7273-4B96-973A-2EFC4BF8974F}"/>
              </a:ext>
            </a:extLst>
          </p:cNvPr>
          <p:cNvSpPr/>
          <p:nvPr/>
        </p:nvSpPr>
        <p:spPr>
          <a:xfrm>
            <a:off x="4995022" y="2338209"/>
            <a:ext cx="2201960" cy="775661"/>
          </a:xfrm>
          <a:prstGeom prst="rect">
            <a:avLst/>
          </a:prstGeom>
        </p:spPr>
        <p:txBody>
          <a:bodyPr wrap="square" lIns="0" tIns="0" rIns="0" bIns="0" anchor="ctr">
            <a:spAutoFit/>
          </a:bodyPr>
          <a:lstStyle/>
          <a:p>
            <a:pPr algn="ctr" defTabSz="244119">
              <a:lnSpc>
                <a:spcPct val="90000"/>
              </a:lnSpc>
              <a:spcBef>
                <a:spcPts val="1222"/>
              </a:spcBef>
              <a:defRPr/>
            </a:pPr>
            <a:r>
              <a:rPr lang="en-US" sz="2800">
                <a:gradFill>
                  <a:gsLst>
                    <a:gs pos="6796">
                      <a:schemeClr val="tx1"/>
                    </a:gs>
                    <a:gs pos="22330">
                      <a:schemeClr val="tx1"/>
                    </a:gs>
                  </a:gsLst>
                  <a:lin ang="5400000" scaled="1"/>
                </a:gradFill>
                <a:latin typeface="+mj-lt"/>
              </a:rPr>
              <a:t>Control + Compliance</a:t>
            </a:r>
          </a:p>
        </p:txBody>
      </p:sp>
      <p:sp>
        <p:nvSpPr>
          <p:cNvPr id="10" name="Trust &amp; Security">
            <a:extLst>
              <a:ext uri="{FF2B5EF4-FFF2-40B4-BE49-F238E27FC236}">
                <a16:creationId xmlns:a16="http://schemas.microsoft.com/office/drawing/2014/main" id="{3EB4E918-25A6-4F10-B889-9A1E9D76636E}"/>
              </a:ext>
            </a:extLst>
          </p:cNvPr>
          <p:cNvSpPr/>
          <p:nvPr/>
        </p:nvSpPr>
        <p:spPr>
          <a:xfrm>
            <a:off x="8137161" y="2338209"/>
            <a:ext cx="2400758" cy="775661"/>
          </a:xfrm>
          <a:prstGeom prst="rect">
            <a:avLst/>
          </a:prstGeom>
          <a:ln w="15875">
            <a:noFill/>
          </a:ln>
        </p:spPr>
        <p:txBody>
          <a:bodyPr wrap="square" lIns="0" tIns="0" rIns="0" bIns="0" anchor="ctr">
            <a:spAutoFit/>
          </a:bodyPr>
          <a:lstStyle/>
          <a:p>
            <a:pPr algn="ctr" defTabSz="244119">
              <a:lnSpc>
                <a:spcPct val="90000"/>
              </a:lnSpc>
              <a:spcBef>
                <a:spcPts val="1222"/>
              </a:spcBef>
              <a:defRPr/>
            </a:pPr>
            <a:r>
              <a:rPr lang="en-US" sz="2800">
                <a:gradFill>
                  <a:gsLst>
                    <a:gs pos="6796">
                      <a:schemeClr val="tx1"/>
                    </a:gs>
                    <a:gs pos="22330">
                      <a:schemeClr val="tx1"/>
                    </a:gs>
                  </a:gsLst>
                  <a:lin ang="5400000" scaled="1"/>
                </a:gradFill>
                <a:latin typeface="+mj-lt"/>
              </a:rPr>
              <a:t>Environment Deployment</a:t>
            </a:r>
          </a:p>
        </p:txBody>
      </p:sp>
      <p:sp>
        <p:nvSpPr>
          <p:cNvPr id="11" name="Parallelogram 10">
            <a:extLst>
              <a:ext uri="{FF2B5EF4-FFF2-40B4-BE49-F238E27FC236}">
                <a16:creationId xmlns:a16="http://schemas.microsoft.com/office/drawing/2014/main" id="{888E9DA4-6337-47AC-ABE3-2CA000E06EB1}"/>
              </a:ext>
              <a:ext uri="{C183D7F6-B498-43B3-948B-1728B52AA6E4}">
                <adec:decorative xmlns:adec="http://schemas.microsoft.com/office/drawing/2017/decorative" val="1"/>
              </a:ext>
            </a:extLst>
          </p:cNvPr>
          <p:cNvSpPr/>
          <p:nvPr/>
        </p:nvSpPr>
        <p:spPr bwMode="auto">
          <a:xfrm>
            <a:off x="4382048" y="2568032"/>
            <a:ext cx="158884" cy="316014"/>
          </a:xfrm>
          <a:prstGeom prst="parallelogram">
            <a:avLst>
              <a:gd name="adj" fmla="val 8198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r>
              <a:rPr lang="en-US" sz="2000">
                <a:noFill/>
                <a:ea typeface="Segoe UI" pitchFamily="34" charset="0"/>
                <a:cs typeface="Segoe UI" pitchFamily="34" charset="0"/>
              </a:rPr>
              <a:t>1</a:t>
            </a:r>
          </a:p>
        </p:txBody>
      </p:sp>
      <p:sp>
        <p:nvSpPr>
          <p:cNvPr id="12" name="Parallelogram 11">
            <a:extLst>
              <a:ext uri="{FF2B5EF4-FFF2-40B4-BE49-F238E27FC236}">
                <a16:creationId xmlns:a16="http://schemas.microsoft.com/office/drawing/2014/main" id="{4A8B5E69-FD35-450B-8F96-9272181174F9}"/>
              </a:ext>
              <a:ext uri="{C183D7F6-B498-43B3-948B-1728B52AA6E4}">
                <adec:decorative xmlns:adec="http://schemas.microsoft.com/office/drawing/2017/decorative" val="1"/>
              </a:ext>
            </a:extLst>
          </p:cNvPr>
          <p:cNvSpPr/>
          <p:nvPr/>
        </p:nvSpPr>
        <p:spPr bwMode="auto">
          <a:xfrm>
            <a:off x="7587629" y="2568032"/>
            <a:ext cx="158884" cy="316014"/>
          </a:xfrm>
          <a:prstGeom prst="parallelogram">
            <a:avLst>
              <a:gd name="adj" fmla="val 8198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r>
              <a:rPr lang="en-US" sz="2000">
                <a:noFill/>
                <a:ea typeface="Segoe UI" pitchFamily="34" charset="0"/>
                <a:cs typeface="Segoe UI" pitchFamily="34" charset="0"/>
              </a:rPr>
              <a:t>2</a:t>
            </a:r>
          </a:p>
        </p:txBody>
      </p:sp>
      <p:pic>
        <p:nvPicPr>
          <p:cNvPr id="248834" name="Picture 2" descr="S/4 Hana Acts As The Digital Core Or The Main Computing - World Map Digital Png (818x410), Png Download">
            <a:extLst>
              <a:ext uri="{FF2B5EF4-FFF2-40B4-BE49-F238E27FC236}">
                <a16:creationId xmlns:a16="http://schemas.microsoft.com/office/drawing/2014/main" id="{FF4391E3-CD6F-48D5-BB9D-F1FA36856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655" y="4204017"/>
            <a:ext cx="7648601" cy="376359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D047D83C-9067-44FE-827C-B676080FEC69}"/>
              </a:ext>
            </a:extLst>
          </p:cNvPr>
          <p:cNvGrpSpPr/>
          <p:nvPr/>
        </p:nvGrpSpPr>
        <p:grpSpPr>
          <a:xfrm>
            <a:off x="0" y="6494753"/>
            <a:ext cx="12192000" cy="472960"/>
            <a:chOff x="0" y="6494753"/>
            <a:chExt cx="12192000" cy="472960"/>
          </a:xfrm>
        </p:grpSpPr>
        <p:sp>
          <p:nvSpPr>
            <p:cNvPr id="14" name="Rectangle 13">
              <a:extLst>
                <a:ext uri="{FF2B5EF4-FFF2-40B4-BE49-F238E27FC236}">
                  <a16:creationId xmlns:a16="http://schemas.microsoft.com/office/drawing/2014/main" id="{D00BFDD1-8193-4AE1-BE37-D7F189FF14E7}"/>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5C69E2B-1373-4BA4-B0F3-D46D08EB48BB}"/>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61725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8834"/>
                                        </p:tgtEl>
                                        <p:attrNameLst>
                                          <p:attrName>style.visibility</p:attrName>
                                        </p:attrNameLst>
                                      </p:cBhvr>
                                      <p:to>
                                        <p:strVal val="visible"/>
                                      </p:to>
                                    </p:set>
                                    <p:animEffect transition="in" filter="fade">
                                      <p:cBhvr>
                                        <p:cTn id="7" dur="500"/>
                                        <p:tgtEl>
                                          <p:spTgt spid="248834"/>
                                        </p:tgtEl>
                                      </p:cBhvr>
                                    </p:animEffect>
                                  </p:childTnLst>
                                </p:cTn>
                              </p:par>
                              <p:par>
                                <p:cTn id="8" presetID="42" presetClass="path" presetSubtype="0" accel="50000" decel="50000" fill="hold" nodeType="withEffect">
                                  <p:stCondLst>
                                    <p:cond delay="0"/>
                                  </p:stCondLst>
                                  <p:childTnLst>
                                    <p:animMotion origin="layout" path="M 4.38657E-6 3.76305E-6 L 0.00051 -0.09896 " pathEditMode="relative" rAng="0" ptsTypes="AA">
                                      <p:cBhvr>
                                        <p:cTn id="9" dur="700" fill="hold"/>
                                        <p:tgtEl>
                                          <p:spTgt spid="248834"/>
                                        </p:tgtEl>
                                        <p:attrNameLst>
                                          <p:attrName>ppt_x</p:attrName>
                                          <p:attrName>ppt_y</p:attrName>
                                        </p:attrNameLst>
                                      </p:cBhvr>
                                      <p:rCtr x="26" y="-4948"/>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3.8325E-6 -1.95188E-7 L 3.8325E-6 0.03541 " pathEditMode="relative" rAng="0" ptsTypes="AA">
                                      <p:cBhvr>
                                        <p:cTn id="14" dur="700" spd="-100000" fill="hold"/>
                                        <p:tgtEl>
                                          <p:spTgt spid="7"/>
                                        </p:tgtEl>
                                        <p:attrNameLst>
                                          <p:attrName>ppt_x</p:attrName>
                                          <p:attrName>ppt_y</p:attrName>
                                        </p:attrNameLst>
                                      </p:cBhvr>
                                      <p:rCtr x="0" y="1770"/>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3.47249E-7 -2.61916E-6 L 3.47249E-7 0.03541 " pathEditMode="relative" rAng="0" ptsTypes="AA">
                                      <p:cBhvr>
                                        <p:cTn id="19" dur="700" spd="-100000" fill="hold"/>
                                        <p:tgtEl>
                                          <p:spTgt spid="8"/>
                                        </p:tgtEl>
                                        <p:attrNameLst>
                                          <p:attrName>ppt_x</p:attrName>
                                          <p:attrName>ppt_y</p:attrName>
                                        </p:attrNameLst>
                                      </p:cBhvr>
                                      <p:rCtr x="0" y="1770"/>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3.8325E-6 -2.61916E-6 L 3.8325E-6 0.03541 " pathEditMode="relative" rAng="0" ptsTypes="AA">
                                      <p:cBhvr>
                                        <p:cTn id="24" dur="700" spd="-100000" fill="hold"/>
                                        <p:tgtEl>
                                          <p:spTgt spid="9"/>
                                        </p:tgtEl>
                                        <p:attrNameLst>
                                          <p:attrName>ppt_x</p:attrName>
                                          <p:attrName>ppt_y</p:attrName>
                                        </p:attrNameLst>
                                      </p:cBhvr>
                                      <p:rCtr x="0" y="1770"/>
                                    </p:animMotion>
                                  </p:childTnLst>
                                </p:cTn>
                              </p:par>
                              <p:par>
                                <p:cTn id="25" presetID="10" presetClass="entr" presetSubtype="0" fill="hold" grpId="0" nodeType="withEffect">
                                  <p:stCondLst>
                                    <p:cond delay="1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100"/>
                                  </p:stCondLst>
                                  <p:childTnLst>
                                    <p:animMotion origin="layout" path="M -2.37712E-6 -2.61916E-6 L -2.37712E-6 0.03541 " pathEditMode="relative" rAng="0" ptsTypes="AA">
                                      <p:cBhvr>
                                        <p:cTn id="29" dur="700" spd="-100000" fill="hold"/>
                                        <p:tgtEl>
                                          <p:spTgt spid="10"/>
                                        </p:tgtEl>
                                        <p:attrNameLst>
                                          <p:attrName>ppt_x</p:attrName>
                                          <p:attrName>ppt_y</p:attrName>
                                        </p:attrNameLst>
                                      </p:cBhvr>
                                      <p:rCtr x="0" y="1770"/>
                                    </p:animMotion>
                                  </p:childTnLst>
                                </p:cTn>
                              </p:par>
                              <p:par>
                                <p:cTn id="30" presetID="22" presetClass="entr" presetSubtype="1"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20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9D689E-9157-42F9-A353-6927C8FD597D}"/>
              </a:ext>
            </a:extLst>
          </p:cNvPr>
          <p:cNvSpPr txBox="1"/>
          <p:nvPr/>
        </p:nvSpPr>
        <p:spPr>
          <a:xfrm>
            <a:off x="1524000" y="2245809"/>
            <a:ext cx="9144000" cy="15647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Questions</a:t>
            </a:r>
          </a:p>
        </p:txBody>
      </p:sp>
      <p:sp>
        <p:nvSpPr>
          <p:cNvPr id="7"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5813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D835616-D009-4781-9CCA-21442B7CCCE4}"/>
              </a:ext>
            </a:extLst>
          </p:cNvPr>
          <p:cNvSpPr/>
          <p:nvPr/>
        </p:nvSpPr>
        <p:spPr bwMode="auto">
          <a:xfrm>
            <a:off x="804596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35">
            <a:extLst>
              <a:ext uri="{FF2B5EF4-FFF2-40B4-BE49-F238E27FC236}">
                <a16:creationId xmlns:a16="http://schemas.microsoft.com/office/drawing/2014/main" id="{478D5073-D0B6-4D71-8C54-4E29ED5B405E}"/>
              </a:ext>
            </a:extLst>
          </p:cNvPr>
          <p:cNvSpPr/>
          <p:nvPr/>
        </p:nvSpPr>
        <p:spPr bwMode="auto">
          <a:xfrm>
            <a:off x="4257311"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F7CABCE9-1C64-4710-9754-8CA6E580AA7C}"/>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455995" y="480851"/>
            <a:ext cx="11306469" cy="414344"/>
          </a:xfrm>
        </p:spPr>
        <p:txBody>
          <a:bodyPr/>
          <a:lstStyle/>
          <a:p>
            <a:r>
              <a:rPr lang="en-US" sz="4000" dirty="0"/>
              <a:t>Azure Policy</a:t>
            </a:r>
          </a:p>
        </p:txBody>
      </p:sp>
      <p:grpSp>
        <p:nvGrpSpPr>
          <p:cNvPr id="76" name="Group 75">
            <a:extLst>
              <a:ext uri="{FF2B5EF4-FFF2-40B4-BE49-F238E27FC236}">
                <a16:creationId xmlns:a16="http://schemas.microsoft.com/office/drawing/2014/main" id="{3A950868-B3AE-4604-AD18-57A4CF5A94DA}"/>
              </a:ext>
            </a:extLst>
          </p:cNvPr>
          <p:cNvGrpSpPr/>
          <p:nvPr/>
        </p:nvGrpSpPr>
        <p:grpSpPr>
          <a:xfrm>
            <a:off x="8017102" y="2552642"/>
            <a:ext cx="3333923" cy="3078460"/>
            <a:chOff x="8647992" y="1934882"/>
            <a:chExt cx="3108961" cy="3140189"/>
          </a:xfrm>
        </p:grpSpPr>
        <p:sp>
          <p:nvSpPr>
            <p:cNvPr id="77" name="TextBox 76">
              <a:extLst>
                <a:ext uri="{FF2B5EF4-FFF2-40B4-BE49-F238E27FC236}">
                  <a16:creationId xmlns:a16="http://schemas.microsoft.com/office/drawing/2014/main" id="{07ED6F87-F14E-412B-B997-965AD4A009F1}"/>
                </a:ext>
              </a:extLst>
            </p:cNvPr>
            <p:cNvSpPr txBox="1"/>
            <p:nvPr/>
          </p:nvSpPr>
          <p:spPr>
            <a:xfrm>
              <a:off x="8647993" y="2804135"/>
              <a:ext cx="3108960" cy="2270936"/>
            </a:xfrm>
            <a:prstGeom prst="rect">
              <a:avLst/>
            </a:prstGeom>
            <a:noFill/>
          </p:spPr>
          <p:txBody>
            <a:bodyPr wrap="square" lIns="179285" tIns="89642" rIns="89642" bIns="0" rtlCol="0">
              <a:spAutoFit/>
            </a:bodyPr>
            <a:lstStyle/>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Remediate existing resources at scale</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Automate remediation through runbooks, functions and logic apps</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Trigger alerts when a resource is out of compliance</a:t>
              </a:r>
            </a:p>
          </p:txBody>
        </p:sp>
        <p:sp>
          <p:nvSpPr>
            <p:cNvPr id="78" name="Rectangle 77">
              <a:extLst>
                <a:ext uri="{FF2B5EF4-FFF2-40B4-BE49-F238E27FC236}">
                  <a16:creationId xmlns:a16="http://schemas.microsoft.com/office/drawing/2014/main" id="{6A988B57-35F6-4D06-A6C3-33801E92E596}"/>
                </a:ext>
              </a:extLst>
            </p:cNvPr>
            <p:cNvSpPr/>
            <p:nvPr/>
          </p:nvSpPr>
          <p:spPr bwMode="auto">
            <a:xfrm>
              <a:off x="8647992" y="1934882"/>
              <a:ext cx="3108960"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a:ln>
                    <a:noFill/>
                  </a:ln>
                  <a:solidFill>
                    <a:srgbClr val="0078D7"/>
                  </a:solidFill>
                  <a:effectLst/>
                  <a:uLnTx/>
                  <a:uFillTx/>
                  <a:latin typeface="Segoe UI Semibold"/>
                  <a:ea typeface="+mn-ea"/>
                  <a:cs typeface="+mn-cs"/>
                </a:rPr>
                <a:t>Remediate &amp; automate</a:t>
              </a:r>
            </a:p>
          </p:txBody>
        </p:sp>
      </p:grpSp>
      <p:grpSp>
        <p:nvGrpSpPr>
          <p:cNvPr id="79" name="Group 78">
            <a:extLst>
              <a:ext uri="{FF2B5EF4-FFF2-40B4-BE49-F238E27FC236}">
                <a16:creationId xmlns:a16="http://schemas.microsoft.com/office/drawing/2014/main" id="{1048337F-E987-46A7-B8F6-89AEC5B2AF93}"/>
              </a:ext>
            </a:extLst>
          </p:cNvPr>
          <p:cNvGrpSpPr/>
          <p:nvPr/>
        </p:nvGrpSpPr>
        <p:grpSpPr>
          <a:xfrm>
            <a:off x="439916" y="2559460"/>
            <a:ext cx="3358133" cy="3585328"/>
            <a:chOff x="448736" y="1934882"/>
            <a:chExt cx="3131538" cy="3657221"/>
          </a:xfrm>
        </p:grpSpPr>
        <p:sp>
          <p:nvSpPr>
            <p:cNvPr id="80" name="TextBox 79">
              <a:extLst>
                <a:ext uri="{FF2B5EF4-FFF2-40B4-BE49-F238E27FC236}">
                  <a16:creationId xmlns:a16="http://schemas.microsoft.com/office/drawing/2014/main" id="{CE7FFB2E-7B18-45C8-A2F8-9F0CCD570378}"/>
                </a:ext>
              </a:extLst>
            </p:cNvPr>
            <p:cNvSpPr txBox="1"/>
            <p:nvPr/>
          </p:nvSpPr>
          <p:spPr>
            <a:xfrm>
              <a:off x="448738" y="2803647"/>
              <a:ext cx="2881780" cy="2788456"/>
            </a:xfrm>
            <a:prstGeom prst="rect">
              <a:avLst/>
            </a:prstGeom>
            <a:noFill/>
          </p:spPr>
          <p:txBody>
            <a:bodyPr wrap="square" lIns="179285" tIns="89642" rIns="89642" bIns="0" rtlCol="0">
              <a:spAutoFit/>
            </a:bodyPr>
            <a:lstStyle/>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Turn on built-in policies or build custom ones for all resource types</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Real-time policy evaluation </a:t>
              </a:r>
              <a:br>
                <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and enforcement</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Periodic &amp; on-demand compliance evaluation</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VM In-Guest Policy</a:t>
              </a:r>
            </a:p>
          </p:txBody>
        </p:sp>
        <p:sp>
          <p:nvSpPr>
            <p:cNvPr id="81" name="Rectangle 80">
              <a:extLst>
                <a:ext uri="{FF2B5EF4-FFF2-40B4-BE49-F238E27FC236}">
                  <a16:creationId xmlns:a16="http://schemas.microsoft.com/office/drawing/2014/main" id="{012213E3-8B24-4A35-8579-DC3F3454E6D7}"/>
                </a:ext>
              </a:extLst>
            </p:cNvPr>
            <p:cNvSpPr/>
            <p:nvPr/>
          </p:nvSpPr>
          <p:spPr bwMode="auto">
            <a:xfrm>
              <a:off x="448736" y="1934882"/>
              <a:ext cx="3131538"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a:ln>
                    <a:noFill/>
                  </a:ln>
                  <a:solidFill>
                    <a:srgbClr val="0078D7"/>
                  </a:solidFill>
                  <a:effectLst/>
                  <a:uLnTx/>
                  <a:uFillTx/>
                  <a:latin typeface="Segoe UI Semibold"/>
                  <a:ea typeface="+mn-ea"/>
                  <a:cs typeface="+mn-cs"/>
                </a:rPr>
                <a:t>Enforcement &amp; compliance</a:t>
              </a:r>
            </a:p>
          </p:txBody>
        </p:sp>
      </p:grpSp>
      <p:grpSp>
        <p:nvGrpSpPr>
          <p:cNvPr id="82" name="Group 81">
            <a:extLst>
              <a:ext uri="{FF2B5EF4-FFF2-40B4-BE49-F238E27FC236}">
                <a16:creationId xmlns:a16="http://schemas.microsoft.com/office/drawing/2014/main" id="{D6173EB1-72AF-403B-BB65-3E9A0083460C}"/>
              </a:ext>
            </a:extLst>
          </p:cNvPr>
          <p:cNvGrpSpPr/>
          <p:nvPr/>
        </p:nvGrpSpPr>
        <p:grpSpPr>
          <a:xfrm>
            <a:off x="4257195" y="2552642"/>
            <a:ext cx="3358132" cy="3066358"/>
            <a:chOff x="4630136" y="1934882"/>
            <a:chExt cx="3131537" cy="3127845"/>
          </a:xfrm>
        </p:grpSpPr>
        <p:sp>
          <p:nvSpPr>
            <p:cNvPr id="83" name="TextBox 82">
              <a:extLst>
                <a:ext uri="{FF2B5EF4-FFF2-40B4-BE49-F238E27FC236}">
                  <a16:creationId xmlns:a16="http://schemas.microsoft.com/office/drawing/2014/main" id="{3240635D-ABEC-422A-AE04-ED563E3DB34B}"/>
                </a:ext>
              </a:extLst>
            </p:cNvPr>
            <p:cNvSpPr txBox="1"/>
            <p:nvPr/>
          </p:nvSpPr>
          <p:spPr>
            <a:xfrm>
              <a:off x="4630136" y="2803647"/>
              <a:ext cx="2969908" cy="2259080"/>
            </a:xfrm>
            <a:prstGeom prst="rect">
              <a:avLst/>
            </a:prstGeom>
            <a:noFill/>
          </p:spPr>
          <p:txBody>
            <a:bodyPr wrap="square" lIns="179285" tIns="89642" rIns="89642" bIns="0" rtlCol="0">
              <a:spAutoFit/>
            </a:bodyPr>
            <a:lstStyle/>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Apply policies to a Management Group with control across your </a:t>
              </a:r>
              <a:br>
                <a:rPr kumimoji="0" lang="en-US" sz="1568"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entire organization</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Apply multiple policies and &amp; aggregate policy states with </a:t>
              </a:r>
              <a:br>
                <a:rPr kumimoji="0" lang="en-US" sz="1568"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policy initiatives</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Exclusion Scope</a:t>
              </a:r>
            </a:p>
          </p:txBody>
        </p:sp>
        <p:sp>
          <p:nvSpPr>
            <p:cNvPr id="84" name="Rectangle 83">
              <a:extLst>
                <a:ext uri="{FF2B5EF4-FFF2-40B4-BE49-F238E27FC236}">
                  <a16:creationId xmlns:a16="http://schemas.microsoft.com/office/drawing/2014/main" id="{94473AFF-6A95-433C-B9DC-1920A9B06AF9}"/>
                </a:ext>
              </a:extLst>
            </p:cNvPr>
            <p:cNvSpPr/>
            <p:nvPr/>
          </p:nvSpPr>
          <p:spPr bwMode="auto">
            <a:xfrm>
              <a:off x="4652713" y="1934882"/>
              <a:ext cx="3108960"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a:ln>
                    <a:noFill/>
                  </a:ln>
                  <a:solidFill>
                    <a:srgbClr val="0078D7"/>
                  </a:solidFill>
                  <a:effectLst/>
                  <a:uLnTx/>
                  <a:uFillTx/>
                  <a:latin typeface="Segoe UI Semibold"/>
                  <a:ea typeface="+mn-ea"/>
                  <a:cs typeface="+mn-cs"/>
                </a:rPr>
                <a:t>Apply policies at scale</a:t>
              </a:r>
            </a:p>
          </p:txBody>
        </p:sp>
      </p:grpSp>
      <p:pic>
        <p:nvPicPr>
          <p:cNvPr id="26" name="Picture 25">
            <a:extLst>
              <a:ext uri="{FF2B5EF4-FFF2-40B4-BE49-F238E27FC236}">
                <a16:creationId xmlns:a16="http://schemas.microsoft.com/office/drawing/2014/main" id="{97736990-3C3A-440F-B7C7-9F0442A263CC}"/>
              </a:ext>
            </a:extLst>
          </p:cNvPr>
          <p:cNvPicPr>
            <a:picLocks noChangeAspect="1"/>
          </p:cNvPicPr>
          <p:nvPr/>
        </p:nvPicPr>
        <p:blipFill>
          <a:blip r:embed="rId2"/>
          <a:stretch>
            <a:fillRect/>
          </a:stretch>
        </p:blipFill>
        <p:spPr>
          <a:xfrm>
            <a:off x="668171" y="2012395"/>
            <a:ext cx="582676" cy="582676"/>
          </a:xfrm>
          <a:prstGeom prst="rect">
            <a:avLst/>
          </a:prstGeom>
        </p:spPr>
      </p:pic>
      <p:pic>
        <p:nvPicPr>
          <p:cNvPr id="27" name="Picture 26">
            <a:extLst>
              <a:ext uri="{FF2B5EF4-FFF2-40B4-BE49-F238E27FC236}">
                <a16:creationId xmlns:a16="http://schemas.microsoft.com/office/drawing/2014/main" id="{ECEF57D2-EBBA-4251-A85A-DAD1A7A7807B}"/>
              </a:ext>
            </a:extLst>
          </p:cNvPr>
          <p:cNvPicPr>
            <a:picLocks noChangeAspect="1"/>
          </p:cNvPicPr>
          <p:nvPr/>
        </p:nvPicPr>
        <p:blipFill>
          <a:blip r:embed="rId3"/>
          <a:stretch>
            <a:fillRect/>
          </a:stretch>
        </p:blipFill>
        <p:spPr>
          <a:xfrm>
            <a:off x="4503788" y="2012395"/>
            <a:ext cx="531969" cy="531969"/>
          </a:xfrm>
          <a:prstGeom prst="rect">
            <a:avLst/>
          </a:prstGeom>
        </p:spPr>
      </p:pic>
      <p:pic>
        <p:nvPicPr>
          <p:cNvPr id="28" name="Picture 27">
            <a:extLst>
              <a:ext uri="{FF2B5EF4-FFF2-40B4-BE49-F238E27FC236}">
                <a16:creationId xmlns:a16="http://schemas.microsoft.com/office/drawing/2014/main" id="{696369EE-7C71-4075-B8C5-F2ABE9FB928C}"/>
              </a:ext>
            </a:extLst>
          </p:cNvPr>
          <p:cNvPicPr>
            <a:picLocks noChangeAspect="1"/>
          </p:cNvPicPr>
          <p:nvPr/>
        </p:nvPicPr>
        <p:blipFill>
          <a:blip r:embed="rId4"/>
          <a:stretch>
            <a:fillRect/>
          </a:stretch>
        </p:blipFill>
        <p:spPr>
          <a:xfrm>
            <a:off x="8268114" y="1969966"/>
            <a:ext cx="582676" cy="582676"/>
          </a:xfrm>
          <a:prstGeom prst="rect">
            <a:avLst/>
          </a:prstGeom>
        </p:spPr>
      </p:pic>
      <p:sp>
        <p:nvSpPr>
          <p:cNvPr id="20" name="Text Placeholder 2">
            <a:extLst>
              <a:ext uri="{FF2B5EF4-FFF2-40B4-BE49-F238E27FC236}">
                <a16:creationId xmlns:a16="http://schemas.microsoft.com/office/drawing/2014/main" id="{3CE33CB5-5E53-41C8-9176-D3EF73E96CE5}"/>
              </a:ext>
            </a:extLst>
          </p:cNvPr>
          <p:cNvSpPr txBox="1">
            <a:spLocks/>
          </p:cNvSpPr>
          <p:nvPr/>
        </p:nvSpPr>
        <p:spPr>
          <a:xfrm>
            <a:off x="455995"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Active control and governance at scale for your Azure resources</a:t>
            </a:r>
          </a:p>
        </p:txBody>
      </p:sp>
      <p:grpSp>
        <p:nvGrpSpPr>
          <p:cNvPr id="19" name="Group 18">
            <a:extLst>
              <a:ext uri="{FF2B5EF4-FFF2-40B4-BE49-F238E27FC236}">
                <a16:creationId xmlns:a16="http://schemas.microsoft.com/office/drawing/2014/main" id="{E5CF06B5-43ED-4378-98D3-63AF494C05E8}"/>
              </a:ext>
            </a:extLst>
          </p:cNvPr>
          <p:cNvGrpSpPr/>
          <p:nvPr/>
        </p:nvGrpSpPr>
        <p:grpSpPr>
          <a:xfrm>
            <a:off x="0" y="6494753"/>
            <a:ext cx="12192000" cy="472960"/>
            <a:chOff x="0" y="6494753"/>
            <a:chExt cx="12192000" cy="472960"/>
          </a:xfrm>
        </p:grpSpPr>
        <p:sp>
          <p:nvSpPr>
            <p:cNvPr id="21" name="Rectangle 20">
              <a:extLst>
                <a:ext uri="{FF2B5EF4-FFF2-40B4-BE49-F238E27FC236}">
                  <a16:creationId xmlns:a16="http://schemas.microsoft.com/office/drawing/2014/main" id="{9C07A6A1-EFE9-4AE0-9AD7-8437677070D5}"/>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ADECDC7F-45DA-4FA8-9CEA-AD4460C63D43}"/>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28678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8DBBA7-DD69-42B1-B5B5-AAAFB0ADAB92}"/>
              </a:ext>
            </a:extLst>
          </p:cNvPr>
          <p:cNvSpPr/>
          <p:nvPr/>
        </p:nvSpPr>
        <p:spPr bwMode="auto">
          <a:xfrm>
            <a:off x="455994" y="1483379"/>
            <a:ext cx="2103120" cy="5029200"/>
          </a:xfrm>
          <a:prstGeom prst="rect">
            <a:avLst/>
          </a:prstGeom>
          <a:solidFill>
            <a:schemeClr val="accent5">
              <a:lumMod val="10000"/>
              <a:lumOff val="90000"/>
            </a:schemeClr>
          </a:solidFill>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2CA0ABF9-0ED0-419F-A7C9-2C5CB3E7D813}"/>
              </a:ext>
            </a:extLst>
          </p:cNvPr>
          <p:cNvSpPr/>
          <p:nvPr/>
        </p:nvSpPr>
        <p:spPr bwMode="auto">
          <a:xfrm>
            <a:off x="9659344" y="1492019"/>
            <a:ext cx="2103120" cy="5029200"/>
          </a:xfrm>
          <a:prstGeom prst="rect">
            <a:avLst/>
          </a:prstGeom>
          <a:solidFill>
            <a:schemeClr val="accent5">
              <a:lumMod val="10000"/>
              <a:lumOff val="90000"/>
            </a:schemeClr>
          </a:solidFill>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29EC8F1F-5EB5-479D-A647-CB6A6DDA1B4C}"/>
              </a:ext>
            </a:extLst>
          </p:cNvPr>
          <p:cNvSpPr/>
          <p:nvPr/>
        </p:nvSpPr>
        <p:spPr bwMode="auto">
          <a:xfrm>
            <a:off x="2756832" y="1483379"/>
            <a:ext cx="2103120" cy="5029200"/>
          </a:xfrm>
          <a:prstGeom prst="rect">
            <a:avLst/>
          </a:prstGeom>
          <a:solidFill>
            <a:schemeClr val="accent5">
              <a:lumMod val="10000"/>
              <a:lumOff val="90000"/>
            </a:schemeClr>
          </a:solidFill>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6A73D52-0574-42B3-8326-A6249EC745EB}"/>
              </a:ext>
            </a:extLst>
          </p:cNvPr>
          <p:cNvSpPr/>
          <p:nvPr/>
        </p:nvSpPr>
        <p:spPr bwMode="auto">
          <a:xfrm>
            <a:off x="5057669" y="1483379"/>
            <a:ext cx="2103120" cy="5029200"/>
          </a:xfrm>
          <a:prstGeom prst="rect">
            <a:avLst/>
          </a:prstGeom>
          <a:solidFill>
            <a:schemeClr val="accent5">
              <a:lumMod val="10000"/>
              <a:lumOff val="90000"/>
            </a:schemeClr>
          </a:solidFill>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053F060E-EB60-42F7-B287-45F5F4494914}"/>
              </a:ext>
            </a:extLst>
          </p:cNvPr>
          <p:cNvSpPr/>
          <p:nvPr/>
        </p:nvSpPr>
        <p:spPr bwMode="auto">
          <a:xfrm>
            <a:off x="7358506" y="1483379"/>
            <a:ext cx="2103120" cy="5029200"/>
          </a:xfrm>
          <a:prstGeom prst="rect">
            <a:avLst/>
          </a:prstGeom>
          <a:solidFill>
            <a:schemeClr val="accent5">
              <a:lumMod val="10000"/>
              <a:lumOff val="90000"/>
            </a:schemeClr>
          </a:solidFill>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1C849C6-1640-4795-B731-BE4B6BFE53D5}"/>
              </a:ext>
            </a:extLst>
          </p:cNvPr>
          <p:cNvSpPr/>
          <p:nvPr/>
        </p:nvSpPr>
        <p:spPr bwMode="auto">
          <a:xfrm>
            <a:off x="455994" y="1483378"/>
            <a:ext cx="2103120" cy="850392"/>
          </a:xfrm>
          <a:prstGeom prst="rect">
            <a:avLst/>
          </a:prstGeom>
          <a:ln>
            <a:solidFill>
              <a:schemeClr val="accent5">
                <a:lumMod val="25000"/>
                <a:lumOff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8DF550C-99F7-4DB3-A4B9-F2B8969B28FF}"/>
              </a:ext>
            </a:extLst>
          </p:cNvPr>
          <p:cNvSpPr/>
          <p:nvPr/>
        </p:nvSpPr>
        <p:spPr bwMode="auto">
          <a:xfrm>
            <a:off x="2757944" y="1483378"/>
            <a:ext cx="2103120" cy="850392"/>
          </a:xfrm>
          <a:prstGeom prst="rect">
            <a:avLst/>
          </a:prstGeom>
          <a:ln>
            <a:solidFill>
              <a:schemeClr val="accent5">
                <a:lumMod val="25000"/>
                <a:lumOff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CA9E762-50F3-44B3-9411-ACDF54A2862A}"/>
              </a:ext>
            </a:extLst>
          </p:cNvPr>
          <p:cNvSpPr/>
          <p:nvPr/>
        </p:nvSpPr>
        <p:spPr bwMode="auto">
          <a:xfrm>
            <a:off x="5059894" y="1483377"/>
            <a:ext cx="2103120" cy="850392"/>
          </a:xfrm>
          <a:prstGeom prst="rect">
            <a:avLst/>
          </a:prstGeom>
          <a:ln>
            <a:solidFill>
              <a:schemeClr val="accent5">
                <a:lumMod val="25000"/>
                <a:lumOff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E12655E8-BDA9-4BC9-90CB-43C54748A076}"/>
              </a:ext>
            </a:extLst>
          </p:cNvPr>
          <p:cNvSpPr/>
          <p:nvPr/>
        </p:nvSpPr>
        <p:spPr bwMode="auto">
          <a:xfrm>
            <a:off x="7361844" y="1483377"/>
            <a:ext cx="2103120" cy="850392"/>
          </a:xfrm>
          <a:prstGeom prst="rect">
            <a:avLst/>
          </a:prstGeom>
          <a:ln>
            <a:solidFill>
              <a:schemeClr val="accent5">
                <a:lumMod val="25000"/>
                <a:lumOff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20ABCDFA-C609-418D-8598-287565F9A0D4}"/>
              </a:ext>
            </a:extLst>
          </p:cNvPr>
          <p:cNvSpPr/>
          <p:nvPr/>
        </p:nvSpPr>
        <p:spPr bwMode="auto">
          <a:xfrm>
            <a:off x="9663795" y="1492017"/>
            <a:ext cx="2103120" cy="850392"/>
          </a:xfrm>
          <a:prstGeom prst="rect">
            <a:avLst/>
          </a:prstGeom>
          <a:ln>
            <a:solidFill>
              <a:schemeClr val="accent5">
                <a:lumMod val="25000"/>
                <a:lumOff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E22F4EA2-BB3B-44E5-8FA9-C05490EAA543}"/>
              </a:ext>
            </a:extLst>
          </p:cNvPr>
          <p:cNvGrpSpPr/>
          <p:nvPr/>
        </p:nvGrpSpPr>
        <p:grpSpPr>
          <a:xfrm>
            <a:off x="1296001" y="1583947"/>
            <a:ext cx="457200" cy="457200"/>
            <a:chOff x="9592192" y="1744460"/>
            <a:chExt cx="551498" cy="552450"/>
          </a:xfrm>
        </p:grpSpPr>
        <p:sp>
          <p:nvSpPr>
            <p:cNvPr id="16" name="Freeform: Shape 15">
              <a:extLst>
                <a:ext uri="{FF2B5EF4-FFF2-40B4-BE49-F238E27FC236}">
                  <a16:creationId xmlns:a16="http://schemas.microsoft.com/office/drawing/2014/main" id="{8739DD29-F93D-4D67-A504-9F5DBFAD6E2A}"/>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98D3345-B461-4249-A159-6195BD147B7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C257206D-46BC-42C2-9ECF-1A3D524FF8D3}"/>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Rectangle 18">
            <a:extLst>
              <a:ext uri="{FF2B5EF4-FFF2-40B4-BE49-F238E27FC236}">
                <a16:creationId xmlns:a16="http://schemas.microsoft.com/office/drawing/2014/main" id="{8E457D55-9067-44FC-AFCA-BE841779A299}"/>
              </a:ext>
            </a:extLst>
          </p:cNvPr>
          <p:cNvSpPr/>
          <p:nvPr/>
        </p:nvSpPr>
        <p:spPr>
          <a:xfrm>
            <a:off x="458766" y="1982460"/>
            <a:ext cx="2093976" cy="307777"/>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Security</a:t>
            </a:r>
            <a:endParaRPr kumimoji="0" lang="en-US" sz="1400" b="1" i="0" u="none" strike="noStrike" kern="1200" cap="none" spc="0" normalizeH="0" baseline="0" noProof="0">
              <a:ln>
                <a:noFill/>
              </a:ln>
              <a:solidFill>
                <a:srgbClr val="FFFFFF">
                  <a:lumMod val="75000"/>
                </a:srgbClr>
              </a:solidFill>
              <a:effectLst/>
              <a:uLnTx/>
              <a:uFillTx/>
              <a:latin typeface="Segoe UI Semibold" panose="020B0702040204020203" pitchFamily="34" charset="0"/>
              <a:ea typeface="+mn-ea"/>
              <a:cs typeface="Segoe UI Semibold" panose="020B0702040204020203" pitchFamily="34" charset="0"/>
            </a:endParaRPr>
          </a:p>
        </p:txBody>
      </p:sp>
      <p:sp>
        <p:nvSpPr>
          <p:cNvPr id="20" name="Rectangle 19">
            <a:extLst>
              <a:ext uri="{FF2B5EF4-FFF2-40B4-BE49-F238E27FC236}">
                <a16:creationId xmlns:a16="http://schemas.microsoft.com/office/drawing/2014/main" id="{EE3B4D49-1191-46ED-B8B9-E5F966436F32}"/>
              </a:ext>
            </a:extLst>
          </p:cNvPr>
          <p:cNvSpPr/>
          <p:nvPr/>
        </p:nvSpPr>
        <p:spPr>
          <a:xfrm>
            <a:off x="469651" y="2431365"/>
            <a:ext cx="2093976" cy="2645813"/>
          </a:xfrm>
          <a:prstGeom prst="rect">
            <a:avLst/>
          </a:prstGeom>
        </p:spPr>
        <p:txBody>
          <a:bodyPr wrap="square">
            <a:no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Azure Security Center</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Guest Config baselines</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Key Vault certificate</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NSG rules</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AKS &amp; AKS Engine</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RBAC role assignment</a:t>
            </a:r>
          </a:p>
          <a:p>
            <a:pPr marL="0" marR="0" lvl="0" indent="0" algn="ctr" defTabSz="914400" rtl="0" eaLnBrk="1" fontAlgn="auto" latinLnBrk="0" hangingPunct="1">
              <a:lnSpc>
                <a:spcPct val="2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endParaRPr>
          </a:p>
          <a:p>
            <a:pPr marL="0" marR="0" lvl="0" indent="0" algn="ctr" defTabSz="914400" rtl="0" eaLnBrk="1" fontAlgn="auto" latinLnBrk="0" hangingPunct="1">
              <a:lnSpc>
                <a:spcPct val="2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endParaRPr>
          </a:p>
        </p:txBody>
      </p:sp>
      <p:grpSp>
        <p:nvGrpSpPr>
          <p:cNvPr id="23" name="Graphic 23">
            <a:extLst>
              <a:ext uri="{FF2B5EF4-FFF2-40B4-BE49-F238E27FC236}">
                <a16:creationId xmlns:a16="http://schemas.microsoft.com/office/drawing/2014/main" id="{F46769B4-8589-4DC4-B021-8AE18EE4AB12}"/>
              </a:ext>
            </a:extLst>
          </p:cNvPr>
          <p:cNvGrpSpPr/>
          <p:nvPr/>
        </p:nvGrpSpPr>
        <p:grpSpPr>
          <a:xfrm>
            <a:off x="3528921" y="1552668"/>
            <a:ext cx="457200" cy="457200"/>
            <a:chOff x="1922648" y="1500320"/>
            <a:chExt cx="806149" cy="787346"/>
          </a:xfrm>
        </p:grpSpPr>
        <p:sp>
          <p:nvSpPr>
            <p:cNvPr id="24" name="Freeform: Shape 23">
              <a:extLst>
                <a:ext uri="{FF2B5EF4-FFF2-40B4-BE49-F238E27FC236}">
                  <a16:creationId xmlns:a16="http://schemas.microsoft.com/office/drawing/2014/main" id="{650665BE-56BA-4A07-A6AB-E0FFF8366867}"/>
                </a:ext>
              </a:extLst>
            </p:cNvPr>
            <p:cNvSpPr/>
            <p:nvPr/>
          </p:nvSpPr>
          <p:spPr>
            <a:xfrm>
              <a:off x="2040976" y="1509167"/>
              <a:ext cx="55291" cy="442329"/>
            </a:xfrm>
            <a:custGeom>
              <a:avLst/>
              <a:gdLst/>
              <a:ahLst/>
              <a:cxnLst/>
              <a:rect l="0" t="0" r="0" b="0"/>
              <a:pathLst>
                <a:path w="55291" h="442329">
                  <a:moveTo>
                    <a:pt x="54738" y="112241"/>
                  </a:moveTo>
                  <a:lnTo>
                    <a:pt x="54738" y="73537"/>
                  </a:lnTo>
                  <a:cubicBezTo>
                    <a:pt x="54738" y="62479"/>
                    <a:pt x="46997" y="53632"/>
                    <a:pt x="37045" y="51421"/>
                  </a:cubicBezTo>
                  <a:lnTo>
                    <a:pt x="37045" y="13823"/>
                  </a:lnTo>
                  <a:cubicBezTo>
                    <a:pt x="37045" y="10505"/>
                    <a:pt x="34833" y="8294"/>
                    <a:pt x="31516" y="8294"/>
                  </a:cubicBezTo>
                  <a:cubicBezTo>
                    <a:pt x="28198" y="8294"/>
                    <a:pt x="25987" y="10505"/>
                    <a:pt x="25987" y="13823"/>
                  </a:cubicBezTo>
                  <a:lnTo>
                    <a:pt x="25987" y="50315"/>
                  </a:lnTo>
                  <a:cubicBezTo>
                    <a:pt x="16034" y="52527"/>
                    <a:pt x="8294" y="61373"/>
                    <a:pt x="8294" y="72431"/>
                  </a:cubicBezTo>
                  <a:lnTo>
                    <a:pt x="8294" y="111135"/>
                  </a:lnTo>
                  <a:cubicBezTo>
                    <a:pt x="8294" y="122193"/>
                    <a:pt x="16034" y="131040"/>
                    <a:pt x="25987" y="133252"/>
                  </a:cubicBezTo>
                  <a:lnTo>
                    <a:pt x="25987" y="140992"/>
                  </a:lnTo>
                  <a:cubicBezTo>
                    <a:pt x="16034" y="143204"/>
                    <a:pt x="8294" y="152051"/>
                    <a:pt x="8294" y="163109"/>
                  </a:cubicBezTo>
                  <a:lnTo>
                    <a:pt x="8294" y="201813"/>
                  </a:lnTo>
                  <a:cubicBezTo>
                    <a:pt x="8294" y="212871"/>
                    <a:pt x="16034" y="221717"/>
                    <a:pt x="25987" y="223929"/>
                  </a:cubicBezTo>
                  <a:lnTo>
                    <a:pt x="25987" y="233882"/>
                  </a:lnTo>
                  <a:cubicBezTo>
                    <a:pt x="16034" y="236093"/>
                    <a:pt x="8294" y="244940"/>
                    <a:pt x="8294" y="255998"/>
                  </a:cubicBezTo>
                  <a:lnTo>
                    <a:pt x="8294" y="294702"/>
                  </a:lnTo>
                  <a:cubicBezTo>
                    <a:pt x="8294" y="305760"/>
                    <a:pt x="16034" y="314607"/>
                    <a:pt x="25987" y="316818"/>
                  </a:cubicBezTo>
                  <a:lnTo>
                    <a:pt x="25987" y="321242"/>
                  </a:lnTo>
                  <a:cubicBezTo>
                    <a:pt x="16034" y="323453"/>
                    <a:pt x="8294" y="332300"/>
                    <a:pt x="8294" y="343358"/>
                  </a:cubicBezTo>
                  <a:lnTo>
                    <a:pt x="8294" y="382062"/>
                  </a:lnTo>
                  <a:cubicBezTo>
                    <a:pt x="8294" y="393120"/>
                    <a:pt x="16034" y="401967"/>
                    <a:pt x="25987" y="404178"/>
                  </a:cubicBezTo>
                  <a:lnTo>
                    <a:pt x="25987" y="430718"/>
                  </a:lnTo>
                  <a:cubicBezTo>
                    <a:pt x="25987" y="434035"/>
                    <a:pt x="28198" y="436247"/>
                    <a:pt x="31516" y="436247"/>
                  </a:cubicBezTo>
                  <a:cubicBezTo>
                    <a:pt x="34833" y="436247"/>
                    <a:pt x="37045" y="434035"/>
                    <a:pt x="37045" y="430718"/>
                  </a:cubicBezTo>
                  <a:lnTo>
                    <a:pt x="37045" y="407496"/>
                  </a:lnTo>
                  <a:cubicBezTo>
                    <a:pt x="46997" y="405284"/>
                    <a:pt x="54738" y="396438"/>
                    <a:pt x="54738" y="385379"/>
                  </a:cubicBezTo>
                  <a:lnTo>
                    <a:pt x="54738" y="346675"/>
                  </a:lnTo>
                  <a:cubicBezTo>
                    <a:pt x="54738" y="335617"/>
                    <a:pt x="46997" y="326771"/>
                    <a:pt x="37045" y="324559"/>
                  </a:cubicBezTo>
                  <a:lnTo>
                    <a:pt x="37045" y="320136"/>
                  </a:lnTo>
                  <a:cubicBezTo>
                    <a:pt x="46997" y="317924"/>
                    <a:pt x="54738" y="309078"/>
                    <a:pt x="54738" y="298019"/>
                  </a:cubicBezTo>
                  <a:lnTo>
                    <a:pt x="54738" y="259315"/>
                  </a:lnTo>
                  <a:cubicBezTo>
                    <a:pt x="54738" y="248257"/>
                    <a:pt x="46997" y="239411"/>
                    <a:pt x="37045" y="237199"/>
                  </a:cubicBezTo>
                  <a:lnTo>
                    <a:pt x="37045" y="227247"/>
                  </a:lnTo>
                  <a:cubicBezTo>
                    <a:pt x="46997" y="225035"/>
                    <a:pt x="54738" y="216188"/>
                    <a:pt x="54738" y="205130"/>
                  </a:cubicBezTo>
                  <a:lnTo>
                    <a:pt x="54738" y="166426"/>
                  </a:lnTo>
                  <a:cubicBezTo>
                    <a:pt x="54738" y="155368"/>
                    <a:pt x="46997" y="146522"/>
                    <a:pt x="37045" y="144310"/>
                  </a:cubicBezTo>
                  <a:lnTo>
                    <a:pt x="37045" y="136569"/>
                  </a:lnTo>
                  <a:cubicBezTo>
                    <a:pt x="46997" y="132146"/>
                    <a:pt x="54738" y="123299"/>
                    <a:pt x="54738" y="112241"/>
                  </a:cubicBezTo>
                  <a:close/>
                  <a:moveTo>
                    <a:pt x="20458" y="112241"/>
                  </a:moveTo>
                  <a:lnTo>
                    <a:pt x="20458" y="73537"/>
                  </a:lnTo>
                  <a:cubicBezTo>
                    <a:pt x="20458" y="69114"/>
                    <a:pt x="22669" y="65796"/>
                    <a:pt x="25987" y="63585"/>
                  </a:cubicBezTo>
                  <a:lnTo>
                    <a:pt x="25987" y="73537"/>
                  </a:lnTo>
                  <a:cubicBezTo>
                    <a:pt x="25987" y="76855"/>
                    <a:pt x="28198" y="79066"/>
                    <a:pt x="31516" y="79066"/>
                  </a:cubicBezTo>
                  <a:cubicBezTo>
                    <a:pt x="34833" y="79066"/>
                    <a:pt x="37045" y="76855"/>
                    <a:pt x="37045" y="73537"/>
                  </a:cubicBezTo>
                  <a:lnTo>
                    <a:pt x="37045" y="63585"/>
                  </a:lnTo>
                  <a:cubicBezTo>
                    <a:pt x="40363" y="65796"/>
                    <a:pt x="42574" y="69114"/>
                    <a:pt x="42574" y="73537"/>
                  </a:cubicBezTo>
                  <a:lnTo>
                    <a:pt x="42574" y="112241"/>
                  </a:lnTo>
                  <a:cubicBezTo>
                    <a:pt x="42574" y="116664"/>
                    <a:pt x="40363" y="119982"/>
                    <a:pt x="37045" y="122193"/>
                  </a:cubicBezTo>
                  <a:lnTo>
                    <a:pt x="37045" y="106712"/>
                  </a:lnTo>
                  <a:cubicBezTo>
                    <a:pt x="37045" y="103394"/>
                    <a:pt x="34833" y="101183"/>
                    <a:pt x="31516" y="101183"/>
                  </a:cubicBezTo>
                  <a:cubicBezTo>
                    <a:pt x="28198" y="101183"/>
                    <a:pt x="25987" y="103394"/>
                    <a:pt x="25987" y="106712"/>
                  </a:cubicBezTo>
                  <a:lnTo>
                    <a:pt x="25987" y="121088"/>
                  </a:lnTo>
                  <a:cubicBezTo>
                    <a:pt x="22669" y="119982"/>
                    <a:pt x="20458" y="116664"/>
                    <a:pt x="20458" y="112241"/>
                  </a:cubicBezTo>
                  <a:close/>
                  <a:moveTo>
                    <a:pt x="42574" y="345570"/>
                  </a:moveTo>
                  <a:lnTo>
                    <a:pt x="42574" y="384273"/>
                  </a:lnTo>
                  <a:cubicBezTo>
                    <a:pt x="42574" y="388697"/>
                    <a:pt x="40363" y="392014"/>
                    <a:pt x="37045" y="394226"/>
                  </a:cubicBezTo>
                  <a:lnTo>
                    <a:pt x="37045" y="371004"/>
                  </a:lnTo>
                  <a:cubicBezTo>
                    <a:pt x="37045" y="367686"/>
                    <a:pt x="34833" y="365474"/>
                    <a:pt x="31516" y="365474"/>
                  </a:cubicBezTo>
                  <a:cubicBezTo>
                    <a:pt x="28198" y="365474"/>
                    <a:pt x="25987" y="367686"/>
                    <a:pt x="25987" y="371004"/>
                  </a:cubicBezTo>
                  <a:lnTo>
                    <a:pt x="25987" y="394226"/>
                  </a:lnTo>
                  <a:cubicBezTo>
                    <a:pt x="22669" y="392014"/>
                    <a:pt x="20458" y="388697"/>
                    <a:pt x="20458" y="384273"/>
                  </a:cubicBezTo>
                  <a:lnTo>
                    <a:pt x="20458" y="345570"/>
                  </a:lnTo>
                  <a:cubicBezTo>
                    <a:pt x="20458" y="341146"/>
                    <a:pt x="22669" y="337829"/>
                    <a:pt x="25987" y="335617"/>
                  </a:cubicBezTo>
                  <a:lnTo>
                    <a:pt x="25987" y="345570"/>
                  </a:lnTo>
                  <a:cubicBezTo>
                    <a:pt x="25987" y="348887"/>
                    <a:pt x="28198" y="351099"/>
                    <a:pt x="31516" y="351099"/>
                  </a:cubicBezTo>
                  <a:cubicBezTo>
                    <a:pt x="34833" y="351099"/>
                    <a:pt x="37045" y="348887"/>
                    <a:pt x="37045" y="345570"/>
                  </a:cubicBezTo>
                  <a:lnTo>
                    <a:pt x="37045" y="335617"/>
                  </a:lnTo>
                  <a:cubicBezTo>
                    <a:pt x="40363" y="337829"/>
                    <a:pt x="42574" y="342252"/>
                    <a:pt x="42574" y="345570"/>
                  </a:cubicBezTo>
                  <a:close/>
                  <a:moveTo>
                    <a:pt x="42574" y="257104"/>
                  </a:moveTo>
                  <a:lnTo>
                    <a:pt x="42574" y="295808"/>
                  </a:lnTo>
                  <a:cubicBezTo>
                    <a:pt x="42574" y="300231"/>
                    <a:pt x="40363" y="303548"/>
                    <a:pt x="37045" y="305760"/>
                  </a:cubicBezTo>
                  <a:lnTo>
                    <a:pt x="37045" y="286961"/>
                  </a:lnTo>
                  <a:cubicBezTo>
                    <a:pt x="37045" y="283644"/>
                    <a:pt x="34833" y="281432"/>
                    <a:pt x="31516" y="281432"/>
                  </a:cubicBezTo>
                  <a:cubicBezTo>
                    <a:pt x="28198" y="281432"/>
                    <a:pt x="25987" y="283644"/>
                    <a:pt x="25987" y="286961"/>
                  </a:cubicBezTo>
                  <a:lnTo>
                    <a:pt x="25987" y="305760"/>
                  </a:lnTo>
                  <a:cubicBezTo>
                    <a:pt x="22669" y="303548"/>
                    <a:pt x="20458" y="300231"/>
                    <a:pt x="20458" y="295808"/>
                  </a:cubicBezTo>
                  <a:lnTo>
                    <a:pt x="20458" y="257104"/>
                  </a:lnTo>
                  <a:cubicBezTo>
                    <a:pt x="20458" y="252681"/>
                    <a:pt x="22669" y="249363"/>
                    <a:pt x="25987" y="247151"/>
                  </a:cubicBezTo>
                  <a:lnTo>
                    <a:pt x="25987" y="257104"/>
                  </a:lnTo>
                  <a:cubicBezTo>
                    <a:pt x="25987" y="260421"/>
                    <a:pt x="28198" y="262633"/>
                    <a:pt x="31516" y="262633"/>
                  </a:cubicBezTo>
                  <a:cubicBezTo>
                    <a:pt x="34833" y="262633"/>
                    <a:pt x="37045" y="260421"/>
                    <a:pt x="37045" y="257104"/>
                  </a:cubicBezTo>
                  <a:lnTo>
                    <a:pt x="37045" y="247151"/>
                  </a:lnTo>
                  <a:cubicBezTo>
                    <a:pt x="40363" y="249363"/>
                    <a:pt x="42574" y="253786"/>
                    <a:pt x="42574" y="257104"/>
                  </a:cubicBezTo>
                  <a:close/>
                  <a:moveTo>
                    <a:pt x="42574" y="164215"/>
                  </a:moveTo>
                  <a:lnTo>
                    <a:pt x="42574" y="202918"/>
                  </a:lnTo>
                  <a:cubicBezTo>
                    <a:pt x="42574" y="207342"/>
                    <a:pt x="40363" y="210659"/>
                    <a:pt x="37045" y="212871"/>
                  </a:cubicBezTo>
                  <a:lnTo>
                    <a:pt x="37045" y="198495"/>
                  </a:lnTo>
                  <a:cubicBezTo>
                    <a:pt x="37045" y="195178"/>
                    <a:pt x="34833" y="192966"/>
                    <a:pt x="31516" y="192966"/>
                  </a:cubicBezTo>
                  <a:cubicBezTo>
                    <a:pt x="28198" y="192966"/>
                    <a:pt x="25987" y="195178"/>
                    <a:pt x="25987" y="198495"/>
                  </a:cubicBezTo>
                  <a:lnTo>
                    <a:pt x="25987" y="212871"/>
                  </a:lnTo>
                  <a:cubicBezTo>
                    <a:pt x="22669" y="210659"/>
                    <a:pt x="20458" y="207342"/>
                    <a:pt x="20458" y="202918"/>
                  </a:cubicBezTo>
                  <a:lnTo>
                    <a:pt x="20458" y="164215"/>
                  </a:lnTo>
                  <a:cubicBezTo>
                    <a:pt x="20458" y="159791"/>
                    <a:pt x="22669" y="156474"/>
                    <a:pt x="25987" y="154262"/>
                  </a:cubicBezTo>
                  <a:lnTo>
                    <a:pt x="25987" y="165321"/>
                  </a:lnTo>
                  <a:cubicBezTo>
                    <a:pt x="25987" y="168638"/>
                    <a:pt x="28198" y="170850"/>
                    <a:pt x="31516" y="170850"/>
                  </a:cubicBezTo>
                  <a:cubicBezTo>
                    <a:pt x="34833" y="170850"/>
                    <a:pt x="37045" y="168638"/>
                    <a:pt x="37045" y="165321"/>
                  </a:cubicBezTo>
                  <a:lnTo>
                    <a:pt x="37045" y="154262"/>
                  </a:lnTo>
                  <a:cubicBezTo>
                    <a:pt x="40363" y="156474"/>
                    <a:pt x="42574" y="159791"/>
                    <a:pt x="42574" y="164215"/>
                  </a:cubicBezTo>
                  <a:close/>
                </a:path>
              </a:pathLst>
            </a:custGeom>
            <a:solidFill>
              <a:srgbClr val="E6E6E6">
                <a:lumMod val="75000"/>
              </a:srgbClr>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1505C684-2014-41A0-9CA0-CF9AF05DFCBD}"/>
                </a:ext>
              </a:extLst>
            </p:cNvPr>
            <p:cNvSpPr/>
            <p:nvPr/>
          </p:nvSpPr>
          <p:spPr>
            <a:xfrm>
              <a:off x="2558501" y="1509167"/>
              <a:ext cx="55291" cy="442329"/>
            </a:xfrm>
            <a:custGeom>
              <a:avLst/>
              <a:gdLst/>
              <a:ahLst/>
              <a:cxnLst/>
              <a:rect l="0" t="0" r="0" b="0"/>
              <a:pathLst>
                <a:path w="55291" h="442329">
                  <a:moveTo>
                    <a:pt x="54738" y="112241"/>
                  </a:moveTo>
                  <a:lnTo>
                    <a:pt x="54738" y="73537"/>
                  </a:lnTo>
                  <a:cubicBezTo>
                    <a:pt x="54738" y="62479"/>
                    <a:pt x="46997" y="53632"/>
                    <a:pt x="37045" y="51421"/>
                  </a:cubicBezTo>
                  <a:lnTo>
                    <a:pt x="37045" y="13823"/>
                  </a:lnTo>
                  <a:cubicBezTo>
                    <a:pt x="37045" y="10505"/>
                    <a:pt x="34833" y="8294"/>
                    <a:pt x="31516" y="8294"/>
                  </a:cubicBezTo>
                  <a:cubicBezTo>
                    <a:pt x="28198" y="8294"/>
                    <a:pt x="25987" y="10505"/>
                    <a:pt x="25987" y="13823"/>
                  </a:cubicBezTo>
                  <a:lnTo>
                    <a:pt x="25987" y="50315"/>
                  </a:lnTo>
                  <a:cubicBezTo>
                    <a:pt x="16034" y="52527"/>
                    <a:pt x="8294" y="61373"/>
                    <a:pt x="8294" y="72431"/>
                  </a:cubicBezTo>
                  <a:lnTo>
                    <a:pt x="8294" y="111135"/>
                  </a:lnTo>
                  <a:cubicBezTo>
                    <a:pt x="8294" y="122193"/>
                    <a:pt x="16034" y="131040"/>
                    <a:pt x="25987" y="133252"/>
                  </a:cubicBezTo>
                  <a:lnTo>
                    <a:pt x="25987" y="140992"/>
                  </a:lnTo>
                  <a:cubicBezTo>
                    <a:pt x="16034" y="143204"/>
                    <a:pt x="8294" y="152051"/>
                    <a:pt x="8294" y="163109"/>
                  </a:cubicBezTo>
                  <a:lnTo>
                    <a:pt x="8294" y="201813"/>
                  </a:lnTo>
                  <a:cubicBezTo>
                    <a:pt x="8294" y="212871"/>
                    <a:pt x="16034" y="221717"/>
                    <a:pt x="25987" y="223929"/>
                  </a:cubicBezTo>
                  <a:lnTo>
                    <a:pt x="25987" y="233882"/>
                  </a:lnTo>
                  <a:cubicBezTo>
                    <a:pt x="16034" y="236093"/>
                    <a:pt x="8294" y="244940"/>
                    <a:pt x="8294" y="255998"/>
                  </a:cubicBezTo>
                  <a:lnTo>
                    <a:pt x="8294" y="294702"/>
                  </a:lnTo>
                  <a:cubicBezTo>
                    <a:pt x="8294" y="305760"/>
                    <a:pt x="16034" y="314607"/>
                    <a:pt x="25987" y="316818"/>
                  </a:cubicBezTo>
                  <a:lnTo>
                    <a:pt x="25987" y="321242"/>
                  </a:lnTo>
                  <a:cubicBezTo>
                    <a:pt x="16034" y="323453"/>
                    <a:pt x="8294" y="332300"/>
                    <a:pt x="8294" y="343358"/>
                  </a:cubicBezTo>
                  <a:lnTo>
                    <a:pt x="8294" y="382062"/>
                  </a:lnTo>
                  <a:cubicBezTo>
                    <a:pt x="8294" y="393120"/>
                    <a:pt x="16034" y="401967"/>
                    <a:pt x="25987" y="404178"/>
                  </a:cubicBezTo>
                  <a:lnTo>
                    <a:pt x="25987" y="430718"/>
                  </a:lnTo>
                  <a:cubicBezTo>
                    <a:pt x="25987" y="434035"/>
                    <a:pt x="28198" y="436247"/>
                    <a:pt x="31516" y="436247"/>
                  </a:cubicBezTo>
                  <a:cubicBezTo>
                    <a:pt x="34833" y="436247"/>
                    <a:pt x="37045" y="434035"/>
                    <a:pt x="37045" y="430718"/>
                  </a:cubicBezTo>
                  <a:lnTo>
                    <a:pt x="37045" y="407496"/>
                  </a:lnTo>
                  <a:cubicBezTo>
                    <a:pt x="46997" y="405284"/>
                    <a:pt x="54738" y="396438"/>
                    <a:pt x="54738" y="385379"/>
                  </a:cubicBezTo>
                  <a:lnTo>
                    <a:pt x="54738" y="346675"/>
                  </a:lnTo>
                  <a:cubicBezTo>
                    <a:pt x="54738" y="335617"/>
                    <a:pt x="46997" y="326771"/>
                    <a:pt x="37045" y="324559"/>
                  </a:cubicBezTo>
                  <a:lnTo>
                    <a:pt x="37045" y="320136"/>
                  </a:lnTo>
                  <a:cubicBezTo>
                    <a:pt x="46997" y="317924"/>
                    <a:pt x="54738" y="309078"/>
                    <a:pt x="54738" y="298019"/>
                  </a:cubicBezTo>
                  <a:lnTo>
                    <a:pt x="54738" y="259315"/>
                  </a:lnTo>
                  <a:cubicBezTo>
                    <a:pt x="54738" y="248257"/>
                    <a:pt x="46997" y="239411"/>
                    <a:pt x="37045" y="237199"/>
                  </a:cubicBezTo>
                  <a:lnTo>
                    <a:pt x="37045" y="227247"/>
                  </a:lnTo>
                  <a:cubicBezTo>
                    <a:pt x="46997" y="225035"/>
                    <a:pt x="54738" y="216188"/>
                    <a:pt x="54738" y="205130"/>
                  </a:cubicBezTo>
                  <a:lnTo>
                    <a:pt x="54738" y="166426"/>
                  </a:lnTo>
                  <a:cubicBezTo>
                    <a:pt x="54738" y="155368"/>
                    <a:pt x="46997" y="146522"/>
                    <a:pt x="37045" y="144310"/>
                  </a:cubicBezTo>
                  <a:lnTo>
                    <a:pt x="37045" y="136569"/>
                  </a:lnTo>
                  <a:cubicBezTo>
                    <a:pt x="46997" y="132146"/>
                    <a:pt x="54738" y="123299"/>
                    <a:pt x="54738" y="112241"/>
                  </a:cubicBezTo>
                  <a:close/>
                  <a:moveTo>
                    <a:pt x="20458" y="112241"/>
                  </a:moveTo>
                  <a:lnTo>
                    <a:pt x="20458" y="73537"/>
                  </a:lnTo>
                  <a:cubicBezTo>
                    <a:pt x="20458" y="69114"/>
                    <a:pt x="22669" y="65796"/>
                    <a:pt x="25987" y="63585"/>
                  </a:cubicBezTo>
                  <a:lnTo>
                    <a:pt x="25987" y="73537"/>
                  </a:lnTo>
                  <a:cubicBezTo>
                    <a:pt x="25987" y="76855"/>
                    <a:pt x="28198" y="79066"/>
                    <a:pt x="31516" y="79066"/>
                  </a:cubicBezTo>
                  <a:cubicBezTo>
                    <a:pt x="34833" y="79066"/>
                    <a:pt x="37045" y="76855"/>
                    <a:pt x="37045" y="73537"/>
                  </a:cubicBezTo>
                  <a:lnTo>
                    <a:pt x="37045" y="63585"/>
                  </a:lnTo>
                  <a:cubicBezTo>
                    <a:pt x="40363" y="65796"/>
                    <a:pt x="42574" y="69114"/>
                    <a:pt x="42574" y="73537"/>
                  </a:cubicBezTo>
                  <a:lnTo>
                    <a:pt x="42574" y="112241"/>
                  </a:lnTo>
                  <a:cubicBezTo>
                    <a:pt x="42574" y="116664"/>
                    <a:pt x="40363" y="119982"/>
                    <a:pt x="37045" y="122193"/>
                  </a:cubicBezTo>
                  <a:lnTo>
                    <a:pt x="37045" y="106712"/>
                  </a:lnTo>
                  <a:cubicBezTo>
                    <a:pt x="37045" y="103394"/>
                    <a:pt x="34833" y="101183"/>
                    <a:pt x="31516" y="101183"/>
                  </a:cubicBezTo>
                  <a:cubicBezTo>
                    <a:pt x="28198" y="101183"/>
                    <a:pt x="25987" y="103394"/>
                    <a:pt x="25987" y="106712"/>
                  </a:cubicBezTo>
                  <a:lnTo>
                    <a:pt x="25987" y="121088"/>
                  </a:lnTo>
                  <a:cubicBezTo>
                    <a:pt x="22669" y="119982"/>
                    <a:pt x="20458" y="116664"/>
                    <a:pt x="20458" y="112241"/>
                  </a:cubicBezTo>
                  <a:close/>
                  <a:moveTo>
                    <a:pt x="42574" y="345570"/>
                  </a:moveTo>
                  <a:lnTo>
                    <a:pt x="42574" y="384273"/>
                  </a:lnTo>
                  <a:cubicBezTo>
                    <a:pt x="42574" y="388697"/>
                    <a:pt x="40363" y="392014"/>
                    <a:pt x="37045" y="394226"/>
                  </a:cubicBezTo>
                  <a:lnTo>
                    <a:pt x="37045" y="371004"/>
                  </a:lnTo>
                  <a:cubicBezTo>
                    <a:pt x="37045" y="367686"/>
                    <a:pt x="34833" y="365474"/>
                    <a:pt x="31516" y="365474"/>
                  </a:cubicBezTo>
                  <a:cubicBezTo>
                    <a:pt x="28198" y="365474"/>
                    <a:pt x="25987" y="367686"/>
                    <a:pt x="25987" y="371004"/>
                  </a:cubicBezTo>
                  <a:lnTo>
                    <a:pt x="25987" y="394226"/>
                  </a:lnTo>
                  <a:cubicBezTo>
                    <a:pt x="22669" y="392014"/>
                    <a:pt x="20458" y="388697"/>
                    <a:pt x="20458" y="384273"/>
                  </a:cubicBezTo>
                  <a:lnTo>
                    <a:pt x="20458" y="345570"/>
                  </a:lnTo>
                  <a:cubicBezTo>
                    <a:pt x="20458" y="341146"/>
                    <a:pt x="22669" y="337829"/>
                    <a:pt x="25987" y="335617"/>
                  </a:cubicBezTo>
                  <a:lnTo>
                    <a:pt x="25987" y="345570"/>
                  </a:lnTo>
                  <a:cubicBezTo>
                    <a:pt x="25987" y="348887"/>
                    <a:pt x="28198" y="351099"/>
                    <a:pt x="31516" y="351099"/>
                  </a:cubicBezTo>
                  <a:cubicBezTo>
                    <a:pt x="34833" y="351099"/>
                    <a:pt x="37045" y="348887"/>
                    <a:pt x="37045" y="345570"/>
                  </a:cubicBezTo>
                  <a:lnTo>
                    <a:pt x="37045" y="335617"/>
                  </a:lnTo>
                  <a:cubicBezTo>
                    <a:pt x="40363" y="337829"/>
                    <a:pt x="42574" y="342252"/>
                    <a:pt x="42574" y="345570"/>
                  </a:cubicBezTo>
                  <a:close/>
                  <a:moveTo>
                    <a:pt x="42574" y="257104"/>
                  </a:moveTo>
                  <a:lnTo>
                    <a:pt x="42574" y="295808"/>
                  </a:lnTo>
                  <a:cubicBezTo>
                    <a:pt x="42574" y="300231"/>
                    <a:pt x="40363" y="303548"/>
                    <a:pt x="37045" y="305760"/>
                  </a:cubicBezTo>
                  <a:lnTo>
                    <a:pt x="37045" y="286961"/>
                  </a:lnTo>
                  <a:cubicBezTo>
                    <a:pt x="37045" y="283644"/>
                    <a:pt x="34833" y="281432"/>
                    <a:pt x="31516" y="281432"/>
                  </a:cubicBezTo>
                  <a:cubicBezTo>
                    <a:pt x="28198" y="281432"/>
                    <a:pt x="25987" y="283644"/>
                    <a:pt x="25987" y="286961"/>
                  </a:cubicBezTo>
                  <a:lnTo>
                    <a:pt x="25987" y="305760"/>
                  </a:lnTo>
                  <a:cubicBezTo>
                    <a:pt x="22669" y="303548"/>
                    <a:pt x="20458" y="300231"/>
                    <a:pt x="20458" y="295808"/>
                  </a:cubicBezTo>
                  <a:lnTo>
                    <a:pt x="20458" y="257104"/>
                  </a:lnTo>
                  <a:cubicBezTo>
                    <a:pt x="20458" y="252681"/>
                    <a:pt x="22669" y="249363"/>
                    <a:pt x="25987" y="247151"/>
                  </a:cubicBezTo>
                  <a:lnTo>
                    <a:pt x="25987" y="257104"/>
                  </a:lnTo>
                  <a:cubicBezTo>
                    <a:pt x="25987" y="260421"/>
                    <a:pt x="28198" y="262633"/>
                    <a:pt x="31516" y="262633"/>
                  </a:cubicBezTo>
                  <a:cubicBezTo>
                    <a:pt x="34833" y="262633"/>
                    <a:pt x="37045" y="260421"/>
                    <a:pt x="37045" y="257104"/>
                  </a:cubicBezTo>
                  <a:lnTo>
                    <a:pt x="37045" y="247151"/>
                  </a:lnTo>
                  <a:cubicBezTo>
                    <a:pt x="40363" y="249363"/>
                    <a:pt x="42574" y="253786"/>
                    <a:pt x="42574" y="257104"/>
                  </a:cubicBezTo>
                  <a:close/>
                  <a:moveTo>
                    <a:pt x="42574" y="164215"/>
                  </a:moveTo>
                  <a:lnTo>
                    <a:pt x="42574" y="202918"/>
                  </a:lnTo>
                  <a:cubicBezTo>
                    <a:pt x="42574" y="207342"/>
                    <a:pt x="40363" y="210659"/>
                    <a:pt x="37045" y="212871"/>
                  </a:cubicBezTo>
                  <a:lnTo>
                    <a:pt x="37045" y="198495"/>
                  </a:lnTo>
                  <a:cubicBezTo>
                    <a:pt x="37045" y="195178"/>
                    <a:pt x="34833" y="192966"/>
                    <a:pt x="31516" y="192966"/>
                  </a:cubicBezTo>
                  <a:cubicBezTo>
                    <a:pt x="28198" y="192966"/>
                    <a:pt x="25987" y="195178"/>
                    <a:pt x="25987" y="198495"/>
                  </a:cubicBezTo>
                  <a:lnTo>
                    <a:pt x="25987" y="212871"/>
                  </a:lnTo>
                  <a:cubicBezTo>
                    <a:pt x="22669" y="210659"/>
                    <a:pt x="20458" y="207342"/>
                    <a:pt x="20458" y="202918"/>
                  </a:cubicBezTo>
                  <a:lnTo>
                    <a:pt x="20458" y="164215"/>
                  </a:lnTo>
                  <a:cubicBezTo>
                    <a:pt x="20458" y="159791"/>
                    <a:pt x="22669" y="156474"/>
                    <a:pt x="25987" y="154262"/>
                  </a:cubicBezTo>
                  <a:lnTo>
                    <a:pt x="25987" y="165321"/>
                  </a:lnTo>
                  <a:cubicBezTo>
                    <a:pt x="25987" y="168638"/>
                    <a:pt x="28198" y="170850"/>
                    <a:pt x="31516" y="170850"/>
                  </a:cubicBezTo>
                  <a:cubicBezTo>
                    <a:pt x="34833" y="170850"/>
                    <a:pt x="37045" y="168638"/>
                    <a:pt x="37045" y="165321"/>
                  </a:cubicBezTo>
                  <a:lnTo>
                    <a:pt x="37045" y="154262"/>
                  </a:lnTo>
                  <a:cubicBezTo>
                    <a:pt x="40363" y="156474"/>
                    <a:pt x="42574" y="159791"/>
                    <a:pt x="42574" y="164215"/>
                  </a:cubicBezTo>
                  <a:close/>
                </a:path>
              </a:pathLst>
            </a:custGeom>
            <a:solidFill>
              <a:srgbClr val="E6E6E6">
                <a:lumMod val="75000"/>
              </a:srgbClr>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287F23B6-C4CF-4362-B876-5BF86A21FD99}"/>
                </a:ext>
              </a:extLst>
            </p:cNvPr>
            <p:cNvSpPr/>
            <p:nvPr/>
          </p:nvSpPr>
          <p:spPr>
            <a:xfrm>
              <a:off x="1985685" y="1545659"/>
              <a:ext cx="674552" cy="66349"/>
            </a:xfrm>
            <a:custGeom>
              <a:avLst/>
              <a:gdLst/>
              <a:ahLst/>
              <a:cxnLst/>
              <a:rect l="0" t="0" r="0" b="0"/>
              <a:pathLst>
                <a:path w="674551" h="66349">
                  <a:moveTo>
                    <a:pt x="643036" y="65796"/>
                  </a:moveTo>
                  <a:lnTo>
                    <a:pt x="38151" y="65796"/>
                  </a:lnTo>
                  <a:cubicBezTo>
                    <a:pt x="21564" y="65796"/>
                    <a:pt x="8294" y="52527"/>
                    <a:pt x="8294" y="37045"/>
                  </a:cubicBezTo>
                  <a:lnTo>
                    <a:pt x="8294" y="37045"/>
                  </a:lnTo>
                  <a:cubicBezTo>
                    <a:pt x="8294" y="21564"/>
                    <a:pt x="21564" y="8294"/>
                    <a:pt x="38151" y="8294"/>
                  </a:cubicBezTo>
                  <a:lnTo>
                    <a:pt x="644141" y="8294"/>
                  </a:lnTo>
                  <a:cubicBezTo>
                    <a:pt x="660729" y="8294"/>
                    <a:pt x="673999" y="21564"/>
                    <a:pt x="673999" y="37045"/>
                  </a:cubicBezTo>
                  <a:lnTo>
                    <a:pt x="673999" y="37045"/>
                  </a:lnTo>
                  <a:cubicBezTo>
                    <a:pt x="672893" y="52527"/>
                    <a:pt x="659623" y="65796"/>
                    <a:pt x="643036" y="65796"/>
                  </a:cubicBezTo>
                  <a:lnTo>
                    <a:pt x="643036" y="65796"/>
                  </a:lnTo>
                  <a:close/>
                </a:path>
              </a:pathLst>
            </a:custGeom>
            <a:solidFill>
              <a:srgbClr val="005A9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4ADB3D9E-979B-4F21-9A64-B9AD7495F5CA}"/>
                </a:ext>
              </a:extLst>
            </p:cNvPr>
            <p:cNvSpPr/>
            <p:nvPr/>
          </p:nvSpPr>
          <p:spPr>
            <a:xfrm>
              <a:off x="1985686" y="1544552"/>
              <a:ext cx="674552" cy="44232"/>
            </a:xfrm>
            <a:custGeom>
              <a:avLst/>
              <a:gdLst/>
              <a:ahLst/>
              <a:cxnLst/>
              <a:rect l="0" t="0" r="0" b="0"/>
              <a:pathLst>
                <a:path w="674551" h="44232">
                  <a:moveTo>
                    <a:pt x="8294" y="35939"/>
                  </a:moveTo>
                  <a:lnTo>
                    <a:pt x="8294" y="35939"/>
                  </a:lnTo>
                  <a:cubicBezTo>
                    <a:pt x="8294" y="20458"/>
                    <a:pt x="21564" y="8294"/>
                    <a:pt x="38151" y="8294"/>
                  </a:cubicBezTo>
                  <a:lnTo>
                    <a:pt x="644141" y="8294"/>
                  </a:lnTo>
                  <a:cubicBezTo>
                    <a:pt x="660729" y="8294"/>
                    <a:pt x="673999" y="20458"/>
                    <a:pt x="673999" y="35939"/>
                  </a:cubicBezTo>
                  <a:lnTo>
                    <a:pt x="673999" y="35939"/>
                  </a:lnTo>
                  <a:lnTo>
                    <a:pt x="8294" y="35939"/>
                  </a:lnTo>
                  <a:lnTo>
                    <a:pt x="8294" y="3593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39561AE-DFE0-414E-815F-6864361620B6}"/>
                </a:ext>
              </a:extLst>
            </p:cNvPr>
            <p:cNvSpPr/>
            <p:nvPr/>
          </p:nvSpPr>
          <p:spPr>
            <a:xfrm>
              <a:off x="2252188" y="1500320"/>
              <a:ext cx="143757" cy="763018"/>
            </a:xfrm>
            <a:custGeom>
              <a:avLst/>
              <a:gdLst/>
              <a:ahLst/>
              <a:cxnLst/>
              <a:rect l="0" t="0" r="0" b="0"/>
              <a:pathLst>
                <a:path w="143756" h="763017">
                  <a:moveTo>
                    <a:pt x="8294" y="687269"/>
                  </a:moveTo>
                  <a:lnTo>
                    <a:pt x="8294" y="108924"/>
                  </a:lnTo>
                  <a:cubicBezTo>
                    <a:pt x="8294" y="72431"/>
                    <a:pt x="38151" y="8294"/>
                    <a:pt x="75749" y="8294"/>
                  </a:cubicBezTo>
                  <a:lnTo>
                    <a:pt x="75749" y="8294"/>
                  </a:lnTo>
                  <a:cubicBezTo>
                    <a:pt x="112241" y="8294"/>
                    <a:pt x="143204" y="71326"/>
                    <a:pt x="143204" y="108924"/>
                  </a:cubicBezTo>
                  <a:lnTo>
                    <a:pt x="143204" y="687269"/>
                  </a:lnTo>
                  <a:cubicBezTo>
                    <a:pt x="143204" y="723761"/>
                    <a:pt x="113347" y="754724"/>
                    <a:pt x="75749" y="754724"/>
                  </a:cubicBezTo>
                  <a:lnTo>
                    <a:pt x="75749" y="754724"/>
                  </a:lnTo>
                  <a:cubicBezTo>
                    <a:pt x="38151" y="753618"/>
                    <a:pt x="8294" y="723761"/>
                    <a:pt x="8294" y="687269"/>
                  </a:cubicBezTo>
                  <a:lnTo>
                    <a:pt x="8294" y="687269"/>
                  </a:lnTo>
                  <a:close/>
                </a:path>
              </a:pathLst>
            </a:custGeom>
            <a:solidFill>
              <a:srgbClr val="005A9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99C897F0-062C-430A-820E-1AC097029807}"/>
                </a:ext>
              </a:extLst>
            </p:cNvPr>
            <p:cNvSpPr/>
            <p:nvPr/>
          </p:nvSpPr>
          <p:spPr>
            <a:xfrm>
              <a:off x="2463400" y="1887358"/>
              <a:ext cx="265397" cy="99524"/>
            </a:xfrm>
            <a:custGeom>
              <a:avLst/>
              <a:gdLst/>
              <a:ahLst/>
              <a:cxnLst/>
              <a:rect l="0" t="0" r="0" b="0"/>
              <a:pathLst>
                <a:path w="265397" h="99524">
                  <a:moveTo>
                    <a:pt x="236093" y="8294"/>
                  </a:moveTo>
                  <a:lnTo>
                    <a:pt x="38151" y="8294"/>
                  </a:lnTo>
                  <a:cubicBezTo>
                    <a:pt x="21564" y="8294"/>
                    <a:pt x="8294" y="21564"/>
                    <a:pt x="8294" y="37045"/>
                  </a:cubicBezTo>
                  <a:lnTo>
                    <a:pt x="8294" y="37045"/>
                  </a:lnTo>
                  <a:cubicBezTo>
                    <a:pt x="8294" y="53632"/>
                    <a:pt x="21564" y="96760"/>
                    <a:pt x="38151" y="96760"/>
                  </a:cubicBezTo>
                  <a:lnTo>
                    <a:pt x="237199" y="96760"/>
                  </a:lnTo>
                  <a:cubicBezTo>
                    <a:pt x="253786" y="96760"/>
                    <a:pt x="267056" y="54738"/>
                    <a:pt x="267056" y="37045"/>
                  </a:cubicBezTo>
                  <a:lnTo>
                    <a:pt x="267056" y="37045"/>
                  </a:lnTo>
                  <a:cubicBezTo>
                    <a:pt x="267056" y="20458"/>
                    <a:pt x="252680" y="8294"/>
                    <a:pt x="236093" y="8294"/>
                  </a:cubicBezTo>
                  <a:lnTo>
                    <a:pt x="236093" y="8294"/>
                  </a:lnTo>
                  <a:close/>
                </a:path>
              </a:pathLst>
            </a:custGeom>
            <a:solidFill>
              <a:srgbClr val="74747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EEAB6498-B437-4201-AF74-1159CF3980A3}"/>
                </a:ext>
              </a:extLst>
            </p:cNvPr>
            <p:cNvSpPr/>
            <p:nvPr/>
          </p:nvSpPr>
          <p:spPr>
            <a:xfrm>
              <a:off x="1922648" y="1887360"/>
              <a:ext cx="265397" cy="99525"/>
            </a:xfrm>
            <a:custGeom>
              <a:avLst/>
              <a:gdLst/>
              <a:ahLst/>
              <a:cxnLst/>
              <a:rect l="0" t="0" r="0" b="0"/>
              <a:pathLst>
                <a:path w="265397" h="99524">
                  <a:moveTo>
                    <a:pt x="232776" y="8294"/>
                  </a:moveTo>
                  <a:lnTo>
                    <a:pt x="38151" y="8294"/>
                  </a:lnTo>
                  <a:cubicBezTo>
                    <a:pt x="21564" y="8294"/>
                    <a:pt x="8294" y="20458"/>
                    <a:pt x="8294" y="37045"/>
                  </a:cubicBezTo>
                  <a:lnTo>
                    <a:pt x="8294" y="37045"/>
                  </a:lnTo>
                  <a:cubicBezTo>
                    <a:pt x="8294" y="53632"/>
                    <a:pt x="21564" y="96760"/>
                    <a:pt x="38151" y="96760"/>
                  </a:cubicBezTo>
                  <a:lnTo>
                    <a:pt x="232776" y="96760"/>
                  </a:lnTo>
                  <a:cubicBezTo>
                    <a:pt x="249363" y="96760"/>
                    <a:pt x="262633" y="54738"/>
                    <a:pt x="262633" y="37045"/>
                  </a:cubicBezTo>
                  <a:lnTo>
                    <a:pt x="262633" y="37045"/>
                  </a:lnTo>
                  <a:cubicBezTo>
                    <a:pt x="262633" y="20458"/>
                    <a:pt x="249363" y="8294"/>
                    <a:pt x="232776" y="8294"/>
                  </a:cubicBezTo>
                  <a:lnTo>
                    <a:pt x="232776" y="8294"/>
                  </a:lnTo>
                  <a:close/>
                </a:path>
              </a:pathLst>
            </a:custGeom>
            <a:solidFill>
              <a:srgbClr val="74747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555EACDB-1975-4C15-97D5-BDB0F05C5A07}"/>
                </a:ext>
              </a:extLst>
            </p:cNvPr>
            <p:cNvSpPr/>
            <p:nvPr/>
          </p:nvSpPr>
          <p:spPr>
            <a:xfrm>
              <a:off x="2253294" y="1500320"/>
              <a:ext cx="77408" cy="751960"/>
            </a:xfrm>
            <a:custGeom>
              <a:avLst/>
              <a:gdLst/>
              <a:ahLst/>
              <a:cxnLst/>
              <a:rect l="0" t="0" r="0" b="0"/>
              <a:pathLst>
                <a:path w="77407" h="751959">
                  <a:moveTo>
                    <a:pt x="8294" y="687269"/>
                  </a:moveTo>
                  <a:lnTo>
                    <a:pt x="8294" y="108924"/>
                  </a:lnTo>
                  <a:cubicBezTo>
                    <a:pt x="8294" y="72431"/>
                    <a:pt x="39257" y="8294"/>
                    <a:pt x="77960" y="8294"/>
                  </a:cubicBezTo>
                  <a:lnTo>
                    <a:pt x="77960" y="753618"/>
                  </a:lnTo>
                  <a:cubicBezTo>
                    <a:pt x="39257" y="753618"/>
                    <a:pt x="8294" y="723761"/>
                    <a:pt x="8294" y="687269"/>
                  </a:cubicBezTo>
                  <a:lnTo>
                    <a:pt x="8294" y="68726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92607965-664A-4748-A7DD-F9236E544B4D}"/>
                </a:ext>
              </a:extLst>
            </p:cNvPr>
            <p:cNvSpPr/>
            <p:nvPr/>
          </p:nvSpPr>
          <p:spPr>
            <a:xfrm>
              <a:off x="1962463" y="2188142"/>
              <a:ext cx="729843" cy="99524"/>
            </a:xfrm>
            <a:custGeom>
              <a:avLst/>
              <a:gdLst/>
              <a:ahLst/>
              <a:cxnLst/>
              <a:rect l="0" t="0" r="0" b="0"/>
              <a:pathLst>
                <a:path w="729842" h="99524">
                  <a:moveTo>
                    <a:pt x="658517" y="98971"/>
                  </a:moveTo>
                  <a:lnTo>
                    <a:pt x="75749" y="98971"/>
                  </a:lnTo>
                  <a:cubicBezTo>
                    <a:pt x="8294" y="98971"/>
                    <a:pt x="8294" y="77961"/>
                    <a:pt x="8294" y="53632"/>
                  </a:cubicBezTo>
                  <a:lnTo>
                    <a:pt x="8294" y="53632"/>
                  </a:lnTo>
                  <a:cubicBezTo>
                    <a:pt x="8294" y="27093"/>
                    <a:pt x="38151" y="8294"/>
                    <a:pt x="75749" y="8294"/>
                  </a:cubicBezTo>
                  <a:lnTo>
                    <a:pt x="435141" y="8294"/>
                  </a:lnTo>
                  <a:lnTo>
                    <a:pt x="658517" y="8294"/>
                  </a:lnTo>
                  <a:cubicBezTo>
                    <a:pt x="695009" y="8294"/>
                    <a:pt x="725972" y="29304"/>
                    <a:pt x="725972" y="53632"/>
                  </a:cubicBezTo>
                  <a:lnTo>
                    <a:pt x="725972" y="53632"/>
                  </a:lnTo>
                  <a:cubicBezTo>
                    <a:pt x="724867" y="77961"/>
                    <a:pt x="734819" y="98971"/>
                    <a:pt x="658517" y="98971"/>
                  </a:cubicBezTo>
                  <a:lnTo>
                    <a:pt x="658517" y="98971"/>
                  </a:lnTo>
                  <a:close/>
                </a:path>
              </a:pathLst>
            </a:custGeom>
            <a:solidFill>
              <a:srgbClr val="005A9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21828546-2E31-4057-AD46-AA385BDE79AA}"/>
                </a:ext>
              </a:extLst>
            </p:cNvPr>
            <p:cNvSpPr/>
            <p:nvPr/>
          </p:nvSpPr>
          <p:spPr>
            <a:xfrm>
              <a:off x="1963569" y="2183719"/>
              <a:ext cx="375980" cy="66349"/>
            </a:xfrm>
            <a:custGeom>
              <a:avLst/>
              <a:gdLst/>
              <a:ahLst/>
              <a:cxnLst/>
              <a:rect l="0" t="0" r="0" b="0"/>
              <a:pathLst>
                <a:path w="375979" h="66349">
                  <a:moveTo>
                    <a:pt x="366580" y="8294"/>
                  </a:moveTo>
                  <a:lnTo>
                    <a:pt x="75749" y="8294"/>
                  </a:lnTo>
                  <a:cubicBezTo>
                    <a:pt x="39257" y="8294"/>
                    <a:pt x="8294" y="30410"/>
                    <a:pt x="8294" y="55844"/>
                  </a:cubicBezTo>
                  <a:lnTo>
                    <a:pt x="367686" y="58056"/>
                  </a:lnTo>
                  <a:lnTo>
                    <a:pt x="367686" y="8294"/>
                  </a:lnTo>
                  <a:lnTo>
                    <a:pt x="366580" y="8294"/>
                  </a:lnTo>
                  <a:lnTo>
                    <a:pt x="366580" y="8294"/>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4AA965BC-A2E9-4A01-B44C-12F26B3D81C4}"/>
                </a:ext>
              </a:extLst>
            </p:cNvPr>
            <p:cNvSpPr/>
            <p:nvPr/>
          </p:nvSpPr>
          <p:spPr>
            <a:xfrm>
              <a:off x="2389310" y="2183719"/>
              <a:ext cx="298572" cy="55291"/>
            </a:xfrm>
            <a:custGeom>
              <a:avLst/>
              <a:gdLst/>
              <a:ahLst/>
              <a:cxnLst/>
              <a:rect l="0" t="0" r="0" b="0"/>
              <a:pathLst>
                <a:path w="298572" h="55291">
                  <a:moveTo>
                    <a:pt x="8294" y="55844"/>
                  </a:moveTo>
                  <a:lnTo>
                    <a:pt x="298019" y="55844"/>
                  </a:lnTo>
                  <a:cubicBezTo>
                    <a:pt x="298019" y="28198"/>
                    <a:pt x="268162" y="8294"/>
                    <a:pt x="230564" y="8294"/>
                  </a:cubicBezTo>
                  <a:lnTo>
                    <a:pt x="8294" y="8294"/>
                  </a:lnTo>
                  <a:lnTo>
                    <a:pt x="8294" y="55844"/>
                  </a:lnTo>
                  <a:lnTo>
                    <a:pt x="8294" y="55844"/>
                  </a:lnTo>
                  <a:lnTo>
                    <a:pt x="8294" y="55844"/>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FA4EE140-4085-4A8C-8C91-C20209AD8409}"/>
                </a:ext>
              </a:extLst>
            </p:cNvPr>
            <p:cNvSpPr/>
            <p:nvPr/>
          </p:nvSpPr>
          <p:spPr>
            <a:xfrm>
              <a:off x="1922653" y="1887358"/>
              <a:ext cx="143757" cy="99524"/>
            </a:xfrm>
            <a:custGeom>
              <a:avLst/>
              <a:gdLst/>
              <a:ahLst/>
              <a:cxnLst/>
              <a:rect l="0" t="0" r="0" b="0"/>
              <a:pathLst>
                <a:path w="143756" h="99524">
                  <a:moveTo>
                    <a:pt x="136569" y="8294"/>
                  </a:moveTo>
                  <a:lnTo>
                    <a:pt x="38151" y="8294"/>
                  </a:lnTo>
                  <a:cubicBezTo>
                    <a:pt x="21564" y="8294"/>
                    <a:pt x="8294" y="20458"/>
                    <a:pt x="8294" y="37045"/>
                  </a:cubicBezTo>
                  <a:lnTo>
                    <a:pt x="8294" y="37045"/>
                  </a:lnTo>
                  <a:cubicBezTo>
                    <a:pt x="8294" y="53632"/>
                    <a:pt x="21564" y="96760"/>
                    <a:pt x="38151" y="96760"/>
                  </a:cubicBezTo>
                  <a:lnTo>
                    <a:pt x="136569" y="96760"/>
                  </a:lnTo>
                  <a:lnTo>
                    <a:pt x="136569" y="8294"/>
                  </a:lnTo>
                  <a:lnTo>
                    <a:pt x="136569" y="8294"/>
                  </a:lnTo>
                  <a:lnTo>
                    <a:pt x="136569" y="8294"/>
                  </a:lnTo>
                  <a:close/>
                </a:path>
              </a:pathLst>
            </a:custGeom>
            <a:solidFill>
              <a:srgbClr val="E6E6E6">
                <a:lumMod val="75000"/>
              </a:srgbClr>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64FFC00-C899-4718-9F93-970A2F831E6C}"/>
                </a:ext>
              </a:extLst>
            </p:cNvPr>
            <p:cNvSpPr/>
            <p:nvPr/>
          </p:nvSpPr>
          <p:spPr>
            <a:xfrm>
              <a:off x="2451236" y="1887358"/>
              <a:ext cx="143757" cy="99524"/>
            </a:xfrm>
            <a:custGeom>
              <a:avLst/>
              <a:gdLst/>
              <a:ahLst/>
              <a:cxnLst/>
              <a:rect l="0" t="0" r="0" b="0"/>
              <a:pathLst>
                <a:path w="143756" h="99524">
                  <a:moveTo>
                    <a:pt x="136569" y="8294"/>
                  </a:moveTo>
                  <a:lnTo>
                    <a:pt x="38151" y="8294"/>
                  </a:lnTo>
                  <a:cubicBezTo>
                    <a:pt x="21564" y="8294"/>
                    <a:pt x="8294" y="21564"/>
                    <a:pt x="8294" y="37045"/>
                  </a:cubicBezTo>
                  <a:lnTo>
                    <a:pt x="8294" y="37045"/>
                  </a:lnTo>
                  <a:cubicBezTo>
                    <a:pt x="8294" y="53632"/>
                    <a:pt x="21564" y="96760"/>
                    <a:pt x="38151" y="96760"/>
                  </a:cubicBezTo>
                  <a:lnTo>
                    <a:pt x="136569" y="96760"/>
                  </a:lnTo>
                  <a:lnTo>
                    <a:pt x="136569" y="8294"/>
                  </a:lnTo>
                  <a:lnTo>
                    <a:pt x="136569" y="8294"/>
                  </a:lnTo>
                  <a:lnTo>
                    <a:pt x="136569" y="8294"/>
                  </a:lnTo>
                  <a:close/>
                </a:path>
              </a:pathLst>
            </a:custGeom>
            <a:solidFill>
              <a:srgbClr val="E6E6E6">
                <a:lumMod val="75000"/>
              </a:srgbClr>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52C5983C-BBAD-405F-82F1-A8B87271CF82}"/>
              </a:ext>
            </a:extLst>
          </p:cNvPr>
          <p:cNvSpPr/>
          <p:nvPr/>
        </p:nvSpPr>
        <p:spPr>
          <a:xfrm>
            <a:off x="2759467" y="1982460"/>
            <a:ext cx="2093976" cy="584775"/>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Regulatory Compliance</a:t>
            </a:r>
            <a:endParaRPr kumimoji="0" lang="en-US" sz="1400" b="1" i="0" u="none" strike="noStrike" kern="1200" cap="none" spc="0" normalizeH="0" baseline="0" noProof="0">
              <a:ln>
                <a:noFill/>
              </a:ln>
              <a:solidFill>
                <a:srgbClr val="FFFFFF">
                  <a:lumMod val="75000"/>
                </a:srgbClr>
              </a:soli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745987C9-6C6A-4650-8EB3-AA8116620A46}"/>
              </a:ext>
            </a:extLst>
          </p:cNvPr>
          <p:cNvSpPr/>
          <p:nvPr/>
        </p:nvSpPr>
        <p:spPr>
          <a:xfrm>
            <a:off x="2772153" y="2431365"/>
            <a:ext cx="2093976" cy="1913733"/>
          </a:xfrm>
          <a:prstGeom prst="rect">
            <a:avLst/>
          </a:prstGeom>
        </p:spPr>
        <p:txBody>
          <a:bodyPr wrap="square">
            <a:no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NIST SP 800-53 R4</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ISO 27001:2013</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CIS</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PCI v3.2.1:2018</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FedRAMP Moderate</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Canada Federal PBMM</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SWIFT CSP-CSCF v2020</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UK Official and UK NHS</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IRS 1075</a:t>
            </a:r>
          </a:p>
          <a:p>
            <a:pPr marL="0" marR="0" lvl="0" indent="0" algn="ctr" defTabSz="914400" rtl="0" eaLnBrk="1" fontAlgn="auto" latinLnBrk="0" hangingPunct="1">
              <a:lnSpc>
                <a:spcPct val="2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endParaRPr>
          </a:p>
          <a:p>
            <a:pPr marL="0" marR="0" lvl="0" indent="0" algn="ctr" defTabSz="914400" rtl="0" eaLnBrk="1" fontAlgn="auto" latinLnBrk="0" hangingPunct="1">
              <a:lnSpc>
                <a:spcPct val="2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endParaRPr>
          </a:p>
        </p:txBody>
      </p:sp>
      <p:sp>
        <p:nvSpPr>
          <p:cNvPr id="44" name="Rectangle 43">
            <a:extLst>
              <a:ext uri="{FF2B5EF4-FFF2-40B4-BE49-F238E27FC236}">
                <a16:creationId xmlns:a16="http://schemas.microsoft.com/office/drawing/2014/main" id="{AD88AF40-AFA1-4F87-83F4-00093207B391}"/>
              </a:ext>
            </a:extLst>
          </p:cNvPr>
          <p:cNvSpPr/>
          <p:nvPr/>
        </p:nvSpPr>
        <p:spPr>
          <a:xfrm>
            <a:off x="5060167" y="1982460"/>
            <a:ext cx="2093976" cy="584775"/>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Tags</a:t>
            </a:r>
            <a:endParaRPr kumimoji="0" lang="en-US" sz="1400" b="1" i="0" u="none" strike="noStrike" kern="1200" cap="none" spc="0" normalizeH="0" baseline="0" noProof="0">
              <a:ln>
                <a:noFill/>
              </a:ln>
              <a:solidFill>
                <a:srgbClr val="FFFFFF">
                  <a:lumMod val="75000"/>
                </a:srgbClr>
              </a:solidFill>
              <a:effectLst/>
              <a:uLnTx/>
              <a:uFillTx/>
              <a:latin typeface="Segoe UI Semibold" panose="020B0702040204020203" pitchFamily="34" charset="0"/>
              <a:ea typeface="+mn-ea"/>
              <a:cs typeface="Segoe UI Semibold" panose="020B0702040204020203" pitchFamily="34" charset="0"/>
            </a:endParaRPr>
          </a:p>
        </p:txBody>
      </p:sp>
      <p:sp>
        <p:nvSpPr>
          <p:cNvPr id="45" name="Rectangle 44">
            <a:extLst>
              <a:ext uri="{FF2B5EF4-FFF2-40B4-BE49-F238E27FC236}">
                <a16:creationId xmlns:a16="http://schemas.microsoft.com/office/drawing/2014/main" id="{39FD658D-25A6-4EA8-A4A9-7B24F530C17E}"/>
              </a:ext>
            </a:extLst>
          </p:cNvPr>
          <p:cNvSpPr/>
          <p:nvPr/>
        </p:nvSpPr>
        <p:spPr>
          <a:xfrm>
            <a:off x="7278487" y="1982460"/>
            <a:ext cx="2286000" cy="584775"/>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 standardization</a:t>
            </a:r>
            <a:endParaRPr kumimoji="0" lang="en-US" sz="1400" b="1" i="0" u="none" strike="noStrike" kern="1200" cap="none" spc="0" normalizeH="0" baseline="0" noProof="0">
              <a:ln>
                <a:noFill/>
              </a:ln>
              <a:solidFill>
                <a:srgbClr val="FFFFFF">
                  <a:lumMod val="75000"/>
                </a:srgbClr>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45">
            <a:extLst>
              <a:ext uri="{FF2B5EF4-FFF2-40B4-BE49-F238E27FC236}">
                <a16:creationId xmlns:a16="http://schemas.microsoft.com/office/drawing/2014/main" id="{B4BF33DE-47B3-4A79-9A1B-0BDDF5528777}"/>
              </a:ext>
            </a:extLst>
          </p:cNvPr>
          <p:cNvSpPr/>
          <p:nvPr/>
        </p:nvSpPr>
        <p:spPr>
          <a:xfrm>
            <a:off x="9661568" y="1982460"/>
            <a:ext cx="2093976" cy="584775"/>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Cost</a:t>
            </a:r>
            <a:endParaRPr kumimoji="0" lang="en-US" sz="1400" b="1" i="0" u="none" strike="noStrike" kern="1200" cap="none" spc="0" normalizeH="0" baseline="0" noProof="0">
              <a:ln>
                <a:noFill/>
              </a:ln>
              <a:solidFill>
                <a:srgbClr val="FFFFFF">
                  <a:lumMod val="75000"/>
                </a:srgbClr>
              </a:solidFill>
              <a:effectLst/>
              <a:uLnTx/>
              <a:uFillTx/>
              <a:latin typeface="Segoe UI Semibold" panose="020B0702040204020203" pitchFamily="34" charset="0"/>
              <a:ea typeface="+mn-ea"/>
              <a:cs typeface="Segoe UI Semibold" panose="020B0702040204020203" pitchFamily="34" charset="0"/>
            </a:endParaRPr>
          </a:p>
        </p:txBody>
      </p:sp>
      <p:sp>
        <p:nvSpPr>
          <p:cNvPr id="47" name="Rectangle 46">
            <a:extLst>
              <a:ext uri="{FF2B5EF4-FFF2-40B4-BE49-F238E27FC236}">
                <a16:creationId xmlns:a16="http://schemas.microsoft.com/office/drawing/2014/main" id="{C851C77C-5E1F-4BB5-9CE0-C892C066197E}"/>
              </a:ext>
            </a:extLst>
          </p:cNvPr>
          <p:cNvSpPr/>
          <p:nvPr/>
        </p:nvSpPr>
        <p:spPr>
          <a:xfrm>
            <a:off x="5074655" y="2431365"/>
            <a:ext cx="2093976" cy="1913733"/>
          </a:xfrm>
          <a:prstGeom prst="rect">
            <a:avLst/>
          </a:prstGeom>
        </p:spPr>
        <p:txBody>
          <a:bodyPr wrap="square">
            <a:no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Require specified tag</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Add or replace a tag</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Inherit a tag from the RG</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Append a tag</a:t>
            </a:r>
          </a:p>
          <a:p>
            <a:pPr marL="0" marR="0" lvl="0" indent="0" algn="ctr" defTabSz="914400" rtl="0" eaLnBrk="1" fontAlgn="auto" latinLnBrk="0" hangingPunct="1">
              <a:lnSpc>
                <a:spcPct val="2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endParaRPr>
          </a:p>
        </p:txBody>
      </p:sp>
      <p:sp>
        <p:nvSpPr>
          <p:cNvPr id="48" name="Rectangle 47">
            <a:extLst>
              <a:ext uri="{FF2B5EF4-FFF2-40B4-BE49-F238E27FC236}">
                <a16:creationId xmlns:a16="http://schemas.microsoft.com/office/drawing/2014/main" id="{B4AB5FB2-C6D0-4E73-8A0C-97DBA515D7EF}"/>
              </a:ext>
            </a:extLst>
          </p:cNvPr>
          <p:cNvSpPr/>
          <p:nvPr/>
        </p:nvSpPr>
        <p:spPr>
          <a:xfrm>
            <a:off x="7377157" y="2431365"/>
            <a:ext cx="2093976" cy="2640521"/>
          </a:xfrm>
          <a:prstGeom prst="rect">
            <a:avLst/>
          </a:prstGeom>
        </p:spPr>
        <p:txBody>
          <a:bodyPr wrap="square">
            <a:no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Allowed/ not allowed RP</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Allowed locations</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Naming convention</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Back up VMs</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Allowed images for AKS</a:t>
            </a:r>
          </a:p>
          <a:p>
            <a:pPr marL="0" marR="0" lvl="0" indent="0" algn="ctr" defTabSz="914400" rtl="0" eaLnBrk="1" fontAlgn="auto" latinLnBrk="0" hangingPunct="1">
              <a:lnSpc>
                <a:spcPct val="2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endParaRPr>
          </a:p>
        </p:txBody>
      </p:sp>
      <p:sp>
        <p:nvSpPr>
          <p:cNvPr id="49" name="Rectangle 48">
            <a:extLst>
              <a:ext uri="{FF2B5EF4-FFF2-40B4-BE49-F238E27FC236}">
                <a16:creationId xmlns:a16="http://schemas.microsoft.com/office/drawing/2014/main" id="{27AFEA25-0D58-4350-89B8-CA137A63588D}"/>
              </a:ext>
            </a:extLst>
          </p:cNvPr>
          <p:cNvSpPr/>
          <p:nvPr/>
        </p:nvSpPr>
        <p:spPr>
          <a:xfrm>
            <a:off x="9679658" y="2431365"/>
            <a:ext cx="2093976" cy="1913733"/>
          </a:xfrm>
          <a:prstGeom prst="rect">
            <a:avLst/>
          </a:prstGeom>
        </p:spPr>
        <p:txBody>
          <a:bodyPr wrap="square">
            <a:no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Allowed VM SKUs</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mn-cs"/>
              </a:rPr>
              <a:t>Allowed Storage SKUs</a:t>
            </a:r>
          </a:p>
        </p:txBody>
      </p:sp>
      <p:pic>
        <p:nvPicPr>
          <p:cNvPr id="50" name="Picture 49">
            <a:extLst>
              <a:ext uri="{FF2B5EF4-FFF2-40B4-BE49-F238E27FC236}">
                <a16:creationId xmlns:a16="http://schemas.microsoft.com/office/drawing/2014/main" id="{4402669E-6DFD-46C0-868D-4963572B6B88}"/>
              </a:ext>
            </a:extLst>
          </p:cNvPr>
          <p:cNvPicPr>
            <a:picLocks noChangeAspect="1"/>
          </p:cNvPicPr>
          <p:nvPr/>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7905" y="1591195"/>
            <a:ext cx="395380" cy="395380"/>
          </a:xfrm>
          <a:prstGeom prst="rect">
            <a:avLst/>
          </a:prstGeom>
        </p:spPr>
      </p:pic>
      <p:pic>
        <p:nvPicPr>
          <p:cNvPr id="21" name="Picture 20">
            <a:extLst>
              <a:ext uri="{FF2B5EF4-FFF2-40B4-BE49-F238E27FC236}">
                <a16:creationId xmlns:a16="http://schemas.microsoft.com/office/drawing/2014/main" id="{1179A7DB-7054-420C-87F7-C203FE021275}"/>
              </a:ext>
            </a:extLst>
          </p:cNvPr>
          <p:cNvPicPr>
            <a:picLocks noChangeAspect="1"/>
          </p:cNvPicPr>
          <p:nvPr/>
        </p:nvPicPr>
        <p:blipFill rotWithShape="1">
          <a:blip r:embed="rId3">
            <a:duotone>
              <a:schemeClr val="accent1">
                <a:shade val="45000"/>
                <a:satMod val="135000"/>
              </a:schemeClr>
              <a:prstClr val="white"/>
            </a:duotone>
          </a:blip>
          <a:srcRect l="6060" t="8483" r="8434" b="2438"/>
          <a:stretch/>
        </p:blipFill>
        <p:spPr>
          <a:xfrm>
            <a:off x="5859779" y="1522646"/>
            <a:ext cx="533401" cy="532850"/>
          </a:xfrm>
          <a:prstGeom prst="rect">
            <a:avLst/>
          </a:prstGeom>
        </p:spPr>
      </p:pic>
      <p:pic>
        <p:nvPicPr>
          <p:cNvPr id="22" name="Picture 21">
            <a:extLst>
              <a:ext uri="{FF2B5EF4-FFF2-40B4-BE49-F238E27FC236}">
                <a16:creationId xmlns:a16="http://schemas.microsoft.com/office/drawing/2014/main" id="{8466D9BD-F49A-476B-A171-8B5E79081982}"/>
              </a:ext>
            </a:extLst>
          </p:cNvPr>
          <p:cNvPicPr>
            <a:picLocks noChangeAspect="1"/>
          </p:cNvPicPr>
          <p:nvPr/>
        </p:nvPicPr>
        <p:blipFill>
          <a:blip r:embed="rId4">
            <a:duotone>
              <a:schemeClr val="accent1">
                <a:shade val="45000"/>
                <a:satMod val="135000"/>
              </a:schemeClr>
              <a:prstClr val="white"/>
            </a:duotone>
          </a:blip>
          <a:stretch>
            <a:fillRect/>
          </a:stretch>
        </p:blipFill>
        <p:spPr>
          <a:xfrm>
            <a:off x="8218331" y="1512243"/>
            <a:ext cx="341406" cy="463336"/>
          </a:xfrm>
          <a:prstGeom prst="rect">
            <a:avLst/>
          </a:prstGeom>
        </p:spPr>
      </p:pic>
      <p:sp>
        <p:nvSpPr>
          <p:cNvPr id="53" name="Title 3">
            <a:extLst>
              <a:ext uri="{FF2B5EF4-FFF2-40B4-BE49-F238E27FC236}">
                <a16:creationId xmlns:a16="http://schemas.microsoft.com/office/drawing/2014/main" id="{2EC2EEF7-145C-4706-BECF-E3337C5B1974}"/>
              </a:ext>
            </a:extLst>
          </p:cNvPr>
          <p:cNvSpPr txBox="1">
            <a:spLocks/>
          </p:cNvSpPr>
          <p:nvPr/>
        </p:nvSpPr>
        <p:spPr>
          <a:xfrm>
            <a:off x="442765" y="439133"/>
            <a:ext cx="11306469" cy="414344"/>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r>
              <a:rPr lang="en-US" sz="4000" dirty="0"/>
              <a:t>Common guardrails</a:t>
            </a:r>
          </a:p>
        </p:txBody>
      </p:sp>
      <p:sp>
        <p:nvSpPr>
          <p:cNvPr id="54" name="TextBox 53">
            <a:extLst>
              <a:ext uri="{FF2B5EF4-FFF2-40B4-BE49-F238E27FC236}">
                <a16:creationId xmlns:a16="http://schemas.microsoft.com/office/drawing/2014/main" id="{303976A9-ACC2-4201-918F-D9B07DE42EE3}"/>
              </a:ext>
            </a:extLst>
          </p:cNvPr>
          <p:cNvSpPr txBox="1"/>
          <p:nvPr/>
        </p:nvSpPr>
        <p:spPr>
          <a:xfrm>
            <a:off x="455994" y="919869"/>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50480"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Leverage built-in initiatives &amp; policies</a:t>
            </a:r>
          </a:p>
        </p:txBody>
      </p:sp>
      <p:grpSp>
        <p:nvGrpSpPr>
          <p:cNvPr id="51" name="Group 50">
            <a:extLst>
              <a:ext uri="{FF2B5EF4-FFF2-40B4-BE49-F238E27FC236}">
                <a16:creationId xmlns:a16="http://schemas.microsoft.com/office/drawing/2014/main" id="{DBF9B2DC-8E1C-4E83-8826-6C5FC75E9587}"/>
              </a:ext>
            </a:extLst>
          </p:cNvPr>
          <p:cNvGrpSpPr/>
          <p:nvPr/>
        </p:nvGrpSpPr>
        <p:grpSpPr>
          <a:xfrm>
            <a:off x="0" y="6494753"/>
            <a:ext cx="12192000" cy="472960"/>
            <a:chOff x="0" y="6494753"/>
            <a:chExt cx="12192000" cy="472960"/>
          </a:xfrm>
        </p:grpSpPr>
        <p:sp>
          <p:nvSpPr>
            <p:cNvPr id="52" name="Rectangle 51">
              <a:extLst>
                <a:ext uri="{FF2B5EF4-FFF2-40B4-BE49-F238E27FC236}">
                  <a16:creationId xmlns:a16="http://schemas.microsoft.com/office/drawing/2014/main" id="{9A8939D8-7BF5-4FAC-90B0-263585C7DD39}"/>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BB6F8D2A-8321-4658-BC9A-E0BFD6463C17}"/>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47960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94E9-12DF-43F9-9090-D97313F70C92}"/>
              </a:ext>
            </a:extLst>
          </p:cNvPr>
          <p:cNvSpPr>
            <a:spLocks noGrp="1"/>
          </p:cNvSpPr>
          <p:nvPr>
            <p:ph type="title"/>
          </p:nvPr>
        </p:nvSpPr>
        <p:spPr>
          <a:xfrm>
            <a:off x="455993" y="489508"/>
            <a:ext cx="5541959" cy="403131"/>
          </a:xfrm>
          <a:prstGeom prst="rect">
            <a:avLst/>
          </a:prstGeom>
        </p:spPr>
        <p:txBody>
          <a:bodyPr wrap="square" anchor="t">
            <a:noAutofit/>
          </a:bodyPr>
          <a:lstStyle/>
          <a:p>
            <a:r>
              <a:rPr lang="en-US" sz="4000" dirty="0"/>
              <a:t>Azure Tags</a:t>
            </a:r>
          </a:p>
        </p:txBody>
      </p:sp>
      <p:sp>
        <p:nvSpPr>
          <p:cNvPr id="3" name="Content Placeholder 2">
            <a:extLst>
              <a:ext uri="{FF2B5EF4-FFF2-40B4-BE49-F238E27FC236}">
                <a16:creationId xmlns:a16="http://schemas.microsoft.com/office/drawing/2014/main" id="{A6B39144-5358-4EFA-BFDA-03C4854AACF5}"/>
              </a:ext>
            </a:extLst>
          </p:cNvPr>
          <p:cNvSpPr>
            <a:spLocks noGrp="1"/>
          </p:cNvSpPr>
          <p:nvPr>
            <p:ph type="body" sz="quarter" idx="13"/>
          </p:nvPr>
        </p:nvSpPr>
        <p:spPr>
          <a:xfrm>
            <a:off x="455993" y="1628139"/>
            <a:ext cx="4990650" cy="4086514"/>
          </a:xfrm>
          <a:prstGeom prst="rect">
            <a:avLst/>
          </a:prstGeom>
        </p:spPr>
        <p:txBody>
          <a:bodyPr wrap="square">
            <a:normAutofit/>
          </a:bodyPr>
          <a:lstStyle/>
          <a:p>
            <a:pPr lvl="0">
              <a:lnSpc>
                <a:spcPts val="2353"/>
              </a:lnSpc>
              <a:spcBef>
                <a:spcPct val="20000"/>
              </a:spcBef>
            </a:pPr>
            <a:r>
              <a:rPr lang="en-US" sz="1961" dirty="0">
                <a:solidFill>
                  <a:srgbClr val="000000"/>
                </a:solidFill>
                <a:latin typeface="Segoe UI"/>
              </a:rPr>
              <a:t>Tags platform improvement</a:t>
            </a:r>
            <a:endParaRPr lang="en-US" dirty="0"/>
          </a:p>
          <a:p>
            <a:r>
              <a:rPr lang="en-US" dirty="0"/>
              <a:t>Tags limit increase – 15 -&gt; 50</a:t>
            </a:r>
          </a:p>
          <a:p>
            <a:r>
              <a:rPr lang="en-US" dirty="0"/>
              <a:t>Subscription-level tags (</a:t>
            </a:r>
            <a:r>
              <a:rPr lang="en-US" dirty="0">
                <a:solidFill>
                  <a:srgbClr val="0070C0"/>
                </a:solidFill>
              </a:rPr>
              <a:t>coming soon</a:t>
            </a:r>
            <a:r>
              <a:rPr lang="en-US" dirty="0"/>
              <a:t>)</a:t>
            </a:r>
          </a:p>
          <a:p>
            <a:r>
              <a:rPr lang="en-US" dirty="0"/>
              <a:t>Tags contributor role definition (</a:t>
            </a:r>
            <a:r>
              <a:rPr lang="en-US" dirty="0">
                <a:solidFill>
                  <a:srgbClr val="0070C0"/>
                </a:solidFill>
              </a:rPr>
              <a:t>coming soon</a:t>
            </a:r>
            <a:r>
              <a:rPr lang="en-US" dirty="0"/>
              <a:t>)</a:t>
            </a:r>
          </a:p>
          <a:p>
            <a:endParaRPr lang="en-US" dirty="0"/>
          </a:p>
          <a:p>
            <a:pPr lvl="0">
              <a:lnSpc>
                <a:spcPts val="2353"/>
              </a:lnSpc>
              <a:spcBef>
                <a:spcPct val="20000"/>
              </a:spcBef>
            </a:pPr>
            <a:r>
              <a:rPr lang="en-US" sz="1961" dirty="0">
                <a:solidFill>
                  <a:srgbClr val="000000"/>
                </a:solidFill>
                <a:latin typeface="Segoe UI"/>
              </a:rPr>
              <a:t>Manage tags with Policy</a:t>
            </a:r>
            <a:endParaRPr lang="en-US" dirty="0"/>
          </a:p>
          <a:p>
            <a:r>
              <a:rPr lang="en-US" dirty="0"/>
              <a:t>Automatically apply/inherit/replace/delete on new resources</a:t>
            </a:r>
          </a:p>
          <a:p>
            <a:r>
              <a:rPr lang="en-US" dirty="0"/>
              <a:t>Remediate existing resources in bulk</a:t>
            </a:r>
          </a:p>
          <a:p>
            <a:endParaRPr lang="en-US" dirty="0"/>
          </a:p>
          <a:p>
            <a:pPr lvl="0">
              <a:lnSpc>
                <a:spcPts val="2353"/>
              </a:lnSpc>
              <a:spcBef>
                <a:spcPct val="20000"/>
              </a:spcBef>
            </a:pPr>
            <a:r>
              <a:rPr lang="en-US" sz="1961" dirty="0">
                <a:solidFill>
                  <a:srgbClr val="000000"/>
                </a:solidFill>
                <a:latin typeface="Segoe UI"/>
              </a:rPr>
              <a:t>Query tags through Resource Graph</a:t>
            </a:r>
            <a:endParaRPr lang="en-US" dirty="0">
              <a:solidFill>
                <a:srgbClr val="2F2F2F"/>
              </a:solidFill>
            </a:endParaRPr>
          </a:p>
          <a:p>
            <a:endParaRPr lang="en-US" dirty="0"/>
          </a:p>
          <a:p>
            <a:endParaRPr lang="en-US" dirty="0"/>
          </a:p>
        </p:txBody>
      </p:sp>
      <p:sp>
        <p:nvSpPr>
          <p:cNvPr id="73" name="Footer Placeholder 5">
            <a:extLst>
              <a:ext uri="{FF2B5EF4-FFF2-40B4-BE49-F238E27FC236}">
                <a16:creationId xmlns:a16="http://schemas.microsoft.com/office/drawing/2014/main" id="{F2C5DA9D-4594-4F40-9F2F-7D165242010F}"/>
              </a:ext>
            </a:extLst>
          </p:cNvPr>
          <p:cNvSpPr>
            <a:spLocks noGrp="1"/>
          </p:cNvSpPr>
          <p:nvPr>
            <p:ph type="ftr" sz="quarter" idx="3"/>
          </p:nvPr>
        </p:nvSpPr>
        <p:spPr>
          <a:xfrm>
            <a:off x="361838" y="6450153"/>
            <a:ext cx="11586711" cy="118294"/>
          </a:xfrm>
        </p:spPr>
        <p:txBody>
          <a:bodyPr/>
          <a:lstStyle/>
          <a:p>
            <a:pPr>
              <a:spcAft>
                <a:spcPts val="588"/>
              </a:spcAft>
            </a:pPr>
            <a:r>
              <a:rPr lang="en-US">
                <a:solidFill>
                  <a:schemeClr val="bg1">
                    <a:lumMod val="65000"/>
                  </a:schemeClr>
                </a:solidFill>
              </a:rPr>
              <a:t>© Microsoft Corporation                                                                                  							</a:t>
            </a:r>
          </a:p>
        </p:txBody>
      </p:sp>
      <p:pic>
        <p:nvPicPr>
          <p:cNvPr id="5" name="Picture 4">
            <a:extLst>
              <a:ext uri="{FF2B5EF4-FFF2-40B4-BE49-F238E27FC236}">
                <a16:creationId xmlns:a16="http://schemas.microsoft.com/office/drawing/2014/main" id="{102002EB-2603-4D13-A110-AB322DAC6938}"/>
              </a:ext>
            </a:extLst>
          </p:cNvPr>
          <p:cNvPicPr>
            <a:picLocks noChangeAspect="1"/>
          </p:cNvPicPr>
          <p:nvPr/>
        </p:nvPicPr>
        <p:blipFill>
          <a:blip r:embed="rId2"/>
          <a:stretch>
            <a:fillRect/>
          </a:stretch>
        </p:blipFill>
        <p:spPr>
          <a:xfrm>
            <a:off x="5177379" y="1628139"/>
            <a:ext cx="6473718" cy="3902596"/>
          </a:xfrm>
          <a:prstGeom prst="rect">
            <a:avLst/>
          </a:prstGeom>
        </p:spPr>
      </p:pic>
      <p:grpSp>
        <p:nvGrpSpPr>
          <p:cNvPr id="6" name="Group 5">
            <a:extLst>
              <a:ext uri="{FF2B5EF4-FFF2-40B4-BE49-F238E27FC236}">
                <a16:creationId xmlns:a16="http://schemas.microsoft.com/office/drawing/2014/main" id="{FDDD366F-77F6-4B3D-A7BC-BC7394F609DA}"/>
              </a:ext>
            </a:extLst>
          </p:cNvPr>
          <p:cNvGrpSpPr/>
          <p:nvPr/>
        </p:nvGrpSpPr>
        <p:grpSpPr>
          <a:xfrm>
            <a:off x="0" y="6494753"/>
            <a:ext cx="12192000" cy="472960"/>
            <a:chOff x="0" y="6494753"/>
            <a:chExt cx="12192000" cy="472960"/>
          </a:xfrm>
        </p:grpSpPr>
        <p:sp>
          <p:nvSpPr>
            <p:cNvPr id="7" name="Rectangle 6">
              <a:extLst>
                <a:ext uri="{FF2B5EF4-FFF2-40B4-BE49-F238E27FC236}">
                  <a16:creationId xmlns:a16="http://schemas.microsoft.com/office/drawing/2014/main" id="{D15B0712-C522-40FA-8F88-F282A8CF7387}"/>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A3C43B9-08EE-42A2-94F4-3DAB475A749D}"/>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3381178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94E9-12DF-43F9-9090-D97313F70C92}"/>
              </a:ext>
            </a:extLst>
          </p:cNvPr>
          <p:cNvSpPr>
            <a:spLocks noGrp="1"/>
          </p:cNvSpPr>
          <p:nvPr>
            <p:ph type="title"/>
          </p:nvPr>
        </p:nvSpPr>
        <p:spPr>
          <a:xfrm>
            <a:off x="455993" y="557307"/>
            <a:ext cx="5541959" cy="403131"/>
          </a:xfrm>
          <a:prstGeom prst="rect">
            <a:avLst/>
          </a:prstGeom>
        </p:spPr>
        <p:txBody>
          <a:bodyPr wrap="square" anchor="t">
            <a:noAutofit/>
          </a:bodyPr>
          <a:lstStyle/>
          <a:p>
            <a:r>
              <a:rPr lang="en-US" sz="4000" dirty="0"/>
              <a:t>Regulatory Compliance</a:t>
            </a:r>
          </a:p>
        </p:txBody>
      </p:sp>
      <p:sp>
        <p:nvSpPr>
          <p:cNvPr id="3" name="Content Placeholder 2">
            <a:extLst>
              <a:ext uri="{FF2B5EF4-FFF2-40B4-BE49-F238E27FC236}">
                <a16:creationId xmlns:a16="http://schemas.microsoft.com/office/drawing/2014/main" id="{A6B39144-5358-4EFA-BFDA-03C4854AACF5}"/>
              </a:ext>
            </a:extLst>
          </p:cNvPr>
          <p:cNvSpPr>
            <a:spLocks noGrp="1"/>
          </p:cNvSpPr>
          <p:nvPr>
            <p:ph type="body" sz="quarter" idx="13"/>
          </p:nvPr>
        </p:nvSpPr>
        <p:spPr>
          <a:xfrm>
            <a:off x="455993" y="2363639"/>
            <a:ext cx="4822952" cy="2701599"/>
          </a:xfrm>
          <a:prstGeom prst="rect">
            <a:avLst/>
          </a:prstGeom>
        </p:spPr>
        <p:txBody>
          <a:bodyPr wrap="square">
            <a:normAutofit/>
          </a:bodyPr>
          <a:lstStyle/>
          <a:p>
            <a:r>
              <a:rPr lang="en-US" dirty="0"/>
              <a:t>Controls &amp; domain constructs within initiative</a:t>
            </a:r>
          </a:p>
          <a:p>
            <a:r>
              <a:rPr lang="en-US" dirty="0"/>
              <a:t>Azure’s compliance state &amp; implementation details</a:t>
            </a:r>
          </a:p>
          <a:p>
            <a:r>
              <a:rPr lang="en-US" dirty="0"/>
              <a:t>First-classed experience with Reg Compliance terminologies</a:t>
            </a:r>
          </a:p>
        </p:txBody>
      </p:sp>
      <p:sp>
        <p:nvSpPr>
          <p:cNvPr id="71" name="Text Placeholder 4">
            <a:extLst>
              <a:ext uri="{FF2B5EF4-FFF2-40B4-BE49-F238E27FC236}">
                <a16:creationId xmlns:a16="http://schemas.microsoft.com/office/drawing/2014/main" id="{81402EA9-5997-4FB5-A9D5-316A7AA742DF}"/>
              </a:ext>
            </a:extLst>
          </p:cNvPr>
          <p:cNvSpPr>
            <a:spLocks noGrp="1"/>
          </p:cNvSpPr>
          <p:nvPr>
            <p:ph type="body" sz="quarter" idx="14"/>
          </p:nvPr>
        </p:nvSpPr>
        <p:spPr>
          <a:xfrm>
            <a:off x="455996" y="1922610"/>
            <a:ext cx="5204140" cy="595548"/>
          </a:xfrm>
        </p:spPr>
        <p:txBody>
          <a:bodyPr/>
          <a:lstStyle/>
          <a:p>
            <a:r>
              <a:rPr lang="en-US" dirty="0"/>
              <a:t>Built-in initiatives for regulations &amp; standards </a:t>
            </a:r>
          </a:p>
        </p:txBody>
      </p:sp>
      <p:sp>
        <p:nvSpPr>
          <p:cNvPr id="73" name="Footer Placeholder 5">
            <a:extLst>
              <a:ext uri="{FF2B5EF4-FFF2-40B4-BE49-F238E27FC236}">
                <a16:creationId xmlns:a16="http://schemas.microsoft.com/office/drawing/2014/main" id="{F2C5DA9D-4594-4F40-9F2F-7D165242010F}"/>
              </a:ext>
            </a:extLst>
          </p:cNvPr>
          <p:cNvSpPr>
            <a:spLocks noGrp="1"/>
          </p:cNvSpPr>
          <p:nvPr>
            <p:ph type="ftr" sz="quarter" idx="3"/>
          </p:nvPr>
        </p:nvSpPr>
        <p:spPr>
          <a:xfrm>
            <a:off x="361838" y="6450153"/>
            <a:ext cx="11586711" cy="118294"/>
          </a:xfrm>
        </p:spPr>
        <p:txBody>
          <a:bodyPr/>
          <a:lstStyle/>
          <a:p>
            <a:pPr>
              <a:spcAft>
                <a:spcPts val="588"/>
              </a:spcAft>
            </a:pPr>
            <a:r>
              <a:rPr lang="en-US">
                <a:solidFill>
                  <a:schemeClr val="bg1">
                    <a:lumMod val="65000"/>
                  </a:schemeClr>
                </a:solidFill>
              </a:rPr>
              <a:t>© Microsoft Corporation                                                                                  							</a:t>
            </a:r>
          </a:p>
        </p:txBody>
      </p:sp>
      <p:pic>
        <p:nvPicPr>
          <p:cNvPr id="13" name="Picture 12">
            <a:extLst>
              <a:ext uri="{FF2B5EF4-FFF2-40B4-BE49-F238E27FC236}">
                <a16:creationId xmlns:a16="http://schemas.microsoft.com/office/drawing/2014/main" id="{8994D53F-6E38-4380-9409-9871AD00EFA2}"/>
              </a:ext>
            </a:extLst>
          </p:cNvPr>
          <p:cNvPicPr>
            <a:picLocks noChangeAspect="1"/>
          </p:cNvPicPr>
          <p:nvPr/>
        </p:nvPicPr>
        <p:blipFill rotWithShape="1">
          <a:blip r:embed="rId2"/>
          <a:srcRect r="10949"/>
          <a:stretch/>
        </p:blipFill>
        <p:spPr>
          <a:xfrm>
            <a:off x="5925509" y="1023600"/>
            <a:ext cx="5962159" cy="3979740"/>
          </a:xfrm>
          <a:prstGeom prst="rect">
            <a:avLst/>
          </a:prstGeom>
          <a:effectLst>
            <a:reflection blurRad="12700" stA="47000" endPos="20000" dist="50800" dir="5400000" sy="-100000" algn="bl" rotWithShape="0"/>
          </a:effectLst>
        </p:spPr>
      </p:pic>
      <p:grpSp>
        <p:nvGrpSpPr>
          <p:cNvPr id="7" name="Group 6">
            <a:extLst>
              <a:ext uri="{FF2B5EF4-FFF2-40B4-BE49-F238E27FC236}">
                <a16:creationId xmlns:a16="http://schemas.microsoft.com/office/drawing/2014/main" id="{95A3B342-C4B5-48FC-99F3-4E19204DE452}"/>
              </a:ext>
            </a:extLst>
          </p:cNvPr>
          <p:cNvGrpSpPr/>
          <p:nvPr/>
        </p:nvGrpSpPr>
        <p:grpSpPr>
          <a:xfrm>
            <a:off x="0" y="6494753"/>
            <a:ext cx="12192000" cy="472960"/>
            <a:chOff x="0" y="6494753"/>
            <a:chExt cx="12192000" cy="472960"/>
          </a:xfrm>
        </p:grpSpPr>
        <p:sp>
          <p:nvSpPr>
            <p:cNvPr id="8" name="Rectangle 7">
              <a:extLst>
                <a:ext uri="{FF2B5EF4-FFF2-40B4-BE49-F238E27FC236}">
                  <a16:creationId xmlns:a16="http://schemas.microsoft.com/office/drawing/2014/main" id="{5C96831E-D68E-4B30-9029-CCF3F62CD598}"/>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CB033C3-D0EB-4EDB-BAFC-175B940BB312}"/>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53778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94E9-12DF-43F9-9090-D97313F70C92}"/>
              </a:ext>
            </a:extLst>
          </p:cNvPr>
          <p:cNvSpPr>
            <a:spLocks noGrp="1"/>
          </p:cNvSpPr>
          <p:nvPr>
            <p:ph type="title"/>
          </p:nvPr>
        </p:nvSpPr>
        <p:spPr>
          <a:xfrm>
            <a:off x="427038" y="521676"/>
            <a:ext cx="5541959" cy="403131"/>
          </a:xfrm>
          <a:prstGeom prst="rect">
            <a:avLst/>
          </a:prstGeom>
        </p:spPr>
        <p:txBody>
          <a:bodyPr wrap="square" anchor="t">
            <a:noAutofit/>
          </a:bodyPr>
          <a:lstStyle/>
          <a:p>
            <a:r>
              <a:rPr lang="en-US" sz="4000" dirty="0"/>
              <a:t>Guest Config Policy</a:t>
            </a:r>
          </a:p>
        </p:txBody>
      </p:sp>
      <p:sp>
        <p:nvSpPr>
          <p:cNvPr id="3" name="Content Placeholder 2">
            <a:extLst>
              <a:ext uri="{FF2B5EF4-FFF2-40B4-BE49-F238E27FC236}">
                <a16:creationId xmlns:a16="http://schemas.microsoft.com/office/drawing/2014/main" id="{A6B39144-5358-4EFA-BFDA-03C4854AACF5}"/>
              </a:ext>
            </a:extLst>
          </p:cNvPr>
          <p:cNvSpPr>
            <a:spLocks noGrp="1"/>
          </p:cNvSpPr>
          <p:nvPr>
            <p:ph type="body" sz="quarter" idx="13"/>
          </p:nvPr>
        </p:nvSpPr>
        <p:spPr>
          <a:xfrm>
            <a:off x="455993" y="2667681"/>
            <a:ext cx="4822952" cy="2929893"/>
          </a:xfrm>
          <a:prstGeom prst="rect">
            <a:avLst/>
          </a:prstGeom>
        </p:spPr>
        <p:txBody>
          <a:bodyPr wrap="square">
            <a:normAutofit/>
          </a:bodyPr>
          <a:lstStyle/>
          <a:p>
            <a:r>
              <a:rPr lang="en-US" dirty="0"/>
              <a:t>Azure Policy for In-Guest VM Config DSC v.2 (Windows) and Chef </a:t>
            </a:r>
            <a:r>
              <a:rPr lang="en-US" dirty="0" err="1"/>
              <a:t>InSpec</a:t>
            </a:r>
            <a:r>
              <a:rPr lang="en-US" dirty="0"/>
              <a:t> (Linux)</a:t>
            </a:r>
          </a:p>
          <a:p>
            <a:pPr lvl="1"/>
            <a:r>
              <a:rPr lang="en-US" dirty="0"/>
              <a:t>Configuration of the operating system</a:t>
            </a:r>
          </a:p>
          <a:p>
            <a:pPr lvl="1"/>
            <a:r>
              <a:rPr lang="en-US" dirty="0"/>
              <a:t>Application configuration or presence</a:t>
            </a:r>
          </a:p>
          <a:p>
            <a:pPr lvl="1"/>
            <a:r>
              <a:rPr lang="en-US" dirty="0"/>
              <a:t>Environment settings</a:t>
            </a:r>
          </a:p>
        </p:txBody>
      </p:sp>
      <p:sp>
        <p:nvSpPr>
          <p:cNvPr id="71" name="Text Placeholder 4">
            <a:extLst>
              <a:ext uri="{FF2B5EF4-FFF2-40B4-BE49-F238E27FC236}">
                <a16:creationId xmlns:a16="http://schemas.microsoft.com/office/drawing/2014/main" id="{81402EA9-5997-4FB5-A9D5-316A7AA742DF}"/>
              </a:ext>
            </a:extLst>
          </p:cNvPr>
          <p:cNvSpPr>
            <a:spLocks noGrp="1"/>
          </p:cNvSpPr>
          <p:nvPr>
            <p:ph type="body" sz="quarter" idx="14"/>
          </p:nvPr>
        </p:nvSpPr>
        <p:spPr>
          <a:xfrm>
            <a:off x="455996" y="1922609"/>
            <a:ext cx="4822951" cy="603530"/>
          </a:xfrm>
        </p:spPr>
        <p:txBody>
          <a:bodyPr/>
          <a:lstStyle/>
          <a:p>
            <a:r>
              <a:rPr lang="en-US"/>
              <a:t>Policy that audit settings within the VM’s guest environment</a:t>
            </a:r>
          </a:p>
        </p:txBody>
      </p:sp>
      <p:sp>
        <p:nvSpPr>
          <p:cNvPr id="73" name="Footer Placeholder 5">
            <a:extLst>
              <a:ext uri="{FF2B5EF4-FFF2-40B4-BE49-F238E27FC236}">
                <a16:creationId xmlns:a16="http://schemas.microsoft.com/office/drawing/2014/main" id="{F2C5DA9D-4594-4F40-9F2F-7D165242010F}"/>
              </a:ext>
            </a:extLst>
          </p:cNvPr>
          <p:cNvSpPr>
            <a:spLocks noGrp="1"/>
          </p:cNvSpPr>
          <p:nvPr>
            <p:ph type="ftr" sz="quarter" idx="3"/>
          </p:nvPr>
        </p:nvSpPr>
        <p:spPr>
          <a:xfrm>
            <a:off x="361838" y="6450153"/>
            <a:ext cx="11586711" cy="118294"/>
          </a:xfrm>
        </p:spPr>
        <p:txBody>
          <a:bodyPr/>
          <a:lstStyle/>
          <a:p>
            <a:pPr>
              <a:spcAft>
                <a:spcPts val="588"/>
              </a:spcAft>
            </a:pPr>
            <a:r>
              <a:rPr lang="en-US">
                <a:solidFill>
                  <a:schemeClr val="bg1">
                    <a:lumMod val="65000"/>
                  </a:schemeClr>
                </a:solidFill>
              </a:rPr>
              <a:t>© Microsoft Corporation                                                                                  							</a:t>
            </a:r>
          </a:p>
        </p:txBody>
      </p:sp>
      <p:pic>
        <p:nvPicPr>
          <p:cNvPr id="28" name="Picture 27">
            <a:extLst>
              <a:ext uri="{FF2B5EF4-FFF2-40B4-BE49-F238E27FC236}">
                <a16:creationId xmlns:a16="http://schemas.microsoft.com/office/drawing/2014/main" id="{F8B5B912-41E4-4483-978B-0833E17C5D5D}"/>
              </a:ext>
            </a:extLst>
          </p:cNvPr>
          <p:cNvPicPr>
            <a:picLocks noChangeAspect="1"/>
          </p:cNvPicPr>
          <p:nvPr/>
        </p:nvPicPr>
        <p:blipFill>
          <a:blip r:embed="rId2"/>
          <a:stretch>
            <a:fillRect/>
          </a:stretch>
        </p:blipFill>
        <p:spPr>
          <a:xfrm>
            <a:off x="5616614" y="620469"/>
            <a:ext cx="6550065" cy="5617063"/>
          </a:xfrm>
          <a:prstGeom prst="rect">
            <a:avLst/>
          </a:prstGeom>
        </p:spPr>
      </p:pic>
      <p:grpSp>
        <p:nvGrpSpPr>
          <p:cNvPr id="7" name="Group 6">
            <a:extLst>
              <a:ext uri="{FF2B5EF4-FFF2-40B4-BE49-F238E27FC236}">
                <a16:creationId xmlns:a16="http://schemas.microsoft.com/office/drawing/2014/main" id="{641C10D1-BDA0-494F-B877-66C08BD50D83}"/>
              </a:ext>
            </a:extLst>
          </p:cNvPr>
          <p:cNvGrpSpPr/>
          <p:nvPr/>
        </p:nvGrpSpPr>
        <p:grpSpPr>
          <a:xfrm>
            <a:off x="0" y="6494753"/>
            <a:ext cx="12192000" cy="472960"/>
            <a:chOff x="0" y="6494753"/>
            <a:chExt cx="12192000" cy="472960"/>
          </a:xfrm>
        </p:grpSpPr>
        <p:sp>
          <p:nvSpPr>
            <p:cNvPr id="8" name="Rectangle 7">
              <a:extLst>
                <a:ext uri="{FF2B5EF4-FFF2-40B4-BE49-F238E27FC236}">
                  <a16:creationId xmlns:a16="http://schemas.microsoft.com/office/drawing/2014/main" id="{311F7EC8-9C04-44E9-9762-53411F79D118}"/>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89673BB-6176-4F00-AD8F-A42CAEF274FB}"/>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4184907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a:bodyPr>
          <a:lstStyle/>
          <a:p>
            <a:pPr defTabSz="914367">
              <a:lnSpc>
                <a:spcPct val="90000"/>
              </a:lnSpc>
              <a:spcBef>
                <a:spcPct val="0"/>
              </a:spcBef>
              <a:spcAft>
                <a:spcPts val="600"/>
              </a:spcAft>
            </a:pPr>
            <a:r>
              <a:rPr lang="en-US" sz="4705" b="0" strike="noStrike" kern="1200" cap="none" spc="-49" baseline="0" dirty="0">
                <a:ln w="3175">
                  <a:noFill/>
                </a:ln>
                <a:solidFill>
                  <a:srgbClr val="000000"/>
                </a:solidFill>
                <a:effectLst/>
                <a:latin typeface="+mj-lt"/>
                <a:ea typeface="+mn-ea"/>
                <a:cs typeface="Segoe UI" pitchFamily="34" charset="0"/>
              </a:rPr>
              <a:t>Demo – Azure Policy</a:t>
            </a:r>
          </a:p>
        </p:txBody>
      </p:sp>
    </p:spTree>
    <p:extLst>
      <p:ext uri="{BB962C8B-B14F-4D97-AF65-F5344CB8AC3E}">
        <p14:creationId xmlns:p14="http://schemas.microsoft.com/office/powerpoint/2010/main" val="3887118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739A797-B0AC-4686-80D7-A7F9626ED2B0}"/>
              </a:ext>
            </a:extLst>
          </p:cNvPr>
          <p:cNvSpPr txBox="1"/>
          <p:nvPr/>
        </p:nvSpPr>
        <p:spPr>
          <a:xfrm>
            <a:off x="3476642" y="681038"/>
            <a:ext cx="5238743" cy="67710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5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Stack Portfolio</a:t>
            </a:r>
          </a:p>
        </p:txBody>
      </p:sp>
      <p:sp>
        <p:nvSpPr>
          <p:cNvPr id="24" name="TextBox 23">
            <a:extLst>
              <a:ext uri="{FF2B5EF4-FFF2-40B4-BE49-F238E27FC236}">
                <a16:creationId xmlns:a16="http://schemas.microsoft.com/office/drawing/2014/main" id="{58F0DBF0-C59E-497E-AED3-CCDB9ADF47AC}"/>
              </a:ext>
            </a:extLst>
          </p:cNvPr>
          <p:cNvSpPr txBox="1"/>
          <p:nvPr/>
        </p:nvSpPr>
        <p:spPr>
          <a:xfrm>
            <a:off x="1775493" y="1567498"/>
            <a:ext cx="86410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Consistently build and run hybrid apps across on-premises, cloud, and edge </a:t>
            </a:r>
          </a:p>
        </p:txBody>
      </p:sp>
      <p:grpSp>
        <p:nvGrpSpPr>
          <p:cNvPr id="4" name="Group 3">
            <a:extLst>
              <a:ext uri="{FF2B5EF4-FFF2-40B4-BE49-F238E27FC236}">
                <a16:creationId xmlns:a16="http://schemas.microsoft.com/office/drawing/2014/main" id="{8038B6F9-84F6-476F-A756-954ED3674DBD}"/>
              </a:ext>
            </a:extLst>
          </p:cNvPr>
          <p:cNvGrpSpPr/>
          <p:nvPr/>
        </p:nvGrpSpPr>
        <p:grpSpPr>
          <a:xfrm>
            <a:off x="1306067" y="2932279"/>
            <a:ext cx="2888331" cy="2787998"/>
            <a:chOff x="1306067" y="2884279"/>
            <a:chExt cx="2888331" cy="2787998"/>
          </a:xfrm>
        </p:grpSpPr>
        <p:pic>
          <p:nvPicPr>
            <p:cNvPr id="36" name="Picture 2" descr="Data-Box-Edge-2019-Draft2-DarkR[4].png">
              <a:extLst>
                <a:ext uri="{FF2B5EF4-FFF2-40B4-BE49-F238E27FC236}">
                  <a16:creationId xmlns:a16="http://schemas.microsoft.com/office/drawing/2014/main" id="{C6CF9E96-36BF-4BDD-968B-B9B1969FB17D}"/>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1306067" y="2884279"/>
              <a:ext cx="1865757" cy="98835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590550CB-C9BF-4876-8B15-65D0506FA7DD}"/>
                </a:ext>
              </a:extLst>
            </p:cNvPr>
            <p:cNvSpPr/>
            <p:nvPr/>
          </p:nvSpPr>
          <p:spPr bwMode="auto">
            <a:xfrm>
              <a:off x="1306068" y="4848225"/>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Machine learning at the edge</a:t>
              </a:r>
            </a:p>
            <a:p>
              <a:pPr marL="0" marR="0" lvl="0" indent="0" algn="l" defTabSz="914367"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Edge compute and IoT solutions</a:t>
              </a:r>
            </a:p>
            <a:p>
              <a:pPr marL="0" marR="0" lvl="0" indent="0" algn="l" defTabSz="914367"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Network data transfer to cloud</a:t>
              </a:r>
            </a:p>
          </p:txBody>
        </p:sp>
        <p:sp>
          <p:nvSpPr>
            <p:cNvPr id="37" name="Title 3">
              <a:extLst>
                <a:ext uri="{FF2B5EF4-FFF2-40B4-BE49-F238E27FC236}">
                  <a16:creationId xmlns:a16="http://schemas.microsoft.com/office/drawing/2014/main" id="{D8F86F2A-7A69-41E3-BD7F-CD1F9404D5D5}"/>
                </a:ext>
              </a:extLst>
            </p:cNvPr>
            <p:cNvSpPr txBox="1">
              <a:spLocks/>
            </p:cNvSpPr>
            <p:nvPr/>
          </p:nvSpPr>
          <p:spPr bwMode="auto">
            <a:xfrm>
              <a:off x="1306068" y="4185830"/>
              <a:ext cx="2888330" cy="4708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anose="020B0502040204020203" pitchFamily="34" charset="0"/>
                </a:rPr>
                <a:t>Azure Stack Edge</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w="3175">
                    <a:noFill/>
                  </a:ln>
                  <a:solidFill>
                    <a:schemeClr val="accent3">
                      <a:lumMod val="60000"/>
                      <a:lumOff val="40000"/>
                    </a:schemeClr>
                  </a:solidFill>
                  <a:effectLst/>
                  <a:uLnTx/>
                  <a:uFillTx/>
                  <a:latin typeface="Segoe UI" panose="020B0502040204020203" pitchFamily="34" charset="0"/>
                  <a:ea typeface="+mn-ea"/>
                  <a:cs typeface="Segoe UI" panose="020B0502040204020203" pitchFamily="34" charset="0"/>
                </a:rPr>
                <a:t>Cloud-managed appliance</a:t>
              </a:r>
            </a:p>
          </p:txBody>
        </p:sp>
      </p:grpSp>
      <p:grpSp>
        <p:nvGrpSpPr>
          <p:cNvPr id="7" name="Group 6">
            <a:extLst>
              <a:ext uri="{FF2B5EF4-FFF2-40B4-BE49-F238E27FC236}">
                <a16:creationId xmlns:a16="http://schemas.microsoft.com/office/drawing/2014/main" id="{917A5D92-83EA-45F3-AA67-EE2F3B38B849}"/>
              </a:ext>
            </a:extLst>
          </p:cNvPr>
          <p:cNvGrpSpPr/>
          <p:nvPr/>
        </p:nvGrpSpPr>
        <p:grpSpPr>
          <a:xfrm>
            <a:off x="8653265" y="2373161"/>
            <a:ext cx="2810564" cy="3299116"/>
            <a:chOff x="8653265" y="2373161"/>
            <a:chExt cx="2810564" cy="3299116"/>
          </a:xfrm>
        </p:grpSpPr>
        <p:pic>
          <p:nvPicPr>
            <p:cNvPr id="1026" name="Picture 2">
              <a:extLst>
                <a:ext uri="{FF2B5EF4-FFF2-40B4-BE49-F238E27FC236}">
                  <a16:creationId xmlns:a16="http://schemas.microsoft.com/office/drawing/2014/main" id="{31FD3AE5-3E3B-4EB3-A2AF-5FC26AE9B76D}"/>
                </a:ext>
              </a:extLst>
            </p:cNvPr>
            <p:cNvPicPr preferRelativeResize="0">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653265" y="2373161"/>
              <a:ext cx="1190479" cy="1567473"/>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D35065E-FD63-4D49-AF3C-55C91B241F3F}"/>
                </a:ext>
              </a:extLst>
            </p:cNvPr>
            <p:cNvSpPr/>
            <p:nvPr/>
          </p:nvSpPr>
          <p:spPr bwMode="auto">
            <a:xfrm>
              <a:off x="8653266" y="4848225"/>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Connected and disconnected</a:t>
              </a:r>
            </a:p>
            <a:p>
              <a:pPr marL="0" marR="0" lvl="0" indent="0" algn="l" defTabSz="914367"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Semilight" panose="020B0402040204020203" pitchFamily="34" charset="0"/>
                </a:rPr>
                <a:t>Data sovereignty </a:t>
              </a: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endParaRPr>
            </a:p>
            <a:p>
              <a:pPr marL="0" marR="0" lvl="0" indent="0" algn="l" defTabSz="914367"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Application modernization</a:t>
              </a: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38" name="Title 3" descr="Azure Stack Hub&#10;">
              <a:extLst>
                <a:ext uri="{FF2B5EF4-FFF2-40B4-BE49-F238E27FC236}">
                  <a16:creationId xmlns:a16="http://schemas.microsoft.com/office/drawing/2014/main" id="{37A52563-5A97-4B0F-A81D-4B6D4872CD6A}"/>
                </a:ext>
              </a:extLst>
            </p:cNvPr>
            <p:cNvSpPr txBox="1">
              <a:spLocks/>
            </p:cNvSpPr>
            <p:nvPr/>
          </p:nvSpPr>
          <p:spPr bwMode="auto">
            <a:xfrm>
              <a:off x="8653266" y="4185830"/>
              <a:ext cx="2791474" cy="4708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anose="020B0502040204020203" pitchFamily="34" charset="0"/>
                </a:rPr>
                <a:t>Azure Stack Hub</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w="3175">
                    <a:noFill/>
                  </a:ln>
                  <a:solidFill>
                    <a:schemeClr val="accent3">
                      <a:lumMod val="60000"/>
                      <a:lumOff val="40000"/>
                    </a:schemeClr>
                  </a:solidFill>
                  <a:effectLst/>
                  <a:uLnTx/>
                  <a:uFillTx/>
                  <a:latin typeface="Segoe UI" panose="020B0502040204020203" pitchFamily="34" charset="0"/>
                  <a:ea typeface="+mn-ea"/>
                  <a:cs typeface="Segoe UI" panose="020B0502040204020203" pitchFamily="34" charset="0"/>
                </a:rPr>
                <a:t>Cloud-native integrated system</a:t>
              </a:r>
            </a:p>
          </p:txBody>
        </p:sp>
      </p:grpSp>
      <p:grpSp>
        <p:nvGrpSpPr>
          <p:cNvPr id="6" name="Group 5">
            <a:extLst>
              <a:ext uri="{FF2B5EF4-FFF2-40B4-BE49-F238E27FC236}">
                <a16:creationId xmlns:a16="http://schemas.microsoft.com/office/drawing/2014/main" id="{E0C4800C-B3CB-4CE5-A849-C796ED2EC65F}"/>
              </a:ext>
            </a:extLst>
          </p:cNvPr>
          <p:cNvGrpSpPr/>
          <p:nvPr/>
        </p:nvGrpSpPr>
        <p:grpSpPr>
          <a:xfrm>
            <a:off x="4966745" y="2867761"/>
            <a:ext cx="2823485" cy="2804516"/>
            <a:chOff x="4966745" y="2867761"/>
            <a:chExt cx="2823485" cy="2804516"/>
          </a:xfrm>
        </p:grpSpPr>
        <p:pic>
          <p:nvPicPr>
            <p:cNvPr id="14" name="Picture 2">
              <a:extLst>
                <a:ext uri="{FF2B5EF4-FFF2-40B4-BE49-F238E27FC236}">
                  <a16:creationId xmlns:a16="http://schemas.microsoft.com/office/drawing/2014/main" id="{20AAB283-D485-4B6A-AD51-C2639F6FBA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745" y="2867761"/>
              <a:ext cx="1763627" cy="100707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EAFC12CB-E1AF-49BE-B581-E63F45964D25}"/>
                </a:ext>
              </a:extLst>
            </p:cNvPr>
            <p:cNvSpPr/>
            <p:nvPr/>
          </p:nvSpPr>
          <p:spPr bwMode="auto">
            <a:xfrm>
              <a:off x="4979667" y="4848225"/>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Scalable virtualization and storage</a:t>
              </a:r>
            </a:p>
            <a:p>
              <a:pPr marL="0" marR="0" lvl="0" indent="0" algn="l" defTabSz="914367"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Remote branch office</a:t>
              </a:r>
            </a:p>
            <a:p>
              <a:pPr marL="0" marR="0" lvl="0" indent="0" algn="l" defTabSz="914367"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High-performance workloads</a:t>
              </a:r>
            </a:p>
          </p:txBody>
        </p:sp>
        <p:sp>
          <p:nvSpPr>
            <p:cNvPr id="39" name="Title 3" descr="&#10;">
              <a:extLst>
                <a:ext uri="{FF2B5EF4-FFF2-40B4-BE49-F238E27FC236}">
                  <a16:creationId xmlns:a16="http://schemas.microsoft.com/office/drawing/2014/main" id="{E3EBFABB-FD66-4825-A63D-200435608477}"/>
                </a:ext>
              </a:extLst>
            </p:cNvPr>
            <p:cNvSpPr txBox="1">
              <a:spLocks/>
            </p:cNvSpPr>
            <p:nvPr/>
          </p:nvSpPr>
          <p:spPr bwMode="auto">
            <a:xfrm>
              <a:off x="4979667" y="4185830"/>
              <a:ext cx="2791474" cy="4708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80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anose="020B0502040204020203" pitchFamily="34" charset="0"/>
                </a:rPr>
                <a:t>Azure Stack HCI</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w="3175">
                    <a:noFill/>
                  </a:ln>
                  <a:solidFill>
                    <a:schemeClr val="accent3">
                      <a:lumMod val="60000"/>
                      <a:lumOff val="40000"/>
                    </a:schemeClr>
                  </a:solidFill>
                  <a:effectLst/>
                  <a:uLnTx/>
                  <a:uFillTx/>
                  <a:latin typeface="Segoe UI" panose="020B0502040204020203" pitchFamily="34" charset="0"/>
                  <a:ea typeface="+mn-ea"/>
                  <a:cs typeface="Segoe UI" panose="020B0502040204020203" pitchFamily="34" charset="0"/>
                </a:rPr>
                <a:t>Hyperconverged solution</a:t>
              </a:r>
            </a:p>
          </p:txBody>
        </p:sp>
      </p:grpSp>
      <p:grpSp>
        <p:nvGrpSpPr>
          <p:cNvPr id="16" name="Group 15">
            <a:extLst>
              <a:ext uri="{FF2B5EF4-FFF2-40B4-BE49-F238E27FC236}">
                <a16:creationId xmlns:a16="http://schemas.microsoft.com/office/drawing/2014/main" id="{870EB34F-6EBF-4780-8D53-0A1E7536ACEB}"/>
              </a:ext>
            </a:extLst>
          </p:cNvPr>
          <p:cNvGrpSpPr/>
          <p:nvPr/>
        </p:nvGrpSpPr>
        <p:grpSpPr>
          <a:xfrm>
            <a:off x="0" y="6494753"/>
            <a:ext cx="12192000" cy="472960"/>
            <a:chOff x="0" y="6494753"/>
            <a:chExt cx="12192000" cy="472960"/>
          </a:xfrm>
        </p:grpSpPr>
        <p:sp>
          <p:nvSpPr>
            <p:cNvPr id="17" name="Rectangle 16">
              <a:extLst>
                <a:ext uri="{FF2B5EF4-FFF2-40B4-BE49-F238E27FC236}">
                  <a16:creationId xmlns:a16="http://schemas.microsoft.com/office/drawing/2014/main" id="{56D3D4B1-9634-48AF-8C2C-3C0FC1503C41}"/>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4F0D029C-CDE1-443E-A6B9-C7EDF2EF74FB}"/>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0314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21"/>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100"/>
                                  </p:stCondLst>
                                  <p:childTnLst>
                                    <p:animMotion origin="layout" path="M 0 4.07407E-6 L 0 0.01898 " pathEditMode="relative" rAng="0" ptsTypes="AA">
                                      <p:cBhvr>
                                        <p:cTn id="14" dur="700" spd="-100000" fill="hold"/>
                                        <p:tgtEl>
                                          <p:spTgt spid="24"/>
                                        </p:tgtEl>
                                        <p:attrNameLst>
                                          <p:attrName>ppt_x</p:attrName>
                                          <p:attrName>ppt_y</p:attrName>
                                        </p:attrNameLst>
                                      </p:cBhvr>
                                      <p:rCtr x="0" y="949"/>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decel="100000" fill="hold" nodeType="withEffect">
                                  <p:stCondLst>
                                    <p:cond delay="200"/>
                                  </p:stCondLst>
                                  <p:childTnLst>
                                    <p:animMotion origin="layout" path="M -2.08333E-7 4.07407E-6 L 0.01719 4.07407E-6 " pathEditMode="relative" rAng="0" ptsTypes="AA">
                                      <p:cBhvr>
                                        <p:cTn id="19" dur="700" spd="-100000" fill="hold"/>
                                        <p:tgtEl>
                                          <p:spTgt spid="4"/>
                                        </p:tgtEl>
                                        <p:attrNameLst>
                                          <p:attrName>ppt_x</p:attrName>
                                          <p:attrName>ppt_y</p:attrName>
                                        </p:attrNameLst>
                                      </p:cBhvr>
                                      <p:rCtr x="859" y="0"/>
                                    </p:animMotion>
                                  </p:childTnLst>
                                </p:cTn>
                              </p:par>
                              <p:par>
                                <p:cTn id="20" presetID="10" presetClass="entr" presetSubtype="0" fill="hold"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63" presetClass="path" presetSubtype="0" decel="100000" fill="hold" nodeType="withEffect">
                                  <p:stCondLst>
                                    <p:cond delay="300"/>
                                  </p:stCondLst>
                                  <p:childTnLst>
                                    <p:animMotion origin="layout" path="M -2.08333E-7 4.07407E-6 L 0.01719 4.07407E-6 " pathEditMode="relative" rAng="0" ptsTypes="AA">
                                      <p:cBhvr>
                                        <p:cTn id="24" dur="700" spd="-100000" fill="hold"/>
                                        <p:tgtEl>
                                          <p:spTgt spid="6"/>
                                        </p:tgtEl>
                                        <p:attrNameLst>
                                          <p:attrName>ppt_x</p:attrName>
                                          <p:attrName>ppt_y</p:attrName>
                                        </p:attrNameLst>
                                      </p:cBhvr>
                                      <p:rCtr x="859" y="0"/>
                                    </p:animMotion>
                                  </p:childTnLst>
                                </p:cTn>
                              </p:par>
                              <p:par>
                                <p:cTn id="25" presetID="10" presetClass="entr" presetSubtype="0" fill="hold" nodeType="withEffect">
                                  <p:stCondLst>
                                    <p:cond delay="4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3" presetClass="path" presetSubtype="0" decel="100000" fill="hold" nodeType="withEffect">
                                  <p:stCondLst>
                                    <p:cond delay="400"/>
                                  </p:stCondLst>
                                  <p:childTnLst>
                                    <p:animMotion origin="layout" path="M -2.08333E-7 4.07407E-6 L 0.01719 4.07407E-6 " pathEditMode="relative" rAng="0" ptsTypes="AA">
                                      <p:cBhvr>
                                        <p:cTn id="29" dur="700" spd="-100000" fill="hold"/>
                                        <p:tgtEl>
                                          <p:spTgt spid="7"/>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4" grpId="0"/>
      <p:bldP spid="2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9A51-E07E-4E20-AAB9-083F73F1567A}"/>
              </a:ext>
            </a:extLst>
          </p:cNvPr>
          <p:cNvSpPr>
            <a:spLocks noGrp="1"/>
          </p:cNvSpPr>
          <p:nvPr>
            <p:ph type="title"/>
          </p:nvPr>
        </p:nvSpPr>
        <p:spPr/>
        <p:txBody>
          <a:bodyPr/>
          <a:lstStyle/>
          <a:p>
            <a:r>
              <a:rPr lang="en-US" sz="4000" dirty="0"/>
              <a:t>Azure Stack HCI solutions</a:t>
            </a:r>
          </a:p>
        </p:txBody>
      </p:sp>
      <p:sp>
        <p:nvSpPr>
          <p:cNvPr id="3" name="Arrow: Pentagon 2">
            <a:extLst>
              <a:ext uri="{FF2B5EF4-FFF2-40B4-BE49-F238E27FC236}">
                <a16:creationId xmlns:a16="http://schemas.microsoft.com/office/drawing/2014/main" id="{236EEEA0-C744-4F49-B09E-5E3366E8E38B}"/>
              </a:ext>
            </a:extLst>
          </p:cNvPr>
          <p:cNvSpPr/>
          <p:nvPr/>
        </p:nvSpPr>
        <p:spPr bwMode="auto">
          <a:xfrm>
            <a:off x="5341457" y="1095033"/>
            <a:ext cx="6850543" cy="4839602"/>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Arrow: Pentagon 40">
            <a:extLst>
              <a:ext uri="{FF2B5EF4-FFF2-40B4-BE49-F238E27FC236}">
                <a16:creationId xmlns:a16="http://schemas.microsoft.com/office/drawing/2014/main" id="{EDD9E440-D9A5-4EAA-B95F-43ECF06A1685}"/>
              </a:ext>
            </a:extLst>
          </p:cNvPr>
          <p:cNvSpPr/>
          <p:nvPr/>
        </p:nvSpPr>
        <p:spPr bwMode="auto">
          <a:xfrm>
            <a:off x="-136265" y="1094265"/>
            <a:ext cx="6095136" cy="4839602"/>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0E79ADC1-D775-4B1D-8AA0-099343E04087}"/>
              </a:ext>
            </a:extLst>
          </p:cNvPr>
          <p:cNvGrpSpPr/>
          <p:nvPr/>
        </p:nvGrpSpPr>
        <p:grpSpPr>
          <a:xfrm>
            <a:off x="6746327" y="1789846"/>
            <a:ext cx="4130948" cy="746250"/>
            <a:chOff x="6745463" y="2123846"/>
            <a:chExt cx="4130948" cy="746250"/>
          </a:xfrm>
        </p:grpSpPr>
        <p:sp>
          <p:nvSpPr>
            <p:cNvPr id="35" name="Text Placeholder 5">
              <a:extLst>
                <a:ext uri="{FF2B5EF4-FFF2-40B4-BE49-F238E27FC236}">
                  <a16:creationId xmlns:a16="http://schemas.microsoft.com/office/drawing/2014/main" id="{7E42C4CE-087E-45F3-974A-D4D1F01369E9}"/>
                </a:ext>
              </a:extLst>
            </p:cNvPr>
            <p:cNvSpPr txBox="1">
              <a:spLocks/>
            </p:cNvSpPr>
            <p:nvPr/>
          </p:nvSpPr>
          <p:spPr>
            <a:xfrm>
              <a:off x="7524265" y="2319193"/>
              <a:ext cx="3352146"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Refresh aging hardware</a:t>
              </a:r>
            </a:p>
          </p:txBody>
        </p:sp>
        <p:grpSp>
          <p:nvGrpSpPr>
            <p:cNvPr id="32" name="Group 31">
              <a:extLst>
                <a:ext uri="{FF2B5EF4-FFF2-40B4-BE49-F238E27FC236}">
                  <a16:creationId xmlns:a16="http://schemas.microsoft.com/office/drawing/2014/main" id="{1D9BB3AB-2CB6-42EE-BF93-95B8E2719EFE}"/>
                </a:ext>
                <a:ext uri="{C183D7F6-B498-43B3-948B-1728B52AA6E4}">
                  <adec:decorative xmlns:adec="http://schemas.microsoft.com/office/drawing/2017/decorative" val="1"/>
                </a:ext>
              </a:extLst>
            </p:cNvPr>
            <p:cNvGrpSpPr/>
            <p:nvPr/>
          </p:nvGrpSpPr>
          <p:grpSpPr>
            <a:xfrm>
              <a:off x="6745463" y="2123846"/>
              <a:ext cx="619631" cy="746250"/>
              <a:chOff x="2568889" y="2582634"/>
              <a:chExt cx="1130158" cy="1361101"/>
            </a:xfrm>
          </p:grpSpPr>
          <p:grpSp>
            <p:nvGrpSpPr>
              <p:cNvPr id="33" name="Group 32">
                <a:extLst>
                  <a:ext uri="{FF2B5EF4-FFF2-40B4-BE49-F238E27FC236}">
                    <a16:creationId xmlns:a16="http://schemas.microsoft.com/office/drawing/2014/main" id="{8374A791-0A6C-49E6-A383-B2719DF44A93}"/>
                  </a:ext>
                  <a:ext uri="{C183D7F6-B498-43B3-948B-1728B52AA6E4}">
                    <adec:decorative xmlns:adec="http://schemas.microsoft.com/office/drawing/2017/decorative" val="1"/>
                  </a:ext>
                </a:extLst>
              </p:cNvPr>
              <p:cNvGrpSpPr/>
              <p:nvPr/>
            </p:nvGrpSpPr>
            <p:grpSpPr>
              <a:xfrm>
                <a:off x="2568889" y="2582634"/>
                <a:ext cx="1130158" cy="1361101"/>
                <a:chOff x="2568889" y="2582634"/>
                <a:chExt cx="1130158" cy="1361101"/>
              </a:xfrm>
            </p:grpSpPr>
            <p:cxnSp>
              <p:nvCxnSpPr>
                <p:cNvPr id="36" name="Straight Connector 35">
                  <a:extLst>
                    <a:ext uri="{FF2B5EF4-FFF2-40B4-BE49-F238E27FC236}">
                      <a16:creationId xmlns:a16="http://schemas.microsoft.com/office/drawing/2014/main" id="{1612BB66-9587-44A7-BFDA-A3A72F584F8C}"/>
                    </a:ext>
                  </a:extLst>
                </p:cNvPr>
                <p:cNvCxnSpPr>
                  <a:cxnSpLocks/>
                </p:cNvCxnSpPr>
                <p:nvPr/>
              </p:nvCxnSpPr>
              <p:spPr>
                <a:xfrm>
                  <a:off x="2710334" y="3943735"/>
                  <a:ext cx="847268" cy="0"/>
                </a:xfrm>
                <a:prstGeom prst="line">
                  <a:avLst/>
                </a:prstGeom>
                <a:noFill/>
                <a:ln w="28575" cap="rnd" cmpd="sng" algn="ctr">
                  <a:solidFill>
                    <a:schemeClr val="accent4"/>
                  </a:solidFill>
                  <a:prstDash val="solid"/>
                  <a:headEnd type="none" w="med" len="med"/>
                  <a:tailEnd type="none" w="med" len="med"/>
                </a:ln>
                <a:effectLst/>
              </p:spPr>
            </p:cxnSp>
            <p:sp>
              <p:nvSpPr>
                <p:cNvPr id="37" name="Oval 36">
                  <a:extLst>
                    <a:ext uri="{FF2B5EF4-FFF2-40B4-BE49-F238E27FC236}">
                      <a16:creationId xmlns:a16="http://schemas.microsoft.com/office/drawing/2014/main" id="{3A7D1C71-1AC8-405F-8144-64A15EFC9C40}"/>
                    </a:ext>
                  </a:extLst>
                </p:cNvPr>
                <p:cNvSpPr/>
                <p:nvPr/>
              </p:nvSpPr>
              <p:spPr bwMode="auto">
                <a:xfrm>
                  <a:off x="2568889" y="2582634"/>
                  <a:ext cx="1130158" cy="1130158"/>
                </a:xfrm>
                <a:prstGeom prst="ellipse">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arrow_11" title="Icon of a circle made of two curved arrows">
                <a:extLst>
                  <a:ext uri="{FF2B5EF4-FFF2-40B4-BE49-F238E27FC236}">
                    <a16:creationId xmlns:a16="http://schemas.microsoft.com/office/drawing/2014/main" id="{EEAAD0C2-05F2-44F8-B816-A917FB2A836B}"/>
                  </a:ext>
                </a:extLst>
              </p:cNvPr>
              <p:cNvSpPr>
                <a:spLocks noChangeAspect="1" noEditPoints="1"/>
              </p:cNvSpPr>
              <p:nvPr/>
            </p:nvSpPr>
            <p:spPr bwMode="auto">
              <a:xfrm>
                <a:off x="2864335" y="2866043"/>
                <a:ext cx="539266" cy="56334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1AB6D2BD-8EF2-42F6-AE40-781F8EFD8B0F}"/>
              </a:ext>
            </a:extLst>
          </p:cNvPr>
          <p:cNvGrpSpPr/>
          <p:nvPr/>
        </p:nvGrpSpPr>
        <p:grpSpPr>
          <a:xfrm>
            <a:off x="6746327" y="3249269"/>
            <a:ext cx="4233000" cy="746250"/>
            <a:chOff x="6745463" y="3583269"/>
            <a:chExt cx="4233000" cy="746250"/>
          </a:xfrm>
        </p:grpSpPr>
        <p:sp>
          <p:nvSpPr>
            <p:cNvPr id="5" name="Text Placeholder 6">
              <a:extLst>
                <a:ext uri="{FF2B5EF4-FFF2-40B4-BE49-F238E27FC236}">
                  <a16:creationId xmlns:a16="http://schemas.microsoft.com/office/drawing/2014/main" id="{E6A6018A-BB9C-4028-8590-94610995C042}"/>
                </a:ext>
              </a:extLst>
            </p:cNvPr>
            <p:cNvSpPr txBox="1">
              <a:spLocks/>
            </p:cNvSpPr>
            <p:nvPr/>
          </p:nvSpPr>
          <p:spPr>
            <a:xfrm>
              <a:off x="7484349" y="3736881"/>
              <a:ext cx="3494114"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Consolidate server infrastructure</a:t>
              </a:r>
            </a:p>
          </p:txBody>
        </p:sp>
        <p:grpSp>
          <p:nvGrpSpPr>
            <p:cNvPr id="39" name="Group 38">
              <a:extLst>
                <a:ext uri="{FF2B5EF4-FFF2-40B4-BE49-F238E27FC236}">
                  <a16:creationId xmlns:a16="http://schemas.microsoft.com/office/drawing/2014/main" id="{5911A353-D80B-405B-A6EA-44B32F83CCEB}"/>
                </a:ext>
                <a:ext uri="{C183D7F6-B498-43B3-948B-1728B52AA6E4}">
                  <adec:decorative xmlns:adec="http://schemas.microsoft.com/office/drawing/2017/decorative" val="1"/>
                </a:ext>
              </a:extLst>
            </p:cNvPr>
            <p:cNvGrpSpPr/>
            <p:nvPr/>
          </p:nvGrpSpPr>
          <p:grpSpPr>
            <a:xfrm>
              <a:off x="6745463" y="3583269"/>
              <a:ext cx="619631" cy="746250"/>
              <a:chOff x="5642652" y="2582634"/>
              <a:chExt cx="1130158" cy="1361101"/>
            </a:xfrm>
          </p:grpSpPr>
          <p:grpSp>
            <p:nvGrpSpPr>
              <p:cNvPr id="40" name="Group 39">
                <a:extLst>
                  <a:ext uri="{FF2B5EF4-FFF2-40B4-BE49-F238E27FC236}">
                    <a16:creationId xmlns:a16="http://schemas.microsoft.com/office/drawing/2014/main" id="{94825740-EAC7-40F6-AC96-18BFC31CC4E5}"/>
                  </a:ext>
                </a:extLst>
              </p:cNvPr>
              <p:cNvGrpSpPr/>
              <p:nvPr/>
            </p:nvGrpSpPr>
            <p:grpSpPr>
              <a:xfrm>
                <a:off x="5642652" y="2582634"/>
                <a:ext cx="1130158" cy="1361101"/>
                <a:chOff x="5642652" y="2582634"/>
                <a:chExt cx="1130158" cy="1361101"/>
              </a:xfrm>
            </p:grpSpPr>
            <p:cxnSp>
              <p:nvCxnSpPr>
                <p:cNvPr id="46" name="Straight Connector 45">
                  <a:extLst>
                    <a:ext uri="{FF2B5EF4-FFF2-40B4-BE49-F238E27FC236}">
                      <a16:creationId xmlns:a16="http://schemas.microsoft.com/office/drawing/2014/main" id="{1E17BB9C-75F1-4C7E-9C35-453973EA1414}"/>
                    </a:ext>
                  </a:extLst>
                </p:cNvPr>
                <p:cNvCxnSpPr>
                  <a:cxnSpLocks/>
                </p:cNvCxnSpPr>
                <p:nvPr/>
              </p:nvCxnSpPr>
              <p:spPr>
                <a:xfrm>
                  <a:off x="5784097" y="3943735"/>
                  <a:ext cx="847268" cy="0"/>
                </a:xfrm>
                <a:prstGeom prst="line">
                  <a:avLst/>
                </a:prstGeom>
                <a:noFill/>
                <a:ln w="28575" cap="rnd" cmpd="sng" algn="ctr">
                  <a:solidFill>
                    <a:schemeClr val="accent4"/>
                  </a:solidFill>
                  <a:prstDash val="solid"/>
                  <a:headEnd type="none" w="med" len="med"/>
                  <a:tailEnd type="none" w="med" len="med"/>
                </a:ln>
                <a:effectLst/>
              </p:spPr>
            </p:cxnSp>
            <p:sp>
              <p:nvSpPr>
                <p:cNvPr id="47" name="Oval 46">
                  <a:extLst>
                    <a:ext uri="{FF2B5EF4-FFF2-40B4-BE49-F238E27FC236}">
                      <a16:creationId xmlns:a16="http://schemas.microsoft.com/office/drawing/2014/main" id="{B1D0E866-5013-4C83-8C6D-D1B28A82F556}"/>
                    </a:ext>
                  </a:extLst>
                </p:cNvPr>
                <p:cNvSpPr/>
                <p:nvPr/>
              </p:nvSpPr>
              <p:spPr bwMode="auto">
                <a:xfrm>
                  <a:off x="5642652" y="2582634"/>
                  <a:ext cx="1130158" cy="1130158"/>
                </a:xfrm>
                <a:prstGeom prst="ellipse">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5" name="3D" title="Icon of a 3D box with square points on each corner">
                <a:extLst>
                  <a:ext uri="{FF2B5EF4-FFF2-40B4-BE49-F238E27FC236}">
                    <a16:creationId xmlns:a16="http://schemas.microsoft.com/office/drawing/2014/main" id="{7903A17D-B71B-4BC9-A2F4-B129CBB2CA3B}"/>
                  </a:ext>
                </a:extLst>
              </p:cNvPr>
              <p:cNvSpPr>
                <a:spLocks noChangeAspect="1" noEditPoints="1"/>
              </p:cNvSpPr>
              <p:nvPr/>
            </p:nvSpPr>
            <p:spPr bwMode="auto">
              <a:xfrm>
                <a:off x="5951163" y="2873367"/>
                <a:ext cx="513138" cy="54869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40833BE5-BEBB-4C6F-A052-D590E6FBB342}"/>
              </a:ext>
            </a:extLst>
          </p:cNvPr>
          <p:cNvGrpSpPr/>
          <p:nvPr/>
        </p:nvGrpSpPr>
        <p:grpSpPr>
          <a:xfrm>
            <a:off x="6746326" y="4647715"/>
            <a:ext cx="4233001" cy="746250"/>
            <a:chOff x="6745462" y="4981715"/>
            <a:chExt cx="4233001" cy="746250"/>
          </a:xfrm>
        </p:grpSpPr>
        <p:sp>
          <p:nvSpPr>
            <p:cNvPr id="19" name="Rectangle 18">
              <a:extLst>
                <a:ext uri="{FF2B5EF4-FFF2-40B4-BE49-F238E27FC236}">
                  <a16:creationId xmlns:a16="http://schemas.microsoft.com/office/drawing/2014/main" id="{B1FE429C-CEEF-4451-9FA0-932057AC5F1F}"/>
                </a:ext>
              </a:extLst>
            </p:cNvPr>
            <p:cNvSpPr/>
            <p:nvPr/>
          </p:nvSpPr>
          <p:spPr>
            <a:xfrm>
              <a:off x="7433844" y="5088177"/>
              <a:ext cx="3544619" cy="369332"/>
            </a:xfrm>
            <a:prstGeom prst="rect">
              <a:avLst/>
            </a:prstGeom>
          </p:spPr>
          <p:txBody>
            <a:bodyPr wrap="square">
              <a:spAutoFit/>
            </a:bodyPr>
            <a:lstStyle/>
            <a:p>
              <a:pPr marL="0" marR="0" lvl="0" indent="0" algn="l" defTabSz="932384"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Connect to cloud management</a:t>
              </a:r>
            </a:p>
          </p:txBody>
        </p:sp>
        <p:grpSp>
          <p:nvGrpSpPr>
            <p:cNvPr id="49" name="Group 48">
              <a:extLst>
                <a:ext uri="{FF2B5EF4-FFF2-40B4-BE49-F238E27FC236}">
                  <a16:creationId xmlns:a16="http://schemas.microsoft.com/office/drawing/2014/main" id="{EE7239B2-3C34-43A6-96DB-3A9D899E2270}"/>
                </a:ext>
                <a:ext uri="{C183D7F6-B498-43B3-948B-1728B52AA6E4}">
                  <adec:decorative xmlns:adec="http://schemas.microsoft.com/office/drawing/2017/decorative" val="1"/>
                </a:ext>
              </a:extLst>
            </p:cNvPr>
            <p:cNvGrpSpPr/>
            <p:nvPr/>
          </p:nvGrpSpPr>
          <p:grpSpPr>
            <a:xfrm>
              <a:off x="6745462" y="4981715"/>
              <a:ext cx="619631" cy="746250"/>
              <a:chOff x="8716415" y="2582634"/>
              <a:chExt cx="1130158" cy="1361101"/>
            </a:xfrm>
          </p:grpSpPr>
          <p:cxnSp>
            <p:nvCxnSpPr>
              <p:cNvPr id="50" name="Straight Connector 49">
                <a:extLst>
                  <a:ext uri="{FF2B5EF4-FFF2-40B4-BE49-F238E27FC236}">
                    <a16:creationId xmlns:a16="http://schemas.microsoft.com/office/drawing/2014/main" id="{79A5DB2C-29EE-42CB-B585-E173CAFAEC79}"/>
                  </a:ext>
                </a:extLst>
              </p:cNvPr>
              <p:cNvCxnSpPr>
                <a:cxnSpLocks/>
              </p:cNvCxnSpPr>
              <p:nvPr/>
            </p:nvCxnSpPr>
            <p:spPr>
              <a:xfrm>
                <a:off x="8857860" y="3943735"/>
                <a:ext cx="847268" cy="0"/>
              </a:xfrm>
              <a:prstGeom prst="line">
                <a:avLst/>
              </a:prstGeom>
              <a:noFill/>
              <a:ln w="28575" cap="rnd" cmpd="sng" algn="ctr">
                <a:solidFill>
                  <a:schemeClr val="accent4"/>
                </a:solidFill>
                <a:prstDash val="solid"/>
                <a:headEnd type="none" w="med" len="med"/>
                <a:tailEnd type="none" w="med" len="med"/>
              </a:ln>
              <a:effectLst/>
            </p:spPr>
          </p:cxnSp>
          <p:grpSp>
            <p:nvGrpSpPr>
              <p:cNvPr id="51" name="Group 50">
                <a:extLst>
                  <a:ext uri="{FF2B5EF4-FFF2-40B4-BE49-F238E27FC236}">
                    <a16:creationId xmlns:a16="http://schemas.microsoft.com/office/drawing/2014/main" id="{AC1B8AEB-A981-49D5-B82F-8A8763B8BBC6}"/>
                  </a:ext>
                </a:extLst>
              </p:cNvPr>
              <p:cNvGrpSpPr/>
              <p:nvPr/>
            </p:nvGrpSpPr>
            <p:grpSpPr>
              <a:xfrm>
                <a:off x="8716415" y="2582634"/>
                <a:ext cx="1130158" cy="1130158"/>
                <a:chOff x="8716415" y="2582634"/>
                <a:chExt cx="1130158" cy="1130158"/>
              </a:xfrm>
            </p:grpSpPr>
            <p:sp>
              <p:nvSpPr>
                <p:cNvPr id="52" name="Oval 51">
                  <a:extLst>
                    <a:ext uri="{FF2B5EF4-FFF2-40B4-BE49-F238E27FC236}">
                      <a16:creationId xmlns:a16="http://schemas.microsoft.com/office/drawing/2014/main" id="{C3A38D46-E84D-4210-9E3F-B963D0A6B6C6}"/>
                    </a:ext>
                  </a:extLst>
                </p:cNvPr>
                <p:cNvSpPr/>
                <p:nvPr/>
              </p:nvSpPr>
              <p:spPr bwMode="auto">
                <a:xfrm>
                  <a:off x="8716415" y="2582634"/>
                  <a:ext cx="1130158" cy="1130158"/>
                </a:xfrm>
                <a:prstGeom prst="ellipse">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signal" title="Icon of a communication signal">
                  <a:extLst>
                    <a:ext uri="{FF2B5EF4-FFF2-40B4-BE49-F238E27FC236}">
                      <a16:creationId xmlns:a16="http://schemas.microsoft.com/office/drawing/2014/main" id="{52A8DDF3-D57A-4510-8CD9-3119A9ED6B36}"/>
                    </a:ext>
                  </a:extLst>
                </p:cNvPr>
                <p:cNvSpPr>
                  <a:spLocks noChangeAspect="1" noEditPoints="1"/>
                </p:cNvSpPr>
                <p:nvPr/>
              </p:nvSpPr>
              <p:spPr bwMode="auto">
                <a:xfrm>
                  <a:off x="9050690" y="2885755"/>
                  <a:ext cx="461610" cy="523916"/>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4" name="Group 3">
            <a:extLst>
              <a:ext uri="{FF2B5EF4-FFF2-40B4-BE49-F238E27FC236}">
                <a16:creationId xmlns:a16="http://schemas.microsoft.com/office/drawing/2014/main" id="{48596206-A901-43CC-9FAE-63CC3767809E}"/>
              </a:ext>
            </a:extLst>
          </p:cNvPr>
          <p:cNvGrpSpPr/>
          <p:nvPr/>
        </p:nvGrpSpPr>
        <p:grpSpPr>
          <a:xfrm>
            <a:off x="471650" y="1872010"/>
            <a:ext cx="5281334" cy="869084"/>
            <a:chOff x="470786" y="2206010"/>
            <a:chExt cx="5281334" cy="869084"/>
          </a:xfrm>
        </p:grpSpPr>
        <p:sp>
          <p:nvSpPr>
            <p:cNvPr id="44" name="Text Placeholder 6">
              <a:extLst>
                <a:ext uri="{FF2B5EF4-FFF2-40B4-BE49-F238E27FC236}">
                  <a16:creationId xmlns:a16="http://schemas.microsoft.com/office/drawing/2014/main" id="{FF27D7B3-0191-459E-94A9-C151A51C6D0E}"/>
                </a:ext>
              </a:extLst>
            </p:cNvPr>
            <p:cNvSpPr txBox="1">
              <a:spLocks/>
            </p:cNvSpPr>
            <p:nvPr/>
          </p:nvSpPr>
          <p:spPr>
            <a:xfrm>
              <a:off x="1349818" y="2206010"/>
              <a:ext cx="4402302" cy="846386"/>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4935">
                        <a:srgbClr val="1A1A1A"/>
                      </a:gs>
                      <a:gs pos="51000">
                        <a:srgbClr val="1A1A1A"/>
                      </a:gs>
                    </a:gsLst>
                    <a:lin ang="5400000" scaled="0"/>
                  </a:gradFill>
                  <a:effectLst/>
                  <a:uLnTx/>
                  <a:uFillTx/>
                  <a:latin typeface="Segoe UI Semibold"/>
                  <a:ea typeface="MS PGothic" panose="020B0600070205080204" pitchFamily="34" charset="-128"/>
                  <a:cs typeface="Segoe UI Semilight" panose="020B0402040204020203" pitchFamily="34" charset="0"/>
                </a:rPr>
                <a:t>Hybrid operations</a:t>
              </a:r>
            </a:p>
            <a:p>
              <a:pPr marL="0" marR="0" lvl="0" indent="0" algn="l" defTabSz="932384"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Connect to Azure for offsite backup, disaster recovery and cloud-based monitoring</a:t>
              </a:r>
            </a:p>
          </p:txBody>
        </p:sp>
        <p:grpSp>
          <p:nvGrpSpPr>
            <p:cNvPr id="56" name="Group 55">
              <a:extLst>
                <a:ext uri="{FF2B5EF4-FFF2-40B4-BE49-F238E27FC236}">
                  <a16:creationId xmlns:a16="http://schemas.microsoft.com/office/drawing/2014/main" id="{26616C02-9B94-472C-9A05-6E58E1915382}"/>
                </a:ext>
                <a:ext uri="{C183D7F6-B498-43B3-948B-1728B52AA6E4}">
                  <adec:decorative xmlns:adec="http://schemas.microsoft.com/office/drawing/2017/decorative" val="1"/>
                </a:ext>
              </a:extLst>
            </p:cNvPr>
            <p:cNvGrpSpPr/>
            <p:nvPr/>
          </p:nvGrpSpPr>
          <p:grpSpPr>
            <a:xfrm>
              <a:off x="470786" y="2312675"/>
              <a:ext cx="633057" cy="762419"/>
              <a:chOff x="2568889" y="2582634"/>
              <a:chExt cx="1130158" cy="1361101"/>
            </a:xfrm>
          </p:grpSpPr>
          <p:cxnSp>
            <p:nvCxnSpPr>
              <p:cNvPr id="57" name="Straight Connector 56">
                <a:extLst>
                  <a:ext uri="{FF2B5EF4-FFF2-40B4-BE49-F238E27FC236}">
                    <a16:creationId xmlns:a16="http://schemas.microsoft.com/office/drawing/2014/main" id="{18760E19-B453-4947-89CD-268B255738E4}"/>
                  </a:ext>
                </a:extLst>
              </p:cNvPr>
              <p:cNvCxnSpPr>
                <a:cxnSpLocks/>
              </p:cNvCxnSpPr>
              <p:nvPr/>
            </p:nvCxnSpPr>
            <p:spPr>
              <a:xfrm>
                <a:off x="2710334" y="3943735"/>
                <a:ext cx="847268" cy="0"/>
              </a:xfrm>
              <a:prstGeom prst="line">
                <a:avLst/>
              </a:prstGeom>
              <a:noFill/>
              <a:ln w="28575" cap="rnd" cmpd="sng" algn="ctr">
                <a:solidFill>
                  <a:schemeClr val="accent4"/>
                </a:solidFill>
                <a:prstDash val="solid"/>
                <a:headEnd type="none" w="med" len="med"/>
                <a:tailEnd type="none" w="med" len="med"/>
              </a:ln>
              <a:effectLst/>
            </p:spPr>
          </p:cxnSp>
          <p:grpSp>
            <p:nvGrpSpPr>
              <p:cNvPr id="58" name="Group 57">
                <a:extLst>
                  <a:ext uri="{FF2B5EF4-FFF2-40B4-BE49-F238E27FC236}">
                    <a16:creationId xmlns:a16="http://schemas.microsoft.com/office/drawing/2014/main" id="{7D262901-E2D8-4D7F-A56B-B3475F1DA71A}"/>
                  </a:ext>
                </a:extLst>
              </p:cNvPr>
              <p:cNvGrpSpPr/>
              <p:nvPr/>
            </p:nvGrpSpPr>
            <p:grpSpPr>
              <a:xfrm>
                <a:off x="2568889" y="2582634"/>
                <a:ext cx="1130158" cy="1130158"/>
                <a:chOff x="2568889" y="2582634"/>
                <a:chExt cx="1130158" cy="1130158"/>
              </a:xfrm>
            </p:grpSpPr>
            <p:sp>
              <p:nvSpPr>
                <p:cNvPr id="60" name="Oval 59">
                  <a:extLst>
                    <a:ext uri="{FF2B5EF4-FFF2-40B4-BE49-F238E27FC236}">
                      <a16:creationId xmlns:a16="http://schemas.microsoft.com/office/drawing/2014/main" id="{B17EF2F3-0EAC-40D5-994C-78229317223B}"/>
                    </a:ext>
                  </a:extLst>
                </p:cNvPr>
                <p:cNvSpPr/>
                <p:nvPr/>
              </p:nvSpPr>
              <p:spPr bwMode="auto">
                <a:xfrm>
                  <a:off x="2568889" y="2582634"/>
                  <a:ext cx="1130158" cy="1130158"/>
                </a:xfrm>
                <a:prstGeom prst="ellipse">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158ADC9E-84FF-47EB-9A6D-5ABF7028387B}"/>
                    </a:ext>
                  </a:extLst>
                </p:cNvPr>
                <p:cNvGrpSpPr/>
                <p:nvPr/>
              </p:nvGrpSpPr>
              <p:grpSpPr>
                <a:xfrm>
                  <a:off x="2834925" y="2811190"/>
                  <a:ext cx="598086" cy="673046"/>
                  <a:chOff x="4185528" y="2516460"/>
                  <a:chExt cx="457200" cy="514502"/>
                </a:xfrm>
              </p:grpSpPr>
              <p:sp>
                <p:nvSpPr>
                  <p:cNvPr id="65" name="cloud" title="Icon of a cloud">
                    <a:extLst>
                      <a:ext uri="{FF2B5EF4-FFF2-40B4-BE49-F238E27FC236}">
                        <a16:creationId xmlns:a16="http://schemas.microsoft.com/office/drawing/2014/main" id="{918C9A30-EC3F-4B86-B951-DADEF85C7177}"/>
                      </a:ext>
                    </a:extLst>
                  </p:cNvPr>
                  <p:cNvSpPr>
                    <a:spLocks noChangeAspect="1"/>
                  </p:cNvSpPr>
                  <p:nvPr/>
                </p:nvSpPr>
                <p:spPr bwMode="auto">
                  <a:xfrm>
                    <a:off x="4185528" y="2516460"/>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server" title="Icon of a server tower">
                    <a:extLst>
                      <a:ext uri="{FF2B5EF4-FFF2-40B4-BE49-F238E27FC236}">
                        <a16:creationId xmlns:a16="http://schemas.microsoft.com/office/drawing/2014/main" id="{9C3B6EE5-3AAD-40AB-9735-C13334ACFF4B}"/>
                      </a:ext>
                    </a:extLst>
                  </p:cNvPr>
                  <p:cNvSpPr>
                    <a:spLocks noChangeAspect="1" noEditPoints="1"/>
                  </p:cNvSpPr>
                  <p:nvPr/>
                </p:nvSpPr>
                <p:spPr bwMode="auto">
                  <a:xfrm>
                    <a:off x="4317843" y="266520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E6E6E6"/>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grpSp>
      <p:grpSp>
        <p:nvGrpSpPr>
          <p:cNvPr id="6" name="Group 5">
            <a:extLst>
              <a:ext uri="{FF2B5EF4-FFF2-40B4-BE49-F238E27FC236}">
                <a16:creationId xmlns:a16="http://schemas.microsoft.com/office/drawing/2014/main" id="{524FC999-7209-4DEF-8039-519D3DAE8948}"/>
              </a:ext>
            </a:extLst>
          </p:cNvPr>
          <p:cNvGrpSpPr/>
          <p:nvPr/>
        </p:nvGrpSpPr>
        <p:grpSpPr>
          <a:xfrm>
            <a:off x="486714" y="3051884"/>
            <a:ext cx="5205547" cy="1184940"/>
            <a:chOff x="485850" y="3385884"/>
            <a:chExt cx="5205547" cy="1184940"/>
          </a:xfrm>
        </p:grpSpPr>
        <p:sp>
          <p:nvSpPr>
            <p:cNvPr id="54" name="Rectangle 53">
              <a:extLst>
                <a:ext uri="{FF2B5EF4-FFF2-40B4-BE49-F238E27FC236}">
                  <a16:creationId xmlns:a16="http://schemas.microsoft.com/office/drawing/2014/main" id="{89DABB00-9D97-4937-AB87-5D0481D8CC80}"/>
                </a:ext>
              </a:extLst>
            </p:cNvPr>
            <p:cNvSpPr/>
            <p:nvPr/>
          </p:nvSpPr>
          <p:spPr>
            <a:xfrm>
              <a:off x="1289095" y="3385884"/>
              <a:ext cx="4402302" cy="1184940"/>
            </a:xfrm>
            <a:prstGeom prst="rect">
              <a:avLst/>
            </a:prstGeom>
          </p:spPr>
          <p:txBody>
            <a:bodyPr wrap="square">
              <a:spAutoFit/>
            </a:bodyPr>
            <a:lstStyle/>
            <a:p>
              <a:pPr marL="0" marR="0" lvl="0" indent="0" algn="l" defTabSz="932384"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gradFill>
                    <a:gsLst>
                      <a:gs pos="14935">
                        <a:srgbClr val="1A1A1A"/>
                      </a:gs>
                      <a:gs pos="51000">
                        <a:srgbClr val="1A1A1A"/>
                      </a:gs>
                    </a:gsLst>
                    <a:lin ang="5400000" scaled="0"/>
                  </a:gradFill>
                  <a:effectLst/>
                  <a:uLnTx/>
                  <a:uFillTx/>
                  <a:latin typeface="Segoe UI Semibold"/>
                  <a:ea typeface="MS PGothic" panose="020B0600070205080204" pitchFamily="34" charset="-128"/>
                  <a:cs typeface="+mn-cs"/>
                </a:rPr>
                <a:t>Software defined infrastructure</a:t>
              </a:r>
            </a:p>
            <a:p>
              <a:pPr marL="0" marR="0" lvl="0" indent="0" algn="l" defTabSz="932384"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Hyperconverged compute, storage and networking based on Hyper-V and Storage Spaces Direct</a:t>
              </a:r>
            </a:p>
          </p:txBody>
        </p:sp>
        <p:grpSp>
          <p:nvGrpSpPr>
            <p:cNvPr id="70" name="Group 69">
              <a:extLst>
                <a:ext uri="{FF2B5EF4-FFF2-40B4-BE49-F238E27FC236}">
                  <a16:creationId xmlns:a16="http://schemas.microsoft.com/office/drawing/2014/main" id="{9AB8E836-18A6-4EA1-BEAC-734061E3CEFC}"/>
                </a:ext>
                <a:ext uri="{C183D7F6-B498-43B3-948B-1728B52AA6E4}">
                  <adec:decorative xmlns:adec="http://schemas.microsoft.com/office/drawing/2017/decorative" val="1"/>
                </a:ext>
              </a:extLst>
            </p:cNvPr>
            <p:cNvGrpSpPr/>
            <p:nvPr/>
          </p:nvGrpSpPr>
          <p:grpSpPr>
            <a:xfrm>
              <a:off x="485850" y="3546429"/>
              <a:ext cx="633057" cy="762419"/>
              <a:chOff x="5642652" y="2582634"/>
              <a:chExt cx="1130158" cy="1361101"/>
            </a:xfrm>
          </p:grpSpPr>
          <p:cxnSp>
            <p:nvCxnSpPr>
              <p:cNvPr id="71" name="Straight Connector 70">
                <a:extLst>
                  <a:ext uri="{FF2B5EF4-FFF2-40B4-BE49-F238E27FC236}">
                    <a16:creationId xmlns:a16="http://schemas.microsoft.com/office/drawing/2014/main" id="{810EB3BF-6CF8-426A-B1D9-BC9C293DD48B}"/>
                  </a:ext>
                </a:extLst>
              </p:cNvPr>
              <p:cNvCxnSpPr>
                <a:cxnSpLocks/>
              </p:cNvCxnSpPr>
              <p:nvPr/>
            </p:nvCxnSpPr>
            <p:spPr>
              <a:xfrm>
                <a:off x="5784097" y="3943735"/>
                <a:ext cx="847268" cy="0"/>
              </a:xfrm>
              <a:prstGeom prst="line">
                <a:avLst/>
              </a:prstGeom>
              <a:noFill/>
              <a:ln w="28575" cap="rnd" cmpd="sng" algn="ctr">
                <a:solidFill>
                  <a:schemeClr val="accent4"/>
                </a:solidFill>
                <a:prstDash val="solid"/>
                <a:headEnd type="none" w="med" len="med"/>
                <a:tailEnd type="none" w="med" len="med"/>
              </a:ln>
              <a:effectLst/>
            </p:spPr>
          </p:cxnSp>
          <p:grpSp>
            <p:nvGrpSpPr>
              <p:cNvPr id="72" name="Group 71">
                <a:extLst>
                  <a:ext uri="{FF2B5EF4-FFF2-40B4-BE49-F238E27FC236}">
                    <a16:creationId xmlns:a16="http://schemas.microsoft.com/office/drawing/2014/main" id="{8DF4C41D-A79A-457C-9C2F-575E25D8C1CE}"/>
                  </a:ext>
                </a:extLst>
              </p:cNvPr>
              <p:cNvGrpSpPr/>
              <p:nvPr/>
            </p:nvGrpSpPr>
            <p:grpSpPr>
              <a:xfrm>
                <a:off x="5642652" y="2582634"/>
                <a:ext cx="1130158" cy="1130158"/>
                <a:chOff x="5642652" y="2582634"/>
                <a:chExt cx="1130158" cy="1130158"/>
              </a:xfrm>
            </p:grpSpPr>
            <p:sp>
              <p:nvSpPr>
                <p:cNvPr id="73" name="Oval 72">
                  <a:extLst>
                    <a:ext uri="{FF2B5EF4-FFF2-40B4-BE49-F238E27FC236}">
                      <a16:creationId xmlns:a16="http://schemas.microsoft.com/office/drawing/2014/main" id="{9EA5B048-8CC3-441B-8062-C814CD77E99A}"/>
                    </a:ext>
                  </a:extLst>
                </p:cNvPr>
                <p:cNvSpPr/>
                <p:nvPr/>
              </p:nvSpPr>
              <p:spPr bwMode="auto">
                <a:xfrm>
                  <a:off x="5642652" y="2582634"/>
                  <a:ext cx="1130158" cy="1130158"/>
                </a:xfrm>
                <a:prstGeom prst="ellipse">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4" name="binary" title="Icon of binary code, ones and zeros">
                  <a:extLst>
                    <a:ext uri="{FF2B5EF4-FFF2-40B4-BE49-F238E27FC236}">
                      <a16:creationId xmlns:a16="http://schemas.microsoft.com/office/drawing/2014/main" id="{8BD00C31-1B9C-49DF-B9E4-86D8AE0117C3}"/>
                    </a:ext>
                  </a:extLst>
                </p:cNvPr>
                <p:cNvSpPr>
                  <a:spLocks noChangeAspect="1" noEditPoints="1"/>
                </p:cNvSpPr>
                <p:nvPr/>
              </p:nvSpPr>
              <p:spPr bwMode="auto">
                <a:xfrm>
                  <a:off x="5943630" y="2919664"/>
                  <a:ext cx="528202" cy="45610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1599C473-3268-4E16-8035-52BC791C5331}"/>
              </a:ext>
            </a:extLst>
          </p:cNvPr>
          <p:cNvGrpSpPr/>
          <p:nvPr/>
        </p:nvGrpSpPr>
        <p:grpSpPr>
          <a:xfrm>
            <a:off x="486051" y="4294532"/>
            <a:ext cx="5062454" cy="1184940"/>
            <a:chOff x="485187" y="4628532"/>
            <a:chExt cx="5062454" cy="1184940"/>
          </a:xfrm>
        </p:grpSpPr>
        <p:sp>
          <p:nvSpPr>
            <p:cNvPr id="42" name="Rectangle 41">
              <a:extLst>
                <a:ext uri="{FF2B5EF4-FFF2-40B4-BE49-F238E27FC236}">
                  <a16:creationId xmlns:a16="http://schemas.microsoft.com/office/drawing/2014/main" id="{2053C847-BF23-4D02-9519-5099378C3DF8}"/>
                </a:ext>
              </a:extLst>
            </p:cNvPr>
            <p:cNvSpPr/>
            <p:nvPr/>
          </p:nvSpPr>
          <p:spPr>
            <a:xfrm>
              <a:off x="1261708" y="4628532"/>
              <a:ext cx="4285933" cy="1184940"/>
            </a:xfrm>
            <a:prstGeom prst="rect">
              <a:avLst/>
            </a:prstGeom>
          </p:spPr>
          <p:txBody>
            <a:bodyPr wrap="square" anchor="ctr" anchorCtr="0">
              <a:spAutoFit/>
            </a:bodyPr>
            <a:lstStyle/>
            <a:p>
              <a:pPr marL="0" marR="0" lvl="0" indent="0" algn="l" defTabSz="932384"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1200" cap="none" spc="0" normalizeH="0" baseline="0" noProof="0">
                  <a:ln>
                    <a:noFill/>
                  </a:ln>
                  <a:gradFill>
                    <a:gsLst>
                      <a:gs pos="14935">
                        <a:srgbClr val="1A1A1A"/>
                      </a:gs>
                      <a:gs pos="51000">
                        <a:srgbClr val="1A1A1A"/>
                      </a:gs>
                    </a:gsLst>
                    <a:lin ang="5400000" scaled="0"/>
                  </a:gradFill>
                  <a:effectLst/>
                  <a:uLnTx/>
                  <a:uFillTx/>
                  <a:latin typeface="Segoe UI Semibold"/>
                  <a:ea typeface="MS PGothic" panose="020B0600070205080204" pitchFamily="34" charset="-128"/>
                  <a:cs typeface="+mn-cs"/>
                </a:rPr>
                <a:t>Validated solutions</a:t>
              </a:r>
            </a:p>
            <a:p>
              <a:pPr marL="0" marR="0" lvl="0" indent="0" algn="l" defTabSz="932384"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Microsoft-validated solution on standard x86 hardware and components from more than a dozen hardware partners</a:t>
              </a:r>
            </a:p>
          </p:txBody>
        </p:sp>
        <p:grpSp>
          <p:nvGrpSpPr>
            <p:cNvPr id="76" name="Group 75">
              <a:extLst>
                <a:ext uri="{FF2B5EF4-FFF2-40B4-BE49-F238E27FC236}">
                  <a16:creationId xmlns:a16="http://schemas.microsoft.com/office/drawing/2014/main" id="{177D8FC3-74CF-40B3-9DE9-3A0962D6E955}"/>
                </a:ext>
                <a:ext uri="{C183D7F6-B498-43B3-948B-1728B52AA6E4}">
                  <adec:decorative xmlns:adec="http://schemas.microsoft.com/office/drawing/2017/decorative" val="1"/>
                </a:ext>
              </a:extLst>
            </p:cNvPr>
            <p:cNvGrpSpPr/>
            <p:nvPr/>
          </p:nvGrpSpPr>
          <p:grpSpPr>
            <a:xfrm>
              <a:off x="485187" y="4839791"/>
              <a:ext cx="633057" cy="762419"/>
              <a:chOff x="8716415" y="2582634"/>
              <a:chExt cx="1130158" cy="1361101"/>
            </a:xfrm>
          </p:grpSpPr>
          <p:cxnSp>
            <p:nvCxnSpPr>
              <p:cNvPr id="77" name="Straight Connector 76">
                <a:extLst>
                  <a:ext uri="{FF2B5EF4-FFF2-40B4-BE49-F238E27FC236}">
                    <a16:creationId xmlns:a16="http://schemas.microsoft.com/office/drawing/2014/main" id="{1C937AB3-2674-4CD0-AC42-70C50C54867F}"/>
                  </a:ext>
                </a:extLst>
              </p:cNvPr>
              <p:cNvCxnSpPr>
                <a:cxnSpLocks/>
              </p:cNvCxnSpPr>
              <p:nvPr/>
            </p:nvCxnSpPr>
            <p:spPr>
              <a:xfrm>
                <a:off x="8857860" y="3943735"/>
                <a:ext cx="847268" cy="0"/>
              </a:xfrm>
              <a:prstGeom prst="line">
                <a:avLst/>
              </a:prstGeom>
              <a:noFill/>
              <a:ln w="28575" cap="rnd" cmpd="sng" algn="ctr">
                <a:solidFill>
                  <a:schemeClr val="accent4"/>
                </a:solidFill>
                <a:prstDash val="solid"/>
                <a:headEnd type="none" w="med" len="med"/>
                <a:tailEnd type="none" w="med" len="med"/>
              </a:ln>
              <a:effectLst/>
            </p:spPr>
          </p:cxnSp>
          <p:grpSp>
            <p:nvGrpSpPr>
              <p:cNvPr id="78" name="Group 77">
                <a:extLst>
                  <a:ext uri="{FF2B5EF4-FFF2-40B4-BE49-F238E27FC236}">
                    <a16:creationId xmlns:a16="http://schemas.microsoft.com/office/drawing/2014/main" id="{E5F368D2-5A6E-4C6E-8F04-6474AFAD4E4E}"/>
                  </a:ext>
                </a:extLst>
              </p:cNvPr>
              <p:cNvGrpSpPr/>
              <p:nvPr/>
            </p:nvGrpSpPr>
            <p:grpSpPr>
              <a:xfrm>
                <a:off x="8716415" y="2582634"/>
                <a:ext cx="1130158" cy="1130158"/>
                <a:chOff x="8716415" y="2582634"/>
                <a:chExt cx="1130158" cy="1130158"/>
              </a:xfrm>
            </p:grpSpPr>
            <p:sp>
              <p:nvSpPr>
                <p:cNvPr id="79" name="Oval 78">
                  <a:extLst>
                    <a:ext uri="{FF2B5EF4-FFF2-40B4-BE49-F238E27FC236}">
                      <a16:creationId xmlns:a16="http://schemas.microsoft.com/office/drawing/2014/main" id="{C0741135-9E36-4280-B27B-0968DDC6B946}"/>
                    </a:ext>
                  </a:extLst>
                </p:cNvPr>
                <p:cNvSpPr/>
                <p:nvPr/>
              </p:nvSpPr>
              <p:spPr bwMode="auto">
                <a:xfrm>
                  <a:off x="8716415" y="2582634"/>
                  <a:ext cx="1130158" cy="1130158"/>
                </a:xfrm>
                <a:prstGeom prst="ellipse">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0" name="list_4_bidi" title="Icon of a checklist">
                  <a:extLst>
                    <a:ext uri="{FF2B5EF4-FFF2-40B4-BE49-F238E27FC236}">
                      <a16:creationId xmlns:a16="http://schemas.microsoft.com/office/drawing/2014/main" id="{BF1965AD-AA28-441A-98F9-4B6A6DF236F6}"/>
                    </a:ext>
                  </a:extLst>
                </p:cNvPr>
                <p:cNvSpPr>
                  <a:spLocks noChangeAspect="1" noEditPoints="1"/>
                </p:cNvSpPr>
                <p:nvPr/>
              </p:nvSpPr>
              <p:spPr bwMode="auto">
                <a:xfrm>
                  <a:off x="9006330" y="2964833"/>
                  <a:ext cx="550328" cy="365760"/>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81" name="Rectangle 80">
            <a:extLst>
              <a:ext uri="{FF2B5EF4-FFF2-40B4-BE49-F238E27FC236}">
                <a16:creationId xmlns:a16="http://schemas.microsoft.com/office/drawing/2014/main" id="{536C897B-C94C-477E-AEA5-D5D3EBD30479}"/>
              </a:ext>
            </a:extLst>
          </p:cNvPr>
          <p:cNvSpPr/>
          <p:nvPr/>
        </p:nvSpPr>
        <p:spPr>
          <a:xfrm>
            <a:off x="2206899" y="5944156"/>
            <a:ext cx="1140056"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What it is</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3C63BC05-61D2-4C60-A6F9-3E3479CD1B9C}"/>
              </a:ext>
            </a:extLst>
          </p:cNvPr>
          <p:cNvSpPr/>
          <p:nvPr/>
        </p:nvSpPr>
        <p:spPr>
          <a:xfrm>
            <a:off x="8302962" y="5921336"/>
            <a:ext cx="1465273"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When to use</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73E0E72C-9CE3-44F0-A01A-DAD047C54717}"/>
              </a:ext>
            </a:extLst>
          </p:cNvPr>
          <p:cNvGrpSpPr/>
          <p:nvPr/>
        </p:nvGrpSpPr>
        <p:grpSpPr>
          <a:xfrm>
            <a:off x="0" y="6494753"/>
            <a:ext cx="12192000" cy="472960"/>
            <a:chOff x="0" y="6494753"/>
            <a:chExt cx="12192000" cy="472960"/>
          </a:xfrm>
        </p:grpSpPr>
        <p:sp>
          <p:nvSpPr>
            <p:cNvPr id="59" name="Rectangle 58">
              <a:extLst>
                <a:ext uri="{FF2B5EF4-FFF2-40B4-BE49-F238E27FC236}">
                  <a16:creationId xmlns:a16="http://schemas.microsoft.com/office/drawing/2014/main" id="{1AEFA851-1659-4A78-B70D-1F5BD09E5883}"/>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99D5B32F-99E1-47E1-82A3-D49ED43F7B57}"/>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41305403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4EF01B-ECE4-4C7A-8177-C71708610E5B}"/>
              </a:ext>
            </a:extLst>
          </p:cNvPr>
          <p:cNvSpPr txBox="1"/>
          <p:nvPr/>
        </p:nvSpPr>
        <p:spPr>
          <a:xfrm>
            <a:off x="341644" y="291402"/>
            <a:ext cx="7355393" cy="707886"/>
          </a:xfrm>
          <a:prstGeom prst="rect">
            <a:avLst/>
          </a:prstGeom>
          <a:noFill/>
        </p:spPr>
        <p:txBody>
          <a:bodyPr wrap="square" rtlCol="0">
            <a:spAutoFit/>
          </a:bodyPr>
          <a:lstStyle/>
          <a:p>
            <a:r>
              <a:rPr lang="en-GB" sz="4000" dirty="0">
                <a:solidFill>
                  <a:srgbClr val="000000"/>
                </a:solidFill>
                <a:latin typeface="Segoe UI Semibold (Headings)"/>
              </a:rPr>
              <a:t>Other Hybrid Tools…</a:t>
            </a:r>
          </a:p>
        </p:txBody>
      </p:sp>
      <p:sp>
        <p:nvSpPr>
          <p:cNvPr id="3" name="TextBox 2">
            <a:extLst>
              <a:ext uri="{FF2B5EF4-FFF2-40B4-BE49-F238E27FC236}">
                <a16:creationId xmlns:a16="http://schemas.microsoft.com/office/drawing/2014/main" id="{4D9C367B-5109-4B0F-8525-6D1A34B0B04B}"/>
              </a:ext>
            </a:extLst>
          </p:cNvPr>
          <p:cNvSpPr txBox="1"/>
          <p:nvPr/>
        </p:nvSpPr>
        <p:spPr>
          <a:xfrm>
            <a:off x="1991248" y="1408318"/>
            <a:ext cx="7008726" cy="553998"/>
          </a:xfrm>
          <a:prstGeom prst="rect">
            <a:avLst/>
          </a:prstGeom>
          <a:noFill/>
        </p:spPr>
        <p:txBody>
          <a:bodyPr wrap="square" rtlCol="0">
            <a:spAutoFit/>
          </a:bodyPr>
          <a:lstStyle/>
          <a:p>
            <a:r>
              <a:rPr lang="en-GB" sz="3000" dirty="0"/>
              <a:t>Azure Backup</a:t>
            </a:r>
          </a:p>
        </p:txBody>
      </p:sp>
      <p:sp>
        <p:nvSpPr>
          <p:cNvPr id="5" name="TextBox 4">
            <a:extLst>
              <a:ext uri="{FF2B5EF4-FFF2-40B4-BE49-F238E27FC236}">
                <a16:creationId xmlns:a16="http://schemas.microsoft.com/office/drawing/2014/main" id="{C9FDFDB7-07F6-468E-8FA8-603C184EA528}"/>
              </a:ext>
            </a:extLst>
          </p:cNvPr>
          <p:cNvSpPr txBox="1"/>
          <p:nvPr/>
        </p:nvSpPr>
        <p:spPr>
          <a:xfrm>
            <a:off x="1991248" y="2289815"/>
            <a:ext cx="7008726" cy="553998"/>
          </a:xfrm>
          <a:prstGeom prst="rect">
            <a:avLst/>
          </a:prstGeom>
          <a:noFill/>
        </p:spPr>
        <p:txBody>
          <a:bodyPr wrap="square" rtlCol="0">
            <a:spAutoFit/>
          </a:bodyPr>
          <a:lstStyle/>
          <a:p>
            <a:r>
              <a:rPr lang="en-GB" sz="3000" dirty="0"/>
              <a:t>Azure Site Recovery</a:t>
            </a:r>
          </a:p>
        </p:txBody>
      </p:sp>
      <p:sp>
        <p:nvSpPr>
          <p:cNvPr id="7" name="TextBox 6">
            <a:extLst>
              <a:ext uri="{FF2B5EF4-FFF2-40B4-BE49-F238E27FC236}">
                <a16:creationId xmlns:a16="http://schemas.microsoft.com/office/drawing/2014/main" id="{B0289ABA-E6CF-41A0-B1DB-9CDBEE07A895}"/>
              </a:ext>
            </a:extLst>
          </p:cNvPr>
          <p:cNvSpPr txBox="1"/>
          <p:nvPr/>
        </p:nvSpPr>
        <p:spPr>
          <a:xfrm>
            <a:off x="1991248" y="3203878"/>
            <a:ext cx="7008726" cy="553998"/>
          </a:xfrm>
          <a:prstGeom prst="rect">
            <a:avLst/>
          </a:prstGeom>
          <a:noFill/>
        </p:spPr>
        <p:txBody>
          <a:bodyPr wrap="square" rtlCol="0">
            <a:spAutoFit/>
          </a:bodyPr>
          <a:lstStyle/>
          <a:p>
            <a:r>
              <a:rPr lang="en-GB" sz="3000" dirty="0"/>
              <a:t>Azure Monitor</a:t>
            </a:r>
          </a:p>
        </p:txBody>
      </p:sp>
      <p:pic>
        <p:nvPicPr>
          <p:cNvPr id="9" name="Picture 8" descr="Icon&#10;&#10;Description automatically generated">
            <a:extLst>
              <a:ext uri="{FF2B5EF4-FFF2-40B4-BE49-F238E27FC236}">
                <a16:creationId xmlns:a16="http://schemas.microsoft.com/office/drawing/2014/main" id="{56AF200F-C9FA-4E37-A915-110146B8C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75" y="4250212"/>
            <a:ext cx="609600" cy="609600"/>
          </a:xfrm>
          <a:prstGeom prst="rect">
            <a:avLst/>
          </a:prstGeom>
        </p:spPr>
      </p:pic>
      <p:pic>
        <p:nvPicPr>
          <p:cNvPr id="13" name="Picture 12" descr="Icon&#10;&#10;Description automatically generated">
            <a:extLst>
              <a:ext uri="{FF2B5EF4-FFF2-40B4-BE49-F238E27FC236}">
                <a16:creationId xmlns:a16="http://schemas.microsoft.com/office/drawing/2014/main" id="{E2377B21-3490-4048-B5D1-FA9D37DD9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775" y="2264748"/>
            <a:ext cx="609600" cy="609600"/>
          </a:xfrm>
          <a:prstGeom prst="rect">
            <a:avLst/>
          </a:prstGeom>
        </p:spPr>
      </p:pic>
      <p:pic>
        <p:nvPicPr>
          <p:cNvPr id="15" name="Picture 14" descr="Icon&#10;&#10;Description automatically generated">
            <a:extLst>
              <a:ext uri="{FF2B5EF4-FFF2-40B4-BE49-F238E27FC236}">
                <a16:creationId xmlns:a16="http://schemas.microsoft.com/office/drawing/2014/main" id="{1B3480F9-20EF-44B8-96DC-816476FD4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775" y="1352716"/>
            <a:ext cx="609600" cy="609600"/>
          </a:xfrm>
          <a:prstGeom prst="rect">
            <a:avLst/>
          </a:prstGeom>
        </p:spPr>
      </p:pic>
      <p:pic>
        <p:nvPicPr>
          <p:cNvPr id="20" name="Picture 19" descr="Icon&#10;&#10;Description automatically generated">
            <a:extLst>
              <a:ext uri="{FF2B5EF4-FFF2-40B4-BE49-F238E27FC236}">
                <a16:creationId xmlns:a16="http://schemas.microsoft.com/office/drawing/2014/main" id="{26B9638E-63F3-45CC-BD2C-29D5CC4EA9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775" y="3222175"/>
            <a:ext cx="609600" cy="609600"/>
          </a:xfrm>
          <a:prstGeom prst="rect">
            <a:avLst/>
          </a:prstGeom>
        </p:spPr>
      </p:pic>
      <p:sp>
        <p:nvSpPr>
          <p:cNvPr id="23" name="TextBox 22">
            <a:extLst>
              <a:ext uri="{FF2B5EF4-FFF2-40B4-BE49-F238E27FC236}">
                <a16:creationId xmlns:a16="http://schemas.microsoft.com/office/drawing/2014/main" id="{914BAAC0-08E5-48F0-811C-125B1FA813D3}"/>
              </a:ext>
            </a:extLst>
          </p:cNvPr>
          <p:cNvSpPr txBox="1"/>
          <p:nvPr/>
        </p:nvSpPr>
        <p:spPr>
          <a:xfrm>
            <a:off x="1991248" y="4250212"/>
            <a:ext cx="7008726" cy="553998"/>
          </a:xfrm>
          <a:prstGeom prst="rect">
            <a:avLst/>
          </a:prstGeom>
          <a:noFill/>
        </p:spPr>
        <p:txBody>
          <a:bodyPr wrap="square" rtlCol="0">
            <a:spAutoFit/>
          </a:bodyPr>
          <a:lstStyle/>
          <a:p>
            <a:r>
              <a:rPr lang="en-GB" sz="3000" dirty="0"/>
              <a:t>Azure File Sync</a:t>
            </a:r>
          </a:p>
        </p:txBody>
      </p:sp>
    </p:spTree>
    <p:extLst>
      <p:ext uri="{BB962C8B-B14F-4D97-AF65-F5344CB8AC3E}">
        <p14:creationId xmlns:p14="http://schemas.microsoft.com/office/powerpoint/2010/main" val="167140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idx="4294967295"/>
          </p:nvPr>
        </p:nvSpPr>
        <p:spPr>
          <a:xfrm>
            <a:off x="533912" y="277173"/>
            <a:ext cx="9144000" cy="855662"/>
          </a:xfrm>
        </p:spPr>
        <p:txBody>
          <a:bodyPr>
            <a:normAutofit fontScale="90000"/>
          </a:bodyPr>
          <a:lstStyle/>
          <a:p>
            <a:pPr algn="l"/>
            <a:r>
              <a:rPr lang="en-GB" sz="4400" dirty="0">
                <a:solidFill>
                  <a:schemeClr val="accent1">
                    <a:lumMod val="75000"/>
                  </a:schemeClr>
                </a:solidFill>
                <a:latin typeface="Segoe UI Light (Headings)"/>
              </a:rPr>
              <a:t>Thank you!</a:t>
            </a:r>
            <a:br>
              <a:rPr lang="en-GB" sz="4400" dirty="0">
                <a:solidFill>
                  <a:schemeClr val="accent1">
                    <a:lumMod val="75000"/>
                  </a:schemeClr>
                </a:solidFill>
                <a:latin typeface="Segoe UI Light (Headings)"/>
              </a:rPr>
            </a:br>
            <a:br>
              <a:rPr lang="en-GB" sz="4400" dirty="0">
                <a:solidFill>
                  <a:schemeClr val="accent1">
                    <a:lumMod val="75000"/>
                  </a:schemeClr>
                </a:solidFill>
                <a:latin typeface="Segoe UI Light (Headings)"/>
              </a:rPr>
            </a:br>
            <a:r>
              <a:rPr lang="en-GB" sz="3600" dirty="0">
                <a:solidFill>
                  <a:schemeClr val="accent1">
                    <a:lumMod val="75000"/>
                  </a:schemeClr>
                </a:solidFill>
                <a:latin typeface="Segoe UI Light (Headings)"/>
              </a:rPr>
              <a:t>Resources: </a:t>
            </a:r>
            <a:r>
              <a:rPr lang="en-GB" sz="3600" b="1" u="sng" dirty="0">
                <a:solidFill>
                  <a:schemeClr val="accent1">
                    <a:lumMod val="75000"/>
                  </a:schemeClr>
                </a:solidFill>
                <a:latin typeface="Segoe UI Light (Headings)"/>
              </a:rPr>
              <a:t>https://aka.ms/hybrid-talk-resources</a:t>
            </a:r>
            <a:endParaRPr lang="en-GB" sz="4400" b="1" u="sng" dirty="0">
              <a:solidFill>
                <a:schemeClr val="accent1">
                  <a:lumMod val="75000"/>
                </a:schemeClr>
              </a:solidFill>
              <a:latin typeface="Segoe UI Light (Headings)"/>
            </a:endParaRP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4294967295"/>
          </p:nvPr>
        </p:nvSpPr>
        <p:spPr>
          <a:xfrm>
            <a:off x="533912" y="1957105"/>
            <a:ext cx="9144000" cy="4260850"/>
          </a:xfrm>
        </p:spPr>
        <p:txBody>
          <a:bodyPr>
            <a:normAutofit/>
          </a:bodyPr>
          <a:lstStyle/>
          <a:p>
            <a:endParaRPr lang="en-GB" sz="3200" dirty="0">
              <a:solidFill>
                <a:schemeClr val="accent1">
                  <a:lumMod val="75000"/>
                </a:schemeClr>
              </a:solidFill>
              <a:latin typeface="Segoe UI Semilight (Body)"/>
            </a:endParaRPr>
          </a:p>
          <a:p>
            <a:pPr marL="0" indent="0" algn="l">
              <a:buNone/>
            </a:pPr>
            <a:r>
              <a:rPr lang="en-GB" sz="2600" dirty="0">
                <a:solidFill>
                  <a:schemeClr val="accent1">
                    <a:lumMod val="75000"/>
                  </a:schemeClr>
                </a:solidFill>
                <a:latin typeface="Segoe UI Semilight (Body)"/>
              </a:rPr>
              <a:t>Sarah Lean</a:t>
            </a:r>
          </a:p>
          <a:p>
            <a:pPr marL="0" indent="0" algn="l">
              <a:buNone/>
            </a:pPr>
            <a:r>
              <a:rPr lang="en-GB" sz="2600" i="1" dirty="0">
                <a:solidFill>
                  <a:schemeClr val="accent1">
                    <a:lumMod val="75000"/>
                  </a:schemeClr>
                </a:solidFill>
                <a:latin typeface="Segoe UI Semilight (Body)"/>
              </a:rPr>
              <a:t>Senior Cloud Advocate</a:t>
            </a:r>
          </a:p>
          <a:p>
            <a:pPr marL="0" indent="0" algn="l">
              <a:buNone/>
            </a:pPr>
            <a:r>
              <a:rPr lang="en-GB" sz="2600" i="1" dirty="0">
                <a:solidFill>
                  <a:schemeClr val="accent1">
                    <a:lumMod val="75000"/>
                  </a:schemeClr>
                </a:solidFill>
                <a:latin typeface="Segoe UI Semilight (Body)"/>
              </a:rPr>
              <a:t>@Techielass </a:t>
            </a:r>
          </a:p>
          <a:p>
            <a:pPr marL="0" indent="0" algn="l">
              <a:buNone/>
            </a:pPr>
            <a:r>
              <a:rPr lang="en-GB" sz="2600" i="1" dirty="0">
                <a:solidFill>
                  <a:schemeClr val="accent1">
                    <a:lumMod val="75000"/>
                  </a:schemeClr>
                </a:solidFill>
                <a:latin typeface="Segoe UI Semilight (Body)"/>
              </a:rPr>
              <a:t>www.techielass.com</a:t>
            </a:r>
            <a:br>
              <a:rPr lang="en-GB" sz="2600" i="1" dirty="0">
                <a:solidFill>
                  <a:schemeClr val="accent1">
                    <a:lumMod val="75000"/>
                  </a:schemeClr>
                </a:solidFill>
                <a:latin typeface="Segoe UI Semilight (Body)"/>
              </a:rPr>
            </a:br>
            <a:endParaRPr lang="en-GB" sz="2600" i="1" dirty="0">
              <a:solidFill>
                <a:schemeClr val="accent1">
                  <a:lumMod val="75000"/>
                </a:schemeClr>
              </a:solidFill>
              <a:latin typeface="Segoe UI Semilight (Body)"/>
            </a:endParaRPr>
          </a:p>
          <a:p>
            <a:pPr algn="l"/>
            <a:endParaRPr lang="en-GB" sz="2600" dirty="0">
              <a:solidFill>
                <a:schemeClr val="accent1">
                  <a:lumMod val="75000"/>
                </a:schemeClr>
              </a:solidFill>
              <a:latin typeface="Segoe UI Semilight (Body)"/>
            </a:endParaRPr>
          </a:p>
          <a:p>
            <a:pPr algn="l"/>
            <a:endParaRPr lang="en-GB" sz="2600" i="1" dirty="0">
              <a:solidFill>
                <a:schemeClr val="accent1">
                  <a:lumMod val="75000"/>
                </a:schemeClr>
              </a:solidFill>
              <a:latin typeface="Segoe UI Semilight (Body)"/>
            </a:endParaRPr>
          </a:p>
          <a:p>
            <a:pPr algn="l"/>
            <a:endParaRPr lang="en-GB" sz="3200" i="1" dirty="0">
              <a:solidFill>
                <a:schemeClr val="accent1">
                  <a:lumMod val="75000"/>
                </a:schemeClr>
              </a:solidFill>
              <a:latin typeface="Segoe UI Semilight (Body)"/>
            </a:endParaRPr>
          </a:p>
          <a:p>
            <a:pPr algn="l"/>
            <a:endParaRPr lang="en-GB" sz="3200" dirty="0">
              <a:solidFill>
                <a:schemeClr val="accent1">
                  <a:lumMod val="75000"/>
                </a:schemeClr>
              </a:solidFill>
              <a:latin typeface="Segoe UI Semilight (Body)"/>
            </a:endParaRPr>
          </a:p>
        </p:txBody>
      </p:sp>
      <p:pic>
        <p:nvPicPr>
          <p:cNvPr id="5" name="Picture 4" descr="A close up of a logo&#10;&#10;Description automatically generated">
            <a:extLst>
              <a:ext uri="{FF2B5EF4-FFF2-40B4-BE49-F238E27FC236}">
                <a16:creationId xmlns:a16="http://schemas.microsoft.com/office/drawing/2014/main" id="{EF1DF587-C177-4663-A9C4-35BC77918C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6567" y="2681555"/>
            <a:ext cx="4445433" cy="3777499"/>
          </a:xfrm>
          <a:prstGeom prst="rect">
            <a:avLst/>
          </a:prstGeom>
        </p:spPr>
      </p:pic>
    </p:spTree>
    <p:extLst>
      <p:ext uri="{BB962C8B-B14F-4D97-AF65-F5344CB8AC3E}">
        <p14:creationId xmlns:p14="http://schemas.microsoft.com/office/powerpoint/2010/main" val="100912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544496-E0B5-488A-AA75-D54CB9B1236C}"/>
              </a:ext>
            </a:extLst>
          </p:cNvPr>
          <p:cNvSpPr/>
          <p:nvPr/>
        </p:nvSpPr>
        <p:spPr bwMode="auto">
          <a:xfrm>
            <a:off x="1554817" y="2660377"/>
            <a:ext cx="2009204"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10s - 1,000s of apps</a:t>
            </a:r>
          </a:p>
        </p:txBody>
      </p:sp>
      <p:sp>
        <p:nvSpPr>
          <p:cNvPr id="6" name="Rectangle 5">
            <a:extLst>
              <a:ext uri="{FF2B5EF4-FFF2-40B4-BE49-F238E27FC236}">
                <a16:creationId xmlns:a16="http://schemas.microsoft.com/office/drawing/2014/main" id="{24DDB980-3FD9-43AC-9B3F-B65A348E470C}"/>
              </a:ext>
            </a:extLst>
          </p:cNvPr>
          <p:cNvSpPr/>
          <p:nvPr/>
        </p:nvSpPr>
        <p:spPr bwMode="auto">
          <a:xfrm>
            <a:off x="4172483" y="2665354"/>
            <a:ext cx="4062984" cy="485975"/>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Diverse infrastructure</a:t>
            </a:r>
          </a:p>
        </p:txBody>
      </p:sp>
      <p:sp>
        <p:nvSpPr>
          <p:cNvPr id="7" name="Rectangle 6">
            <a:extLst>
              <a:ext uri="{FF2B5EF4-FFF2-40B4-BE49-F238E27FC236}">
                <a16:creationId xmlns:a16="http://schemas.microsoft.com/office/drawing/2014/main" id="{D2078E30-F879-4822-83CC-75CD0CE454FD}"/>
              </a:ext>
            </a:extLst>
          </p:cNvPr>
          <p:cNvSpPr/>
          <p:nvPr/>
        </p:nvSpPr>
        <p:spPr bwMode="auto">
          <a:xfrm>
            <a:off x="7990370" y="2665354"/>
            <a:ext cx="3385545" cy="485975"/>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Multi-cloud</a:t>
            </a:r>
          </a:p>
        </p:txBody>
      </p:sp>
      <p:pic>
        <p:nvPicPr>
          <p:cNvPr id="45" name="Picture 44">
            <a:extLst>
              <a:ext uri="{FF2B5EF4-FFF2-40B4-BE49-F238E27FC236}">
                <a16:creationId xmlns:a16="http://schemas.microsoft.com/office/drawing/2014/main" id="{16E05C6A-6838-4824-A468-ABF8DE0BF1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717367" y="3235652"/>
            <a:ext cx="2014290" cy="666243"/>
          </a:xfrm>
          <a:prstGeom prst="rect">
            <a:avLst/>
          </a:prstGeom>
        </p:spPr>
      </p:pic>
      <p:sp>
        <p:nvSpPr>
          <p:cNvPr id="28" name="Rectangle 27">
            <a:extLst>
              <a:ext uri="{FF2B5EF4-FFF2-40B4-BE49-F238E27FC236}">
                <a16:creationId xmlns:a16="http://schemas.microsoft.com/office/drawing/2014/main" id="{0538CA92-7AAA-4E55-A21B-5E5E95411104}"/>
              </a:ext>
            </a:extLst>
          </p:cNvPr>
          <p:cNvSpPr/>
          <p:nvPr/>
        </p:nvSpPr>
        <p:spPr bwMode="auto">
          <a:xfrm>
            <a:off x="4501787" y="476339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IoT devices</a:t>
            </a:r>
          </a:p>
        </p:txBody>
      </p:sp>
      <p:sp>
        <p:nvSpPr>
          <p:cNvPr id="29" name="Rectangle 28">
            <a:extLst>
              <a:ext uri="{FF2B5EF4-FFF2-40B4-BE49-F238E27FC236}">
                <a16:creationId xmlns:a16="http://schemas.microsoft.com/office/drawing/2014/main" id="{919ECF62-017D-45BE-BB3A-735377C62E61}"/>
              </a:ext>
            </a:extLst>
          </p:cNvPr>
          <p:cNvSpPr/>
          <p:nvPr/>
        </p:nvSpPr>
        <p:spPr bwMode="auto">
          <a:xfrm>
            <a:off x="6140526" y="476339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Edge</a:t>
            </a:r>
          </a:p>
        </p:txBody>
      </p:sp>
      <p:sp>
        <p:nvSpPr>
          <p:cNvPr id="24" name="Rectangle 23">
            <a:extLst>
              <a:ext uri="{FF2B5EF4-FFF2-40B4-BE49-F238E27FC236}">
                <a16:creationId xmlns:a16="http://schemas.microsoft.com/office/drawing/2014/main" id="{D70BA76C-C8BC-4696-B0B0-7B218F9370FC}"/>
              </a:ext>
            </a:extLst>
          </p:cNvPr>
          <p:cNvSpPr/>
          <p:nvPr/>
        </p:nvSpPr>
        <p:spPr bwMode="auto">
          <a:xfrm>
            <a:off x="4501787" y="3457475"/>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Datacenters</a:t>
            </a:r>
          </a:p>
        </p:txBody>
      </p:sp>
      <p:sp>
        <p:nvSpPr>
          <p:cNvPr id="25" name="Rectangle 24">
            <a:extLst>
              <a:ext uri="{FF2B5EF4-FFF2-40B4-BE49-F238E27FC236}">
                <a16:creationId xmlns:a16="http://schemas.microsoft.com/office/drawing/2014/main" id="{CE8963E3-D775-4052-A5EC-37E3883302CA}"/>
              </a:ext>
            </a:extLst>
          </p:cNvPr>
          <p:cNvSpPr/>
          <p:nvPr/>
        </p:nvSpPr>
        <p:spPr bwMode="auto">
          <a:xfrm>
            <a:off x="4501787" y="411043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Branch offices</a:t>
            </a:r>
          </a:p>
        </p:txBody>
      </p:sp>
      <p:sp>
        <p:nvSpPr>
          <p:cNvPr id="26" name="Rectangle 25">
            <a:extLst>
              <a:ext uri="{FF2B5EF4-FFF2-40B4-BE49-F238E27FC236}">
                <a16:creationId xmlns:a16="http://schemas.microsoft.com/office/drawing/2014/main" id="{4DE22AAE-F920-4FE2-A883-83598E2E4961}"/>
              </a:ext>
            </a:extLst>
          </p:cNvPr>
          <p:cNvSpPr/>
          <p:nvPr/>
        </p:nvSpPr>
        <p:spPr bwMode="auto">
          <a:xfrm>
            <a:off x="6140526" y="3457475"/>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Hosters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7" name="Rectangle 26">
            <a:extLst>
              <a:ext uri="{FF2B5EF4-FFF2-40B4-BE49-F238E27FC236}">
                <a16:creationId xmlns:a16="http://schemas.microsoft.com/office/drawing/2014/main" id="{447F676D-AD4B-418B-B33B-9AA88A3AC010}"/>
              </a:ext>
            </a:extLst>
          </p:cNvPr>
          <p:cNvSpPr/>
          <p:nvPr/>
        </p:nvSpPr>
        <p:spPr bwMode="auto">
          <a:xfrm>
            <a:off x="6140526" y="411043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OEM hardware</a:t>
            </a:r>
          </a:p>
        </p:txBody>
      </p:sp>
      <p:grpSp>
        <p:nvGrpSpPr>
          <p:cNvPr id="85" name="IoT" descr=" IoT">
            <a:extLst>
              <a:ext uri="{FF2B5EF4-FFF2-40B4-BE49-F238E27FC236}">
                <a16:creationId xmlns:a16="http://schemas.microsoft.com/office/drawing/2014/main" id="{65B5D02B-6FC4-47ED-BBA6-5B66F50906E7}"/>
              </a:ext>
            </a:extLst>
          </p:cNvPr>
          <p:cNvGrpSpPr/>
          <p:nvPr/>
        </p:nvGrpSpPr>
        <p:grpSpPr>
          <a:xfrm>
            <a:off x="6354362" y="4904462"/>
            <a:ext cx="312052" cy="331707"/>
            <a:chOff x="11072775" y="1225438"/>
            <a:chExt cx="429593" cy="429591"/>
          </a:xfrm>
        </p:grpSpPr>
        <p:sp>
          <p:nvSpPr>
            <p:cNvPr id="86" name="Freeform: Shape 85">
              <a:extLst>
                <a:ext uri="{FF2B5EF4-FFF2-40B4-BE49-F238E27FC236}">
                  <a16:creationId xmlns:a16="http://schemas.microsoft.com/office/drawing/2014/main" id="{3D94179B-6EA3-49BE-B68B-DF36D800567C}"/>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863689F-FF68-44C8-8E37-8802C7F27260}"/>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F872334E-E4B5-4E95-BC65-0EA89C943167}"/>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3C170E28-3038-4CCB-9875-E6062858448A}"/>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41E7459-A078-4A0A-9E41-25A3B241AC89}"/>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4B2A2018-D82F-45EB-B36D-9E3D1ECEF2E2}"/>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2" name="location 1" descr="location">
            <a:extLst>
              <a:ext uri="{FF2B5EF4-FFF2-40B4-BE49-F238E27FC236}">
                <a16:creationId xmlns:a16="http://schemas.microsoft.com/office/drawing/2014/main" id="{0E6001AB-3F61-41B1-90A4-86794AE18EC9}"/>
              </a:ext>
            </a:extLst>
          </p:cNvPr>
          <p:cNvGrpSpPr/>
          <p:nvPr/>
        </p:nvGrpSpPr>
        <p:grpSpPr>
          <a:xfrm>
            <a:off x="4727022" y="4260858"/>
            <a:ext cx="203869" cy="311814"/>
            <a:chOff x="798318" y="5778597"/>
            <a:chExt cx="268482" cy="386300"/>
          </a:xfrm>
        </p:grpSpPr>
        <p:sp>
          <p:nvSpPr>
            <p:cNvPr id="93" name="Freeform 113">
              <a:extLst>
                <a:ext uri="{FF2B5EF4-FFF2-40B4-BE49-F238E27FC236}">
                  <a16:creationId xmlns:a16="http://schemas.microsoft.com/office/drawing/2014/main" id="{75001D27-FCF1-4749-B538-17A502892CF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D2B31DE1-B016-47C5-95A4-6EDEFD14606F}"/>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E16B082E-C081-4419-8181-4F55BD6D3B7A}"/>
              </a:ext>
            </a:extLst>
          </p:cNvPr>
          <p:cNvGrpSpPr/>
          <p:nvPr/>
        </p:nvGrpSpPr>
        <p:grpSpPr>
          <a:xfrm>
            <a:off x="4693067" y="3558903"/>
            <a:ext cx="271778" cy="409799"/>
            <a:chOff x="9260963" y="3966650"/>
            <a:chExt cx="435950" cy="618391"/>
          </a:xfrm>
        </p:grpSpPr>
        <p:grpSp>
          <p:nvGrpSpPr>
            <p:cNvPr id="95" name="server 1" descr="server">
              <a:extLst>
                <a:ext uri="{FF2B5EF4-FFF2-40B4-BE49-F238E27FC236}">
                  <a16:creationId xmlns:a16="http://schemas.microsoft.com/office/drawing/2014/main" id="{ADCBA607-6278-40A5-9867-EAA0866DF3C2}"/>
                </a:ext>
              </a:extLst>
            </p:cNvPr>
            <p:cNvGrpSpPr/>
            <p:nvPr/>
          </p:nvGrpSpPr>
          <p:grpSpPr>
            <a:xfrm>
              <a:off x="9260963" y="3966650"/>
              <a:ext cx="261778" cy="451476"/>
              <a:chOff x="789783" y="2138184"/>
              <a:chExt cx="261778" cy="451476"/>
            </a:xfrm>
          </p:grpSpPr>
          <p:sp>
            <p:nvSpPr>
              <p:cNvPr id="96" name="Rectangle 95">
                <a:extLst>
                  <a:ext uri="{FF2B5EF4-FFF2-40B4-BE49-F238E27FC236}">
                    <a16:creationId xmlns:a16="http://schemas.microsoft.com/office/drawing/2014/main" id="{35DF9839-29DE-4B61-B30E-14C2BE251BA8}"/>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DB255035-410B-4000-9060-8877613314A0}"/>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6D240F0-C8E2-4FDB-BF48-441EB2648A0B}"/>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4DFA97FD-4812-451B-A0BF-F17D43AC4B3F}"/>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00" name="server 1" descr="server">
              <a:extLst>
                <a:ext uri="{FF2B5EF4-FFF2-40B4-BE49-F238E27FC236}">
                  <a16:creationId xmlns:a16="http://schemas.microsoft.com/office/drawing/2014/main" id="{ED353EF5-7EC1-4E20-9E16-62523DF71923}"/>
                </a:ext>
              </a:extLst>
            </p:cNvPr>
            <p:cNvGrpSpPr/>
            <p:nvPr/>
          </p:nvGrpSpPr>
          <p:grpSpPr>
            <a:xfrm>
              <a:off x="9435135" y="4133565"/>
              <a:ext cx="261778" cy="451476"/>
              <a:chOff x="789783" y="2138184"/>
              <a:chExt cx="261778" cy="451476"/>
            </a:xfrm>
          </p:grpSpPr>
          <p:sp>
            <p:nvSpPr>
              <p:cNvPr id="101" name="Rectangle 100">
                <a:extLst>
                  <a:ext uri="{FF2B5EF4-FFF2-40B4-BE49-F238E27FC236}">
                    <a16:creationId xmlns:a16="http://schemas.microsoft.com/office/drawing/2014/main" id="{E7BB8B3C-216D-4480-80FD-A7FAB4DEE213}"/>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135ABAF7-152F-4E74-887B-FCD61CC1B9B2}"/>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4D96190A-F8BB-44B2-A55D-6596FBA91EFA}"/>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6C30AB3C-1D89-4F38-9663-D3D5AAD4701F}"/>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06" name="windows server licenses" descr="windows server licenses">
            <a:extLst>
              <a:ext uri="{FF2B5EF4-FFF2-40B4-BE49-F238E27FC236}">
                <a16:creationId xmlns:a16="http://schemas.microsoft.com/office/drawing/2014/main" id="{F40766D6-815D-4D69-85B4-D9BE91DF1DE9}"/>
              </a:ext>
            </a:extLst>
          </p:cNvPr>
          <p:cNvGrpSpPr/>
          <p:nvPr/>
        </p:nvGrpSpPr>
        <p:grpSpPr>
          <a:xfrm>
            <a:off x="6356080" y="3598865"/>
            <a:ext cx="308583" cy="327811"/>
            <a:chOff x="8263236" y="2194878"/>
            <a:chExt cx="336190" cy="335972"/>
          </a:xfrm>
        </p:grpSpPr>
        <p:sp>
          <p:nvSpPr>
            <p:cNvPr id="107" name="Freeform: Shape 106">
              <a:extLst>
                <a:ext uri="{FF2B5EF4-FFF2-40B4-BE49-F238E27FC236}">
                  <a16:creationId xmlns:a16="http://schemas.microsoft.com/office/drawing/2014/main" id="{A3A67B0E-E355-4FCB-A1FF-7EF31D99B8F2}"/>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36A96C08-A35F-47CC-9014-886C8A974277}"/>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3C4ED7BD-EC2C-4398-895A-6CE05AD76B69}"/>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7154FB1-07FA-4007-B910-0FA528721F27}"/>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2A2811DE-4B08-4006-B3A2-92861AB1FD16}"/>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2" name="backup" descr="backup, recovery">
            <a:extLst>
              <a:ext uri="{FF2B5EF4-FFF2-40B4-BE49-F238E27FC236}">
                <a16:creationId xmlns:a16="http://schemas.microsoft.com/office/drawing/2014/main" id="{6856E9F3-1271-46AC-B22F-344375FB7BCF}"/>
              </a:ext>
            </a:extLst>
          </p:cNvPr>
          <p:cNvGrpSpPr/>
          <p:nvPr/>
        </p:nvGrpSpPr>
        <p:grpSpPr>
          <a:xfrm>
            <a:off x="6354977" y="4251616"/>
            <a:ext cx="310516" cy="328141"/>
            <a:chOff x="11091501" y="3125849"/>
            <a:chExt cx="338296" cy="336310"/>
          </a:xfrm>
        </p:grpSpPr>
        <p:sp>
          <p:nvSpPr>
            <p:cNvPr id="113" name="Freeform: Shape 112">
              <a:extLst>
                <a:ext uri="{FF2B5EF4-FFF2-40B4-BE49-F238E27FC236}">
                  <a16:creationId xmlns:a16="http://schemas.microsoft.com/office/drawing/2014/main" id="{10C38B55-CB2E-4DAF-BFBA-005B8FF2066D}"/>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90C9985-1A7D-44D0-94EC-2D09874AF40F}"/>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BDF908D-C956-4BFD-BB89-21ABCCACA4BE}"/>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5304B77-82ED-4DB2-9682-36248D8B45F3}"/>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4E3678D-3AEA-46A4-BDAD-AE04C345ED9E}"/>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6E47BD38-1657-42FE-BA4D-30B64FDA8058}"/>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01A412A-826D-4DDE-B068-B2B368F316C4}"/>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09A3D6D-5AE0-463F-BFA8-69EDFA8CFB8E}"/>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1" name="devices" descr="devices">
            <a:extLst>
              <a:ext uri="{FF2B5EF4-FFF2-40B4-BE49-F238E27FC236}">
                <a16:creationId xmlns:a16="http://schemas.microsoft.com/office/drawing/2014/main" id="{6295B95A-70FC-4456-9C85-AE5B23E48A5E}"/>
              </a:ext>
            </a:extLst>
          </p:cNvPr>
          <p:cNvGrpSpPr/>
          <p:nvPr/>
        </p:nvGrpSpPr>
        <p:grpSpPr>
          <a:xfrm>
            <a:off x="4638016" y="4908135"/>
            <a:ext cx="381879" cy="323184"/>
            <a:chOff x="6192798" y="5102604"/>
            <a:chExt cx="537707" cy="428090"/>
          </a:xfrm>
        </p:grpSpPr>
        <p:grpSp>
          <p:nvGrpSpPr>
            <p:cNvPr id="122" name="Group 121">
              <a:extLst>
                <a:ext uri="{FF2B5EF4-FFF2-40B4-BE49-F238E27FC236}">
                  <a16:creationId xmlns:a16="http://schemas.microsoft.com/office/drawing/2014/main" id="{C26CD242-0BB9-49AB-904C-127C68B1B19A}"/>
                </a:ext>
              </a:extLst>
            </p:cNvPr>
            <p:cNvGrpSpPr/>
            <p:nvPr/>
          </p:nvGrpSpPr>
          <p:grpSpPr>
            <a:xfrm>
              <a:off x="6462844" y="5102604"/>
              <a:ext cx="267661" cy="197718"/>
              <a:chOff x="5056189" y="1363664"/>
              <a:chExt cx="315913" cy="233363"/>
            </a:xfrm>
          </p:grpSpPr>
          <p:sp>
            <p:nvSpPr>
              <p:cNvPr id="132" name="Freeform 44">
                <a:extLst>
                  <a:ext uri="{FF2B5EF4-FFF2-40B4-BE49-F238E27FC236}">
                    <a16:creationId xmlns:a16="http://schemas.microsoft.com/office/drawing/2014/main" id="{3B95358B-143E-4F8C-956A-F1FBE814504F}"/>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45">
                <a:extLst>
                  <a:ext uri="{FF2B5EF4-FFF2-40B4-BE49-F238E27FC236}">
                    <a16:creationId xmlns:a16="http://schemas.microsoft.com/office/drawing/2014/main" id="{12E86C06-1C36-4FC0-AF27-CD95F8BEAE0B}"/>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46">
                <a:extLst>
                  <a:ext uri="{FF2B5EF4-FFF2-40B4-BE49-F238E27FC236}">
                    <a16:creationId xmlns:a16="http://schemas.microsoft.com/office/drawing/2014/main" id="{0D113C5E-AC7F-46EA-B00A-0E873B2B9307}"/>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6922BB17-C976-45E6-8B33-208AFC74A455}"/>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72">
                <a:extLst>
                  <a:ext uri="{FF2B5EF4-FFF2-40B4-BE49-F238E27FC236}">
                    <a16:creationId xmlns:a16="http://schemas.microsoft.com/office/drawing/2014/main" id="{6939CA1E-B57F-40FE-9886-218EB080D257}"/>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91CF8430-AE18-4899-8532-480C4D8F596A}"/>
                </a:ext>
              </a:extLst>
            </p:cNvPr>
            <p:cNvGrpSpPr/>
            <p:nvPr/>
          </p:nvGrpSpPr>
          <p:grpSpPr>
            <a:xfrm>
              <a:off x="6192798" y="5232998"/>
              <a:ext cx="407642" cy="297696"/>
              <a:chOff x="5884864" y="1174751"/>
              <a:chExt cx="382588" cy="279400"/>
            </a:xfrm>
          </p:grpSpPr>
          <p:sp>
            <p:nvSpPr>
              <p:cNvPr id="129" name="Freeform 51">
                <a:extLst>
                  <a:ext uri="{FF2B5EF4-FFF2-40B4-BE49-F238E27FC236}">
                    <a16:creationId xmlns:a16="http://schemas.microsoft.com/office/drawing/2014/main" id="{37CB4B14-6AB1-4EBD-9E5A-2F445F728D62}"/>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52">
                <a:extLst>
                  <a:ext uri="{FF2B5EF4-FFF2-40B4-BE49-F238E27FC236}">
                    <a16:creationId xmlns:a16="http://schemas.microsoft.com/office/drawing/2014/main" id="{5896721E-9118-488B-AE22-373FFA994151}"/>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174">
                <a:extLst>
                  <a:ext uri="{FF2B5EF4-FFF2-40B4-BE49-F238E27FC236}">
                    <a16:creationId xmlns:a16="http://schemas.microsoft.com/office/drawing/2014/main" id="{5E3EC702-B259-4192-8ED9-7B9D900E84DF}"/>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DA5B8D4B-48E9-4683-95D5-2D69395535E8}"/>
                </a:ext>
              </a:extLst>
            </p:cNvPr>
            <p:cNvGrpSpPr/>
            <p:nvPr/>
          </p:nvGrpSpPr>
          <p:grpSpPr>
            <a:xfrm>
              <a:off x="6613123" y="5331563"/>
              <a:ext cx="117382" cy="199131"/>
              <a:chOff x="6597743" y="5280126"/>
              <a:chExt cx="117382" cy="199131"/>
            </a:xfrm>
          </p:grpSpPr>
          <p:sp>
            <p:nvSpPr>
              <p:cNvPr id="125" name="Freeform 48">
                <a:extLst>
                  <a:ext uri="{FF2B5EF4-FFF2-40B4-BE49-F238E27FC236}">
                    <a16:creationId xmlns:a16="http://schemas.microsoft.com/office/drawing/2014/main" id="{DC0B65A7-EF93-4B04-942B-028E1DF610BE}"/>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93E2FF34-28EE-4C4D-9BF2-CF8DC5C4E6B4}"/>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50">
                <a:extLst>
                  <a:ext uri="{FF2B5EF4-FFF2-40B4-BE49-F238E27FC236}">
                    <a16:creationId xmlns:a16="http://schemas.microsoft.com/office/drawing/2014/main" id="{C0604835-0B2B-4EA0-9597-263CCED6F517}"/>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175">
                <a:extLst>
                  <a:ext uri="{FF2B5EF4-FFF2-40B4-BE49-F238E27FC236}">
                    <a16:creationId xmlns:a16="http://schemas.microsoft.com/office/drawing/2014/main" id="{9998EDE6-A5A1-4CDD-8B7D-DB68D1367CC7}"/>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8" name="Rectangle 17">
            <a:extLst>
              <a:ext uri="{FF2B5EF4-FFF2-40B4-BE49-F238E27FC236}">
                <a16:creationId xmlns:a16="http://schemas.microsoft.com/office/drawing/2014/main" id="{161FFED1-7E5B-4960-940E-8EFA9154D74B}"/>
              </a:ext>
            </a:extLst>
          </p:cNvPr>
          <p:cNvSpPr/>
          <p:nvPr/>
        </p:nvSpPr>
        <p:spPr bwMode="auto">
          <a:xfrm>
            <a:off x="1083068" y="3472062"/>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VMs</a:t>
            </a:r>
          </a:p>
        </p:txBody>
      </p:sp>
      <p:sp>
        <p:nvSpPr>
          <p:cNvPr id="19" name="Rectangle 18">
            <a:extLst>
              <a:ext uri="{FF2B5EF4-FFF2-40B4-BE49-F238E27FC236}">
                <a16:creationId xmlns:a16="http://schemas.microsoft.com/office/drawing/2014/main" id="{346531B5-A0C6-40E6-A1D9-02B7636F1961}"/>
              </a:ext>
            </a:extLst>
          </p:cNvPr>
          <p:cNvSpPr/>
          <p:nvPr/>
        </p:nvSpPr>
        <p:spPr bwMode="auto">
          <a:xfrm>
            <a:off x="1083068" y="4125024"/>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20" name="Rectangle 19">
            <a:extLst>
              <a:ext uri="{FF2B5EF4-FFF2-40B4-BE49-F238E27FC236}">
                <a16:creationId xmlns:a16="http://schemas.microsoft.com/office/drawing/2014/main" id="{9606454F-9117-4C58-8940-5B30B544797D}"/>
              </a:ext>
            </a:extLst>
          </p:cNvPr>
          <p:cNvSpPr/>
          <p:nvPr/>
        </p:nvSpPr>
        <p:spPr bwMode="auto">
          <a:xfrm>
            <a:off x="2568779" y="3472062"/>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Databases</a:t>
            </a:r>
          </a:p>
        </p:txBody>
      </p:sp>
      <p:sp>
        <p:nvSpPr>
          <p:cNvPr id="21" name="Rectangle 20">
            <a:extLst>
              <a:ext uri="{FF2B5EF4-FFF2-40B4-BE49-F238E27FC236}">
                <a16:creationId xmlns:a16="http://schemas.microsoft.com/office/drawing/2014/main" id="{D6758504-72E9-4B44-BCEC-62E4E26676E8}"/>
              </a:ext>
            </a:extLst>
          </p:cNvPr>
          <p:cNvSpPr/>
          <p:nvPr/>
        </p:nvSpPr>
        <p:spPr bwMode="auto">
          <a:xfrm>
            <a:off x="2568779" y="4125024"/>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Serverless</a:t>
            </a:r>
          </a:p>
        </p:txBody>
      </p:sp>
      <p:grpSp>
        <p:nvGrpSpPr>
          <p:cNvPr id="49" name="Group 48">
            <a:extLst>
              <a:ext uri="{FF2B5EF4-FFF2-40B4-BE49-F238E27FC236}">
                <a16:creationId xmlns:a16="http://schemas.microsoft.com/office/drawing/2014/main" id="{BF481925-44F5-433F-A356-179D07136885}"/>
              </a:ext>
            </a:extLst>
          </p:cNvPr>
          <p:cNvGrpSpPr/>
          <p:nvPr/>
        </p:nvGrpSpPr>
        <p:grpSpPr>
          <a:xfrm>
            <a:off x="1322282" y="4923757"/>
            <a:ext cx="2715768" cy="431372"/>
            <a:chOff x="335533" y="4622982"/>
            <a:chExt cx="3198243" cy="477900"/>
          </a:xfrm>
        </p:grpSpPr>
        <p:pic>
          <p:nvPicPr>
            <p:cNvPr id="1030" name="Picture 6" descr="Related image">
              <a:extLst>
                <a:ext uri="{FF2B5EF4-FFF2-40B4-BE49-F238E27FC236}">
                  <a16:creationId xmlns:a16="http://schemas.microsoft.com/office/drawing/2014/main" id="{6B743BBD-92CA-4F5A-805D-088F089329A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533" y="4688387"/>
              <a:ext cx="347092" cy="3470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javascript logo png">
              <a:extLst>
                <a:ext uri="{FF2B5EF4-FFF2-40B4-BE49-F238E27FC236}">
                  <a16:creationId xmlns:a16="http://schemas.microsoft.com/office/drawing/2014/main" id="{7C220DD9-3607-4DD1-845E-27EE6EB77E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9846" y="4681430"/>
              <a:ext cx="361006" cy="3610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hon logo png">
              <a:extLst>
                <a:ext uri="{FF2B5EF4-FFF2-40B4-BE49-F238E27FC236}">
                  <a16:creationId xmlns:a16="http://schemas.microsoft.com/office/drawing/2014/main" id="{7384BD40-60F5-4ED3-BA71-ACAF3C6A64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073" y="4692651"/>
              <a:ext cx="338564" cy="3385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java logo png">
              <a:extLst>
                <a:ext uri="{FF2B5EF4-FFF2-40B4-BE49-F238E27FC236}">
                  <a16:creationId xmlns:a16="http://schemas.microsoft.com/office/drawing/2014/main" id="{DD1D16A6-427E-4929-8DCA-AD921D8A012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24" r="20724"/>
            <a:stretch/>
          </p:blipFill>
          <p:spPr bwMode="auto">
            <a:xfrm>
              <a:off x="1943858" y="4622982"/>
              <a:ext cx="279818" cy="477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go code logo png">
              <a:extLst>
                <a:ext uri="{FF2B5EF4-FFF2-40B4-BE49-F238E27FC236}">
                  <a16:creationId xmlns:a16="http://schemas.microsoft.com/office/drawing/2014/main" id="{E651ED4F-D1EB-4626-884E-F53CB40E4AC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0897" y="4770120"/>
              <a:ext cx="486964" cy="1836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hp logo png">
              <a:extLst>
                <a:ext uri="{FF2B5EF4-FFF2-40B4-BE49-F238E27FC236}">
                  <a16:creationId xmlns:a16="http://schemas.microsoft.com/office/drawing/2014/main" id="{84509149-B83B-4601-969E-01AA83EA55B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85082" y="4740814"/>
              <a:ext cx="448694" cy="242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DB77377-7357-456E-887A-9BD5583FC8E2}"/>
              </a:ext>
            </a:extLst>
          </p:cNvPr>
          <p:cNvGrpSpPr/>
          <p:nvPr/>
        </p:nvGrpSpPr>
        <p:grpSpPr>
          <a:xfrm>
            <a:off x="1243435" y="3628974"/>
            <a:ext cx="344951" cy="298832"/>
            <a:chOff x="911674" y="3283088"/>
            <a:chExt cx="375812" cy="306271"/>
          </a:xfrm>
        </p:grpSpPr>
        <p:grpSp>
          <p:nvGrpSpPr>
            <p:cNvPr id="62" name="monitor 1" descr="monitor, desktop">
              <a:extLst>
                <a:ext uri="{FF2B5EF4-FFF2-40B4-BE49-F238E27FC236}">
                  <a16:creationId xmlns:a16="http://schemas.microsoft.com/office/drawing/2014/main" id="{AC786E9B-BC42-4034-99A4-867A167DD725}"/>
                </a:ext>
              </a:extLst>
            </p:cNvPr>
            <p:cNvGrpSpPr/>
            <p:nvPr/>
          </p:nvGrpSpPr>
          <p:grpSpPr>
            <a:xfrm>
              <a:off x="911674" y="3283088"/>
              <a:ext cx="375812" cy="306271"/>
              <a:chOff x="4233864" y="1827214"/>
              <a:chExt cx="403225" cy="328613"/>
            </a:xfrm>
          </p:grpSpPr>
          <p:sp>
            <p:nvSpPr>
              <p:cNvPr id="63" name="Freeform 53">
                <a:extLst>
                  <a:ext uri="{FF2B5EF4-FFF2-40B4-BE49-F238E27FC236}">
                    <a16:creationId xmlns:a16="http://schemas.microsoft.com/office/drawing/2014/main" id="{8EC58E04-9B14-4A30-A203-70A4E481A504}"/>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54">
                <a:extLst>
                  <a:ext uri="{FF2B5EF4-FFF2-40B4-BE49-F238E27FC236}">
                    <a16:creationId xmlns:a16="http://schemas.microsoft.com/office/drawing/2014/main" id="{DB25CDBB-A59B-4C8A-B6AC-19D9774C4757}"/>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73">
                <a:extLst>
                  <a:ext uri="{FF2B5EF4-FFF2-40B4-BE49-F238E27FC236}">
                    <a16:creationId xmlns:a16="http://schemas.microsoft.com/office/drawing/2014/main" id="{E2F74541-378C-4FBE-83CB-3B5DF527045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391FF353-A587-4511-8760-C25EE7802247}"/>
                </a:ext>
              </a:extLst>
            </p:cNvPr>
            <p:cNvGrpSpPr/>
            <p:nvPr/>
          </p:nvGrpSpPr>
          <p:grpSpPr>
            <a:xfrm>
              <a:off x="1040456" y="3311396"/>
              <a:ext cx="118248" cy="127820"/>
              <a:chOff x="1031896" y="3342896"/>
              <a:chExt cx="135369" cy="146327"/>
            </a:xfrm>
            <a:solidFill>
              <a:schemeClr val="accent1"/>
            </a:solidFill>
          </p:grpSpPr>
          <p:sp>
            <p:nvSpPr>
              <p:cNvPr id="55" name="Freeform: Shape 54">
                <a:extLst>
                  <a:ext uri="{FF2B5EF4-FFF2-40B4-BE49-F238E27FC236}">
                    <a16:creationId xmlns:a16="http://schemas.microsoft.com/office/drawing/2014/main" id="{A8C15F55-048D-4A2A-BDF9-A6EBE9C044F3}"/>
                  </a:ext>
                  <a:ext uri="{C183D7F6-B498-43B3-948B-1728B52AA6E4}">
                    <adec:decorative xmlns:adec="http://schemas.microsoft.com/office/drawing/2017/decorative" val="1"/>
                  </a:ext>
                </a:extLst>
              </p:cNvPr>
              <p:cNvSpPr/>
              <p:nvPr/>
            </p:nvSpPr>
            <p:spPr>
              <a:xfrm>
                <a:off x="1040479" y="3342896"/>
                <a:ext cx="114045" cy="68427"/>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A4031CA-0544-4B11-8C80-F6C0899663B1}"/>
                  </a:ext>
                  <a:ext uri="{C183D7F6-B498-43B3-948B-1728B52AA6E4}">
                    <adec:decorative xmlns:adec="http://schemas.microsoft.com/office/drawing/2017/decorative" val="1"/>
                  </a:ext>
                </a:extLst>
              </p:cNvPr>
              <p:cNvSpPr/>
              <p:nvPr/>
            </p:nvSpPr>
            <p:spPr>
              <a:xfrm>
                <a:off x="1031896" y="3389717"/>
                <a:ext cx="60824" cy="9883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EDA2EB0-C770-4AE9-9858-A4107CC1C946}"/>
                  </a:ext>
                  <a:ext uri="{C183D7F6-B498-43B3-948B-1728B52AA6E4}">
                    <adec:decorative xmlns:adec="http://schemas.microsoft.com/office/drawing/2017/decorative" val="1"/>
                  </a:ext>
                </a:extLst>
              </p:cNvPr>
              <p:cNvSpPr/>
              <p:nvPr/>
            </p:nvSpPr>
            <p:spPr>
              <a:xfrm>
                <a:off x="1106441" y="3390385"/>
                <a:ext cx="60824" cy="9883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7" name="server 2" descr="server">
            <a:extLst>
              <a:ext uri="{FF2B5EF4-FFF2-40B4-BE49-F238E27FC236}">
                <a16:creationId xmlns:a16="http://schemas.microsoft.com/office/drawing/2014/main" id="{E61C2F18-DC45-452A-8083-EE910C976A83}"/>
              </a:ext>
            </a:extLst>
          </p:cNvPr>
          <p:cNvGrpSpPr>
            <a:grpSpLocks noChangeAspect="1"/>
          </p:cNvGrpSpPr>
          <p:nvPr/>
        </p:nvGrpSpPr>
        <p:grpSpPr bwMode="auto">
          <a:xfrm>
            <a:off x="2723890" y="3628590"/>
            <a:ext cx="316531" cy="299599"/>
            <a:chOff x="1608" y="1359"/>
            <a:chExt cx="292" cy="260"/>
          </a:xfrm>
        </p:grpSpPr>
        <p:sp>
          <p:nvSpPr>
            <p:cNvPr id="68" name="AutoShape 11">
              <a:extLst>
                <a:ext uri="{FF2B5EF4-FFF2-40B4-BE49-F238E27FC236}">
                  <a16:creationId xmlns:a16="http://schemas.microsoft.com/office/drawing/2014/main" id="{F4E9E677-A534-4AC7-833C-CD7C4CFA5537}"/>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3">
              <a:extLst>
                <a:ext uri="{FF2B5EF4-FFF2-40B4-BE49-F238E27FC236}">
                  <a16:creationId xmlns:a16="http://schemas.microsoft.com/office/drawing/2014/main" id="{FBD04DA7-5786-4E6F-86B5-6EBC862DCE6B}"/>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14">
              <a:extLst>
                <a:ext uri="{FF2B5EF4-FFF2-40B4-BE49-F238E27FC236}">
                  <a16:creationId xmlns:a16="http://schemas.microsoft.com/office/drawing/2014/main" id="{75CD691D-B851-4D27-8374-49984A5180D5}"/>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5">
              <a:extLst>
                <a:ext uri="{FF2B5EF4-FFF2-40B4-BE49-F238E27FC236}">
                  <a16:creationId xmlns:a16="http://schemas.microsoft.com/office/drawing/2014/main" id="{C65AA8FD-DA0F-4F2D-9B20-82344D4A9355}"/>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6">
              <a:extLst>
                <a:ext uri="{FF2B5EF4-FFF2-40B4-BE49-F238E27FC236}">
                  <a16:creationId xmlns:a16="http://schemas.microsoft.com/office/drawing/2014/main" id="{48E92782-95C5-418C-8FA1-70514416FA06}"/>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7">
              <a:extLst>
                <a:ext uri="{FF2B5EF4-FFF2-40B4-BE49-F238E27FC236}">
                  <a16:creationId xmlns:a16="http://schemas.microsoft.com/office/drawing/2014/main" id="{D13D8F12-A040-4EE7-89E7-44C030DA865D}"/>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8">
              <a:extLst>
                <a:ext uri="{FF2B5EF4-FFF2-40B4-BE49-F238E27FC236}">
                  <a16:creationId xmlns:a16="http://schemas.microsoft.com/office/drawing/2014/main" id="{EC16AC13-E643-4B48-8BBF-E52D7FA20BED}"/>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9">
              <a:extLst>
                <a:ext uri="{FF2B5EF4-FFF2-40B4-BE49-F238E27FC236}">
                  <a16:creationId xmlns:a16="http://schemas.microsoft.com/office/drawing/2014/main" id="{EF69554E-DC73-43D2-B1CD-58C19CDB0C96}"/>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20">
              <a:extLst>
                <a:ext uri="{FF2B5EF4-FFF2-40B4-BE49-F238E27FC236}">
                  <a16:creationId xmlns:a16="http://schemas.microsoft.com/office/drawing/2014/main" id="{5B13EEAB-0E47-4D6C-9C84-E0E83BFCB7B0}"/>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21">
              <a:extLst>
                <a:ext uri="{FF2B5EF4-FFF2-40B4-BE49-F238E27FC236}">
                  <a16:creationId xmlns:a16="http://schemas.microsoft.com/office/drawing/2014/main" id="{A80B0B36-795E-412A-892C-DA1E74D72BAE}"/>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22">
              <a:extLst>
                <a:ext uri="{FF2B5EF4-FFF2-40B4-BE49-F238E27FC236}">
                  <a16:creationId xmlns:a16="http://schemas.microsoft.com/office/drawing/2014/main" id="{BB63CF7A-78B9-497C-B508-1E6129C979C3}"/>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23">
              <a:extLst>
                <a:ext uri="{FF2B5EF4-FFF2-40B4-BE49-F238E27FC236}">
                  <a16:creationId xmlns:a16="http://schemas.microsoft.com/office/drawing/2014/main" id="{21348ACD-2B44-4BBC-B5F3-531C13915D1C}"/>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24">
              <a:extLst>
                <a:ext uri="{FF2B5EF4-FFF2-40B4-BE49-F238E27FC236}">
                  <a16:creationId xmlns:a16="http://schemas.microsoft.com/office/drawing/2014/main" id="{4AAFB7FD-F1EA-4F41-8D1C-650C3471B0F2}"/>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storage3" descr="storage">
            <a:extLst>
              <a:ext uri="{FF2B5EF4-FFF2-40B4-BE49-F238E27FC236}">
                <a16:creationId xmlns:a16="http://schemas.microsoft.com/office/drawing/2014/main" id="{C6BF4FA2-5BC2-4D1F-9C52-22FC6CF14D17}"/>
              </a:ext>
            </a:extLst>
          </p:cNvPr>
          <p:cNvGrpSpPr/>
          <p:nvPr/>
        </p:nvGrpSpPr>
        <p:grpSpPr>
          <a:xfrm>
            <a:off x="1308176" y="4279221"/>
            <a:ext cx="215470" cy="304261"/>
            <a:chOff x="19547751" y="2337953"/>
            <a:chExt cx="652743" cy="867099"/>
          </a:xfrm>
        </p:grpSpPr>
        <p:sp>
          <p:nvSpPr>
            <p:cNvPr id="82" name="Freeform: Shape 81">
              <a:extLst>
                <a:ext uri="{FF2B5EF4-FFF2-40B4-BE49-F238E27FC236}">
                  <a16:creationId xmlns:a16="http://schemas.microsoft.com/office/drawing/2014/main" id="{7A015CAD-A04E-41F6-B3F4-90A047B9101D}"/>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46F58D62-6053-41B8-A662-86B911F4245E}"/>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C19D57CD-C520-4252-8D0B-04EC836315E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download" descr="download">
            <a:extLst>
              <a:ext uri="{FF2B5EF4-FFF2-40B4-BE49-F238E27FC236}">
                <a16:creationId xmlns:a16="http://schemas.microsoft.com/office/drawing/2014/main" id="{051B04CF-F1EC-47F0-82C7-5F787E0DD7DE}"/>
              </a:ext>
            </a:extLst>
          </p:cNvPr>
          <p:cNvGrpSpPr/>
          <p:nvPr/>
        </p:nvGrpSpPr>
        <p:grpSpPr>
          <a:xfrm>
            <a:off x="2725693" y="4192195"/>
            <a:ext cx="312923" cy="478314"/>
            <a:chOff x="5313116" y="2458002"/>
            <a:chExt cx="499452" cy="718186"/>
          </a:xfrm>
        </p:grpSpPr>
        <p:grpSp>
          <p:nvGrpSpPr>
            <p:cNvPr id="138" name="Group 137">
              <a:extLst>
                <a:ext uri="{FF2B5EF4-FFF2-40B4-BE49-F238E27FC236}">
                  <a16:creationId xmlns:a16="http://schemas.microsoft.com/office/drawing/2014/main" id="{C8D13CB2-5DD6-49C0-833D-8B6643E3AAB8}"/>
                </a:ext>
              </a:extLst>
            </p:cNvPr>
            <p:cNvGrpSpPr/>
            <p:nvPr/>
          </p:nvGrpSpPr>
          <p:grpSpPr>
            <a:xfrm>
              <a:off x="5313116" y="2793058"/>
              <a:ext cx="499452" cy="383130"/>
              <a:chOff x="-521811" y="6917198"/>
              <a:chExt cx="676958" cy="519294"/>
            </a:xfrm>
          </p:grpSpPr>
          <p:grpSp>
            <p:nvGrpSpPr>
              <p:cNvPr id="142" name="Group 141">
                <a:extLst>
                  <a:ext uri="{FF2B5EF4-FFF2-40B4-BE49-F238E27FC236}">
                    <a16:creationId xmlns:a16="http://schemas.microsoft.com/office/drawing/2014/main" id="{97921304-3834-47DC-A584-880E1B8F4F49}"/>
                  </a:ext>
                </a:extLst>
              </p:cNvPr>
              <p:cNvGrpSpPr/>
              <p:nvPr/>
            </p:nvGrpSpPr>
            <p:grpSpPr>
              <a:xfrm>
                <a:off x="-521811" y="6917198"/>
                <a:ext cx="579992" cy="423562"/>
                <a:chOff x="5884864" y="1174751"/>
                <a:chExt cx="382588" cy="279400"/>
              </a:xfrm>
            </p:grpSpPr>
            <p:sp>
              <p:nvSpPr>
                <p:cNvPr id="149" name="Freeform 51">
                  <a:extLst>
                    <a:ext uri="{FF2B5EF4-FFF2-40B4-BE49-F238E27FC236}">
                      <a16:creationId xmlns:a16="http://schemas.microsoft.com/office/drawing/2014/main" id="{E6E0FEE3-A08C-42DF-A119-4A5CE27004CA}"/>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52">
                  <a:extLst>
                    <a:ext uri="{FF2B5EF4-FFF2-40B4-BE49-F238E27FC236}">
                      <a16:creationId xmlns:a16="http://schemas.microsoft.com/office/drawing/2014/main" id="{ABA2A5FA-2B84-4B13-AA16-084FD044E832}"/>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74">
                  <a:extLst>
                    <a:ext uri="{FF2B5EF4-FFF2-40B4-BE49-F238E27FC236}">
                      <a16:creationId xmlns:a16="http://schemas.microsoft.com/office/drawing/2014/main" id="{EF61A7F8-59B7-497C-8AD2-9C828FEFF9D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F2291A97-2E25-4E4D-99EB-E00463B303E6}"/>
                  </a:ext>
                </a:extLst>
              </p:cNvPr>
              <p:cNvGrpSpPr/>
              <p:nvPr/>
            </p:nvGrpSpPr>
            <p:grpSpPr>
              <a:xfrm>
                <a:off x="-225680" y="7155179"/>
                <a:ext cx="380827" cy="281313"/>
                <a:chOff x="5056189" y="1363664"/>
                <a:chExt cx="315913" cy="233363"/>
              </a:xfrm>
            </p:grpSpPr>
            <p:sp>
              <p:nvSpPr>
                <p:cNvPr id="144" name="Freeform 44">
                  <a:extLst>
                    <a:ext uri="{FF2B5EF4-FFF2-40B4-BE49-F238E27FC236}">
                      <a16:creationId xmlns:a16="http://schemas.microsoft.com/office/drawing/2014/main" id="{34DE724F-5026-48B7-96D5-D97EB7CD2163}"/>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45">
                  <a:extLst>
                    <a:ext uri="{FF2B5EF4-FFF2-40B4-BE49-F238E27FC236}">
                      <a16:creationId xmlns:a16="http://schemas.microsoft.com/office/drawing/2014/main" id="{93F97339-FADD-4DA9-B322-6391B3978549}"/>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46">
                  <a:extLst>
                    <a:ext uri="{FF2B5EF4-FFF2-40B4-BE49-F238E27FC236}">
                      <a16:creationId xmlns:a16="http://schemas.microsoft.com/office/drawing/2014/main" id="{4FEF91E0-CD69-44FB-BD70-EF8D9EE8C22A}"/>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94DCA8F0-095C-4857-ACE7-172CAEDDA4A5}"/>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172">
                  <a:extLst>
                    <a:ext uri="{FF2B5EF4-FFF2-40B4-BE49-F238E27FC236}">
                      <a16:creationId xmlns:a16="http://schemas.microsoft.com/office/drawing/2014/main" id="{D1273859-1EA4-433C-A949-5BF2AE34711C}"/>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9" name="Group 138">
              <a:extLst>
                <a:ext uri="{FF2B5EF4-FFF2-40B4-BE49-F238E27FC236}">
                  <a16:creationId xmlns:a16="http://schemas.microsoft.com/office/drawing/2014/main" id="{0A428B9F-41BF-4B2A-948D-DBD0D2D2BDF2}"/>
                </a:ext>
              </a:extLst>
            </p:cNvPr>
            <p:cNvGrpSpPr/>
            <p:nvPr/>
          </p:nvGrpSpPr>
          <p:grpSpPr>
            <a:xfrm>
              <a:off x="5386223" y="2458002"/>
              <a:ext cx="420218" cy="243940"/>
              <a:chOff x="5332883" y="2396558"/>
              <a:chExt cx="526897" cy="305868"/>
            </a:xfrm>
          </p:grpSpPr>
          <p:sp>
            <p:nvSpPr>
              <p:cNvPr id="140" name="Freeform: Shape 139">
                <a:extLst>
                  <a:ext uri="{FF2B5EF4-FFF2-40B4-BE49-F238E27FC236}">
                    <a16:creationId xmlns:a16="http://schemas.microsoft.com/office/drawing/2014/main" id="{3B4C69CC-9CF0-4C36-82CD-407997A9E340}"/>
                  </a:ext>
                </a:extLst>
              </p:cNvPr>
              <p:cNvSpPr/>
              <p:nvPr/>
            </p:nvSpPr>
            <p:spPr bwMode="auto">
              <a:xfrm>
                <a:off x="5332883" y="2396558"/>
                <a:ext cx="526897" cy="289945"/>
              </a:xfrm>
              <a:custGeom>
                <a:avLst/>
                <a:gdLst>
                  <a:gd name="connsiteX0" fmla="*/ 981078 w 1992667"/>
                  <a:gd name="connsiteY0" fmla="*/ 0 h 1096542"/>
                  <a:gd name="connsiteX1" fmla="*/ 1412538 w 1992667"/>
                  <a:gd name="connsiteY1" fmla="*/ 285990 h 1096542"/>
                  <a:gd name="connsiteX2" fmla="*/ 1417175 w 1992667"/>
                  <a:gd name="connsiteY2" fmla="*/ 298661 h 1096542"/>
                  <a:gd name="connsiteX3" fmla="*/ 1454224 w 1992667"/>
                  <a:gd name="connsiteY3" fmla="*/ 285100 h 1096542"/>
                  <a:gd name="connsiteX4" fmla="*/ 1577640 w 1992667"/>
                  <a:gd name="connsiteY4" fmla="*/ 266442 h 1096542"/>
                  <a:gd name="connsiteX5" fmla="*/ 1992667 w 1992667"/>
                  <a:gd name="connsiteY5" fmla="*/ 681468 h 1096542"/>
                  <a:gd name="connsiteX6" fmla="*/ 1620074 w 1992667"/>
                  <a:gd name="connsiteY6" fmla="*/ 1094351 h 1096542"/>
                  <a:gd name="connsiteX7" fmla="*/ 1590334 w 1992667"/>
                  <a:gd name="connsiteY7" fmla="*/ 1095853 h 1096542"/>
                  <a:gd name="connsiteX8" fmla="*/ 1590334 w 1992667"/>
                  <a:gd name="connsiteY8" fmla="*/ 1096192 h 1096542"/>
                  <a:gd name="connsiteX9" fmla="*/ 1583603 w 1992667"/>
                  <a:gd name="connsiteY9" fmla="*/ 1096192 h 1096542"/>
                  <a:gd name="connsiteX10" fmla="*/ 1577640 w 1992667"/>
                  <a:gd name="connsiteY10" fmla="*/ 1096494 h 1096542"/>
                  <a:gd name="connsiteX11" fmla="*/ 1573299 w 1992667"/>
                  <a:gd name="connsiteY11" fmla="*/ 1096192 h 1096542"/>
                  <a:gd name="connsiteX12" fmla="*/ 238530 w 1992667"/>
                  <a:gd name="connsiteY12" fmla="*/ 1096192 h 1096542"/>
                  <a:gd name="connsiteX13" fmla="*/ 236607 w 1992667"/>
                  <a:gd name="connsiteY13" fmla="*/ 1096364 h 1096542"/>
                  <a:gd name="connsiteX14" fmla="*/ 168631 w 1992667"/>
                  <a:gd name="connsiteY14" fmla="*/ 1088736 h 1096542"/>
                  <a:gd name="connsiteX15" fmla="*/ 7807 w 1992667"/>
                  <a:gd name="connsiteY15" fmla="*/ 810181 h 1096542"/>
                  <a:gd name="connsiteX16" fmla="*/ 218387 w 1992667"/>
                  <a:gd name="connsiteY16" fmla="*/ 641729 h 1096542"/>
                  <a:gd name="connsiteX17" fmla="*/ 252228 w 1992667"/>
                  <a:gd name="connsiteY17" fmla="*/ 642923 h 1096542"/>
                  <a:gd name="connsiteX18" fmla="*/ 257696 w 1992667"/>
                  <a:gd name="connsiteY18" fmla="*/ 643954 h 1096542"/>
                  <a:gd name="connsiteX19" fmla="*/ 253437 w 1992667"/>
                  <a:gd name="connsiteY19" fmla="*/ 618570 h 1096542"/>
                  <a:gd name="connsiteX20" fmla="*/ 288663 w 1992667"/>
                  <a:gd name="connsiteY20" fmla="*/ 466160 h 1096542"/>
                  <a:gd name="connsiteX21" fmla="*/ 527577 w 1992667"/>
                  <a:gd name="connsiteY21" fmla="*/ 332417 h 1096542"/>
                  <a:gd name="connsiteX22" fmla="*/ 532893 w 1992667"/>
                  <a:gd name="connsiteY22" fmla="*/ 332815 h 1096542"/>
                  <a:gd name="connsiteX23" fmla="*/ 533871 w 1992667"/>
                  <a:gd name="connsiteY23" fmla="*/ 329012 h 1096542"/>
                  <a:gd name="connsiteX24" fmla="*/ 981078 w 1992667"/>
                  <a:gd name="connsiteY24" fmla="*/ 0 h 109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2667" h="1096542">
                    <a:moveTo>
                      <a:pt x="981078" y="0"/>
                    </a:moveTo>
                    <a:cubicBezTo>
                      <a:pt x="1175037" y="0"/>
                      <a:pt x="1341453" y="117926"/>
                      <a:pt x="1412538" y="285990"/>
                    </a:cubicBezTo>
                    <a:lnTo>
                      <a:pt x="1417175" y="298661"/>
                    </a:lnTo>
                    <a:lnTo>
                      <a:pt x="1454224" y="285100"/>
                    </a:lnTo>
                    <a:cubicBezTo>
                      <a:pt x="1493211" y="272974"/>
                      <a:pt x="1534662" y="266442"/>
                      <a:pt x="1577640" y="266442"/>
                    </a:cubicBezTo>
                    <a:cubicBezTo>
                      <a:pt x="1806853" y="266442"/>
                      <a:pt x="1992667" y="452255"/>
                      <a:pt x="1992667" y="681468"/>
                    </a:cubicBezTo>
                    <a:cubicBezTo>
                      <a:pt x="1992667" y="896354"/>
                      <a:pt x="1829354" y="1073097"/>
                      <a:pt x="1620074" y="1094351"/>
                    </a:cubicBezTo>
                    <a:lnTo>
                      <a:pt x="1590334" y="1095853"/>
                    </a:lnTo>
                    <a:lnTo>
                      <a:pt x="1590334" y="1096192"/>
                    </a:lnTo>
                    <a:lnTo>
                      <a:pt x="1583603" y="1096192"/>
                    </a:lnTo>
                    <a:lnTo>
                      <a:pt x="1577640" y="1096494"/>
                    </a:lnTo>
                    <a:lnTo>
                      <a:pt x="1573299" y="1096192"/>
                    </a:lnTo>
                    <a:lnTo>
                      <a:pt x="238530" y="1096192"/>
                    </a:lnTo>
                    <a:lnTo>
                      <a:pt x="236607" y="1096364"/>
                    </a:lnTo>
                    <a:cubicBezTo>
                      <a:pt x="214249" y="1097253"/>
                      <a:pt x="191381" y="1094832"/>
                      <a:pt x="168631" y="1088736"/>
                    </a:cubicBezTo>
                    <a:cubicBezTo>
                      <a:pt x="47299" y="1056225"/>
                      <a:pt x="-24704" y="931512"/>
                      <a:pt x="7807" y="810181"/>
                    </a:cubicBezTo>
                    <a:cubicBezTo>
                      <a:pt x="34222" y="711599"/>
                      <a:pt x="121505" y="645582"/>
                      <a:pt x="218387" y="641729"/>
                    </a:cubicBezTo>
                    <a:cubicBezTo>
                      <a:pt x="229566" y="641284"/>
                      <a:pt x="240872" y="641667"/>
                      <a:pt x="252228" y="642923"/>
                    </a:cubicBezTo>
                    <a:lnTo>
                      <a:pt x="257696" y="643954"/>
                    </a:lnTo>
                    <a:lnTo>
                      <a:pt x="253437" y="618570"/>
                    </a:lnTo>
                    <a:cubicBezTo>
                      <a:pt x="249804" y="567160"/>
                      <a:pt x="260955" y="514152"/>
                      <a:pt x="288663" y="466160"/>
                    </a:cubicBezTo>
                    <a:cubicBezTo>
                      <a:pt x="339462" y="378174"/>
                      <a:pt x="432686" y="329953"/>
                      <a:pt x="527577" y="332417"/>
                    </a:cubicBezTo>
                    <a:lnTo>
                      <a:pt x="532893" y="332815"/>
                    </a:lnTo>
                    <a:lnTo>
                      <a:pt x="533871" y="329012"/>
                    </a:lnTo>
                    <a:cubicBezTo>
                      <a:pt x="593157" y="138399"/>
                      <a:pt x="770955" y="0"/>
                      <a:pt x="981078"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err="1">
                  <a:ln>
                    <a:noFill/>
                  </a:ln>
                  <a:solidFill>
                    <a:srgbClr val="000000"/>
                  </a:solidFill>
                  <a:effectLst/>
                  <a:uLnTx/>
                  <a:uFillTx/>
                  <a:latin typeface="Segoe UI"/>
                  <a:ea typeface="+mn-ea"/>
                  <a:cs typeface="+mn-cs"/>
                </a:endParaRPr>
              </a:p>
            </p:txBody>
          </p:sp>
          <p:sp>
            <p:nvSpPr>
              <p:cNvPr id="141" name="Freeform 1085">
                <a:extLst>
                  <a:ext uri="{FF2B5EF4-FFF2-40B4-BE49-F238E27FC236}">
                    <a16:creationId xmlns:a16="http://schemas.microsoft.com/office/drawing/2014/main" id="{7275195F-A9D0-48B1-8EFC-8D51B575CCAD}"/>
                  </a:ext>
                </a:extLst>
              </p:cNvPr>
              <p:cNvSpPr>
                <a:spLocks/>
              </p:cNvSpPr>
              <p:nvPr/>
            </p:nvSpPr>
            <p:spPr bwMode="auto">
              <a:xfrm flipV="1">
                <a:off x="5515867" y="2545964"/>
                <a:ext cx="160931" cy="156462"/>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0078D7"/>
              </a:solidFill>
              <a:ln>
                <a:noFill/>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026" name="Picture 2">
            <a:extLst>
              <a:ext uri="{FF2B5EF4-FFF2-40B4-BE49-F238E27FC236}">
                <a16:creationId xmlns:a16="http://schemas.microsoft.com/office/drawing/2014/main" id="{186E5363-CBC2-4C16-AE8D-FBC9EE5396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8868278" y="4840527"/>
            <a:ext cx="1712468" cy="4370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11EE2C2-2522-45B0-B48E-9E3E32470B1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p:blipFill>
        <p:spPr bwMode="auto">
          <a:xfrm>
            <a:off x="9377802" y="4163763"/>
            <a:ext cx="693420" cy="41489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3">
            <a:extLst>
              <a:ext uri="{FF2B5EF4-FFF2-40B4-BE49-F238E27FC236}">
                <a16:creationId xmlns:a16="http://schemas.microsoft.com/office/drawing/2014/main" id="{DCEDCE56-5723-44C3-B6BF-5B14E177A6EA}"/>
              </a:ext>
            </a:extLst>
          </p:cNvPr>
          <p:cNvSpPr>
            <a:spLocks noGrp="1"/>
          </p:cNvSpPr>
          <p:nvPr>
            <p:ph type="title"/>
          </p:nvPr>
        </p:nvSpPr>
        <p:spPr>
          <a:xfrm>
            <a:off x="588263" y="457200"/>
            <a:ext cx="11018520" cy="839038"/>
          </a:xfrm>
        </p:spPr>
        <p:txBody>
          <a:bodyPr>
            <a:normAutofit/>
          </a:bodyPr>
          <a:lstStyle/>
          <a:p>
            <a:pPr algn="ctr"/>
            <a:r>
              <a:rPr lang="en-US" sz="4800" b="0" dirty="0"/>
              <a:t>IT environments are evolving</a:t>
            </a:r>
            <a:endParaRPr lang="en-US" sz="4800" dirty="0"/>
          </a:p>
        </p:txBody>
      </p:sp>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A562DFFD-D139-43A6-9C08-604B9F083079}"/>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4230279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E5AE1B-3281-4AF0-80C3-92B300B971CC}"/>
              </a:ext>
              <a:ext uri="{C183D7F6-B498-43B3-948B-1728B52AA6E4}">
                <adec:decorative xmlns:adec="http://schemas.microsoft.com/office/drawing/2017/decorative" val="1"/>
              </a:ext>
            </a:extLst>
          </p:cNvPr>
          <p:cNvSpPr/>
          <p:nvPr/>
        </p:nvSpPr>
        <p:spPr bwMode="auto">
          <a:xfrm>
            <a:off x="517534" y="5806470"/>
            <a:ext cx="11156932" cy="53996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78430C41-C5D6-4957-98A0-FE18CA0BB838}"/>
              </a:ext>
            </a:extLst>
          </p:cNvPr>
          <p:cNvSpPr>
            <a:spLocks noGrp="1"/>
          </p:cNvSpPr>
          <p:nvPr>
            <p:ph type="title"/>
          </p:nvPr>
        </p:nvSpPr>
        <p:spPr>
          <a:xfrm>
            <a:off x="406899" y="505831"/>
            <a:ext cx="11306469" cy="414344"/>
          </a:xfrm>
        </p:spPr>
        <p:txBody>
          <a:bodyPr/>
          <a:lstStyle/>
          <a:p>
            <a:r>
              <a:rPr lang="en-US" sz="4000" dirty="0"/>
              <a:t>Windows Admin Center</a:t>
            </a:r>
          </a:p>
        </p:txBody>
      </p:sp>
      <p:sp>
        <p:nvSpPr>
          <p:cNvPr id="10" name="Text Placeholder 2">
            <a:extLst>
              <a:ext uri="{FF2B5EF4-FFF2-40B4-BE49-F238E27FC236}">
                <a16:creationId xmlns:a16="http://schemas.microsoft.com/office/drawing/2014/main" id="{E4DE93D7-3D4F-4181-93A5-13E22822744E}"/>
              </a:ext>
            </a:extLst>
          </p:cNvPr>
          <p:cNvSpPr txBox="1">
            <a:spLocks/>
          </p:cNvSpPr>
          <p:nvPr/>
        </p:nvSpPr>
        <p:spPr>
          <a:xfrm>
            <a:off x="406899" y="1138489"/>
            <a:ext cx="10382051" cy="584774"/>
          </a:xfrm>
          <a:prstGeom prst="rect">
            <a:avLst/>
          </a:prstGeom>
        </p:spPr>
        <p:txBody>
          <a:bodyPr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49" normalizeH="0" baseline="0" noProof="0" dirty="0">
                <a:ln>
                  <a:noFill/>
                </a:ln>
                <a:solidFill>
                  <a:srgbClr val="0078D3"/>
                </a:solidFill>
                <a:effectLst/>
                <a:uLnTx/>
                <a:uFillTx/>
                <a:latin typeface="Segoe UI Semibold"/>
                <a:ea typeface="+mn-ea"/>
                <a:cs typeface="+mn-cs"/>
              </a:rPr>
              <a:t>Remote management tool for Windows Servers running anywhere—physical, virtual, </a:t>
            </a:r>
            <a:br>
              <a:rPr kumimoji="0" lang="en-US" sz="1600" b="1" i="0" u="none" strike="noStrike" kern="1200" cap="none" spc="-49" normalizeH="0" baseline="0" noProof="0" dirty="0">
                <a:ln>
                  <a:noFill/>
                </a:ln>
                <a:solidFill>
                  <a:srgbClr val="0078D3"/>
                </a:solidFill>
                <a:effectLst/>
                <a:uLnTx/>
                <a:uFillTx/>
                <a:latin typeface="Segoe UI Semibold"/>
                <a:ea typeface="+mn-ea"/>
                <a:cs typeface="+mn-cs"/>
              </a:rPr>
            </a:br>
            <a:r>
              <a:rPr kumimoji="0" lang="en-US" sz="1600" b="1" i="0" u="none" strike="noStrike" kern="1200" cap="none" spc="-49" normalizeH="0" baseline="0" noProof="0" dirty="0">
                <a:ln>
                  <a:noFill/>
                </a:ln>
                <a:solidFill>
                  <a:srgbClr val="0078D3"/>
                </a:solidFill>
                <a:effectLst/>
                <a:uLnTx/>
                <a:uFillTx/>
                <a:latin typeface="Segoe UI Semibold"/>
                <a:ea typeface="+mn-ea"/>
                <a:cs typeface="+mn-cs"/>
              </a:rPr>
              <a:t>on-premises, in Azure, or in a hosted environment—at no additional cost</a:t>
            </a:r>
          </a:p>
        </p:txBody>
      </p:sp>
      <p:sp>
        <p:nvSpPr>
          <p:cNvPr id="20" name="Rectangle 19">
            <a:extLst>
              <a:ext uri="{FF2B5EF4-FFF2-40B4-BE49-F238E27FC236}">
                <a16:creationId xmlns:a16="http://schemas.microsoft.com/office/drawing/2014/main" id="{A2EEB453-806F-4B69-9060-2BE1DD538A07}"/>
              </a:ext>
            </a:extLst>
          </p:cNvPr>
          <p:cNvSpPr/>
          <p:nvPr/>
        </p:nvSpPr>
        <p:spPr>
          <a:xfrm>
            <a:off x="4401425" y="5907175"/>
            <a:ext cx="3389151"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http://aka.ms/WACDownload</a:t>
            </a:r>
            <a:endParaRPr kumimoji="0" lang="en-US" sz="1600" b="1" i="0" u="none" strike="noStrike" kern="0" cap="none" spc="0" normalizeH="0" baseline="0" noProof="0" dirty="0">
              <a:ln>
                <a:noFill/>
              </a:ln>
              <a:solidFill>
                <a:srgbClr val="FFFFFF"/>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15238E63-4F0A-4A3B-9DF1-E213A2AE5E7F}"/>
              </a:ext>
            </a:extLst>
          </p:cNvPr>
          <p:cNvGrpSpPr/>
          <p:nvPr/>
        </p:nvGrpSpPr>
        <p:grpSpPr>
          <a:xfrm>
            <a:off x="0" y="6494753"/>
            <a:ext cx="12192000" cy="472960"/>
            <a:chOff x="0" y="6494753"/>
            <a:chExt cx="12192000" cy="472960"/>
          </a:xfrm>
        </p:grpSpPr>
        <p:sp>
          <p:nvSpPr>
            <p:cNvPr id="40" name="Rectangle 39">
              <a:extLst>
                <a:ext uri="{FF2B5EF4-FFF2-40B4-BE49-F238E27FC236}">
                  <a16:creationId xmlns:a16="http://schemas.microsoft.com/office/drawing/2014/main" id="{CE93EC19-4603-4015-B83C-6E8E9669C77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E8993F16-B6F5-4750-8889-3D42545ABCF4}"/>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pic>
        <p:nvPicPr>
          <p:cNvPr id="3" name="Picture 2" descr="Graphical user interface&#10;&#10;Description automatically generated">
            <a:extLst>
              <a:ext uri="{FF2B5EF4-FFF2-40B4-BE49-F238E27FC236}">
                <a16:creationId xmlns:a16="http://schemas.microsoft.com/office/drawing/2014/main" id="{FD52F6BB-5CF7-4E26-BD79-3981661BBCB2}"/>
              </a:ext>
            </a:extLst>
          </p:cNvPr>
          <p:cNvPicPr>
            <a:picLocks noChangeAspect="1"/>
          </p:cNvPicPr>
          <p:nvPr/>
        </p:nvPicPr>
        <p:blipFill rotWithShape="1">
          <a:blip r:embed="rId4">
            <a:extLst>
              <a:ext uri="{28A0092B-C50C-407E-A947-70E740481C1C}">
                <a14:useLocalDpi xmlns:a14="http://schemas.microsoft.com/office/drawing/2010/main" val="0"/>
              </a:ext>
            </a:extLst>
          </a:blip>
          <a:srcRect t="-98" b="2375"/>
          <a:stretch/>
        </p:blipFill>
        <p:spPr>
          <a:xfrm>
            <a:off x="2697982" y="1871582"/>
            <a:ext cx="6579995" cy="3616989"/>
          </a:xfrm>
          <a:prstGeom prst="rect">
            <a:avLst/>
          </a:prstGeom>
        </p:spPr>
      </p:pic>
    </p:spTree>
    <p:extLst>
      <p:ext uri="{BB962C8B-B14F-4D97-AF65-F5344CB8AC3E}">
        <p14:creationId xmlns:p14="http://schemas.microsoft.com/office/powerpoint/2010/main" val="3755889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AC27CF-2D05-47AF-9029-01F5118DF0E3}"/>
              </a:ext>
            </a:extLst>
          </p:cNvPr>
          <p:cNvSpPr>
            <a:spLocks noGrp="1"/>
          </p:cNvSpPr>
          <p:nvPr>
            <p:ph type="title"/>
          </p:nvPr>
        </p:nvSpPr>
        <p:spPr>
          <a:xfrm>
            <a:off x="455995" y="220378"/>
            <a:ext cx="11306469" cy="414344"/>
          </a:xfrm>
        </p:spPr>
        <p:txBody>
          <a:bodyPr/>
          <a:lstStyle/>
          <a:p>
            <a:r>
              <a:rPr lang="en-US" sz="4000" dirty="0"/>
              <a:t>Server management reimagined</a:t>
            </a:r>
          </a:p>
        </p:txBody>
      </p:sp>
      <p:sp>
        <p:nvSpPr>
          <p:cNvPr id="4" name="TextBox 3">
            <a:extLst>
              <a:ext uri="{FF2B5EF4-FFF2-40B4-BE49-F238E27FC236}">
                <a16:creationId xmlns:a16="http://schemas.microsoft.com/office/drawing/2014/main" id="{EB810C23-F124-48E6-A830-45E1BBC48946}"/>
              </a:ext>
            </a:extLst>
          </p:cNvPr>
          <p:cNvSpPr txBox="1"/>
          <p:nvPr/>
        </p:nvSpPr>
        <p:spPr>
          <a:xfrm>
            <a:off x="3760028" y="2927620"/>
            <a:ext cx="2133600" cy="162506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Streamline everyday tasks on premises</a:t>
            </a:r>
          </a:p>
        </p:txBody>
      </p:sp>
      <p:sp>
        <p:nvSpPr>
          <p:cNvPr id="9" name="TextBox 8">
            <a:extLst>
              <a:ext uri="{FF2B5EF4-FFF2-40B4-BE49-F238E27FC236}">
                <a16:creationId xmlns:a16="http://schemas.microsoft.com/office/drawing/2014/main" id="{A6551224-EA0F-4C1B-A5A7-2F7D31AFFC4F}"/>
              </a:ext>
            </a:extLst>
          </p:cNvPr>
          <p:cNvSpPr txBox="1"/>
          <p:nvPr/>
        </p:nvSpPr>
        <p:spPr>
          <a:xfrm>
            <a:off x="5937250" y="3260019"/>
            <a:ext cx="2133600"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Add hybrid capabilities</a:t>
            </a:r>
          </a:p>
        </p:txBody>
      </p:sp>
      <p:sp>
        <p:nvSpPr>
          <p:cNvPr id="5" name="Oval 4">
            <a:extLst>
              <a:ext uri="{FF2B5EF4-FFF2-40B4-BE49-F238E27FC236}">
                <a16:creationId xmlns:a16="http://schemas.microsoft.com/office/drawing/2014/main" id="{32BDC447-1105-4C76-83C5-D46B60D4A818}"/>
              </a:ext>
              <a:ext uri="{C183D7F6-B498-43B3-948B-1728B52AA6E4}">
                <adec:decorative xmlns:adec="http://schemas.microsoft.com/office/drawing/2017/decorative" val="1"/>
              </a:ext>
            </a:extLst>
          </p:cNvPr>
          <p:cNvSpPr/>
          <p:nvPr/>
        </p:nvSpPr>
        <p:spPr bwMode="auto">
          <a:xfrm>
            <a:off x="3601278"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745A7EE-E0B4-4496-96B1-F3CC41982FFD}"/>
              </a:ext>
              <a:ext uri="{C183D7F6-B498-43B3-948B-1728B52AA6E4}">
                <adec:decorative xmlns:adec="http://schemas.microsoft.com/office/drawing/2017/decorative" val="1"/>
              </a:ext>
            </a:extLst>
          </p:cNvPr>
          <p:cNvSpPr/>
          <p:nvPr/>
        </p:nvSpPr>
        <p:spPr bwMode="auto">
          <a:xfrm>
            <a:off x="5778500"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9AEC59B5-756C-4560-9640-347E7859C311}"/>
              </a:ext>
              <a:ext uri="{C183D7F6-B498-43B3-948B-1728B52AA6E4}">
                <adec:decorative xmlns:adec="http://schemas.microsoft.com/office/drawing/2017/decorative" val="1"/>
              </a:ext>
            </a:extLst>
          </p:cNvPr>
          <p:cNvGrpSpPr/>
          <p:nvPr/>
        </p:nvGrpSpPr>
        <p:grpSpPr>
          <a:xfrm>
            <a:off x="2603500" y="1676400"/>
            <a:ext cx="1671548" cy="4352328"/>
            <a:chOff x="2603500" y="1676400"/>
            <a:chExt cx="1671548" cy="4352328"/>
          </a:xfrm>
        </p:grpSpPr>
        <p:cxnSp>
          <p:nvCxnSpPr>
            <p:cNvPr id="8" name="Straight Connector 7">
              <a:extLst>
                <a:ext uri="{FF2B5EF4-FFF2-40B4-BE49-F238E27FC236}">
                  <a16:creationId xmlns:a16="http://schemas.microsoft.com/office/drawing/2014/main" id="{05721FD9-940F-4651-B91C-E4C10479C2F7}"/>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812BB26E-E780-4E15-98D2-B619DCF8339E}"/>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1147DF11-F0B4-414B-8D3F-C19A9693A810}"/>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6EBE80D6-8257-41A6-97EB-05515F5E7B66}"/>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14C6789E-70BB-4275-B130-296B3B14EA14}"/>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FB9E4B20-0D5F-4435-8D3A-5B3D444A13C0}"/>
              </a:ext>
              <a:ext uri="{C183D7F6-B498-43B3-948B-1728B52AA6E4}">
                <adec:decorative xmlns:adec="http://schemas.microsoft.com/office/drawing/2017/decorative" val="1"/>
              </a:ext>
            </a:extLst>
          </p:cNvPr>
          <p:cNvGrpSpPr/>
          <p:nvPr/>
        </p:nvGrpSpPr>
        <p:grpSpPr>
          <a:xfrm rot="10800000">
            <a:off x="7589078" y="1424301"/>
            <a:ext cx="1671548" cy="4352328"/>
            <a:chOff x="2603500" y="1676400"/>
            <a:chExt cx="1671548" cy="4352328"/>
          </a:xfrm>
        </p:grpSpPr>
        <p:cxnSp>
          <p:nvCxnSpPr>
            <p:cNvPr id="25" name="Straight Connector 24">
              <a:extLst>
                <a:ext uri="{FF2B5EF4-FFF2-40B4-BE49-F238E27FC236}">
                  <a16:creationId xmlns:a16="http://schemas.microsoft.com/office/drawing/2014/main" id="{E0FC2BB5-F4E7-43F9-8CFC-1415809DB66F}"/>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A91EF000-85F5-45EE-BA6D-310A16927ACC}"/>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a:extLst>
                <a:ext uri="{FF2B5EF4-FFF2-40B4-BE49-F238E27FC236}">
                  <a16:creationId xmlns:a16="http://schemas.microsoft.com/office/drawing/2014/main" id="{5892F97D-2C7D-4B26-9489-1EFE87FB675E}"/>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8" name="Straight Connector 27">
              <a:extLst>
                <a:ext uri="{FF2B5EF4-FFF2-40B4-BE49-F238E27FC236}">
                  <a16:creationId xmlns:a16="http://schemas.microsoft.com/office/drawing/2014/main" id="{98089B88-5278-4D88-980B-B5C1E3B2F7EB}"/>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563F1B4E-A280-4C8D-A014-20C477092E63}"/>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0" name="TextBox 29">
            <a:extLst>
              <a:ext uri="{FF2B5EF4-FFF2-40B4-BE49-F238E27FC236}">
                <a16:creationId xmlns:a16="http://schemas.microsoft.com/office/drawing/2014/main" id="{CEE3DB80-C876-4C29-AE7D-A99332866BF8}"/>
              </a:ext>
            </a:extLst>
          </p:cNvPr>
          <p:cNvSpPr txBox="1"/>
          <p:nvPr/>
        </p:nvSpPr>
        <p:spPr>
          <a:xfrm>
            <a:off x="769256" y="1274366"/>
            <a:ext cx="2525269" cy="877163"/>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Manage systems, including multiple versions of Windows Server</a:t>
            </a:r>
          </a:p>
        </p:txBody>
      </p:sp>
      <p:sp>
        <p:nvSpPr>
          <p:cNvPr id="31" name="TextBox 30">
            <a:extLst>
              <a:ext uri="{FF2B5EF4-FFF2-40B4-BE49-F238E27FC236}">
                <a16:creationId xmlns:a16="http://schemas.microsoft.com/office/drawing/2014/main" id="{252F950D-FC96-4D54-83EC-56D88F2AA09E}"/>
              </a:ext>
            </a:extLst>
          </p:cNvPr>
          <p:cNvSpPr txBox="1"/>
          <p:nvPr/>
        </p:nvSpPr>
        <p:spPr>
          <a:xfrm>
            <a:off x="1174079" y="2390406"/>
            <a:ext cx="1603631"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Apply updates</a:t>
            </a:r>
          </a:p>
        </p:txBody>
      </p:sp>
      <p:sp>
        <p:nvSpPr>
          <p:cNvPr id="32" name="TextBox 31">
            <a:extLst>
              <a:ext uri="{FF2B5EF4-FFF2-40B4-BE49-F238E27FC236}">
                <a16:creationId xmlns:a16="http://schemas.microsoft.com/office/drawing/2014/main" id="{7D20B3B4-4FC6-444D-8873-6EA3A4BBE7FD}"/>
              </a:ext>
            </a:extLst>
          </p:cNvPr>
          <p:cNvSpPr txBox="1"/>
          <p:nvPr/>
        </p:nvSpPr>
        <p:spPr>
          <a:xfrm>
            <a:off x="983245" y="3455444"/>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 server performance</a:t>
            </a:r>
          </a:p>
        </p:txBody>
      </p:sp>
      <p:sp>
        <p:nvSpPr>
          <p:cNvPr id="33" name="TextBox 32">
            <a:extLst>
              <a:ext uri="{FF2B5EF4-FFF2-40B4-BE49-F238E27FC236}">
                <a16:creationId xmlns:a16="http://schemas.microsoft.com/office/drawing/2014/main" id="{F4478C7E-B45C-472E-9ECE-C4AF73F3FFC4}"/>
              </a:ext>
            </a:extLst>
          </p:cNvPr>
          <p:cNvSpPr txBox="1"/>
          <p:nvPr/>
        </p:nvSpPr>
        <p:spPr>
          <a:xfrm>
            <a:off x="1174078" y="4802997"/>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Predict capacity needs</a:t>
            </a:r>
          </a:p>
        </p:txBody>
      </p:sp>
      <p:sp>
        <p:nvSpPr>
          <p:cNvPr id="34" name="TextBox 33">
            <a:extLst>
              <a:ext uri="{FF2B5EF4-FFF2-40B4-BE49-F238E27FC236}">
                <a16:creationId xmlns:a16="http://schemas.microsoft.com/office/drawing/2014/main" id="{681269E1-6420-4E28-8827-2B342D2B4874}"/>
              </a:ext>
            </a:extLst>
          </p:cNvPr>
          <p:cNvSpPr txBox="1"/>
          <p:nvPr/>
        </p:nvSpPr>
        <p:spPr>
          <a:xfrm>
            <a:off x="1658573" y="5628942"/>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Resolve server issues</a:t>
            </a:r>
          </a:p>
        </p:txBody>
      </p:sp>
      <p:sp>
        <p:nvSpPr>
          <p:cNvPr id="36" name="TextBox 35">
            <a:extLst>
              <a:ext uri="{FF2B5EF4-FFF2-40B4-BE49-F238E27FC236}">
                <a16:creationId xmlns:a16="http://schemas.microsoft.com/office/drawing/2014/main" id="{04B44735-179E-408D-8012-9909F19ED828}"/>
              </a:ext>
            </a:extLst>
          </p:cNvPr>
          <p:cNvSpPr txBox="1"/>
          <p:nvPr/>
        </p:nvSpPr>
        <p:spPr>
          <a:xfrm>
            <a:off x="8550826" y="115140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Bolster network security</a:t>
            </a:r>
          </a:p>
        </p:txBody>
      </p:sp>
      <p:sp>
        <p:nvSpPr>
          <p:cNvPr id="37" name="TextBox 36">
            <a:extLst>
              <a:ext uri="{FF2B5EF4-FFF2-40B4-BE49-F238E27FC236}">
                <a16:creationId xmlns:a16="http://schemas.microsoft.com/office/drawing/2014/main" id="{5F34B1C1-7631-4E65-BF0F-F6298FBC75A4}"/>
              </a:ext>
            </a:extLst>
          </p:cNvPr>
          <p:cNvSpPr txBox="1"/>
          <p:nvPr/>
        </p:nvSpPr>
        <p:spPr>
          <a:xfrm>
            <a:off x="9019326" y="2131850"/>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Keep local files in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sync with the cloud</a:t>
            </a:r>
          </a:p>
        </p:txBody>
      </p:sp>
      <p:sp>
        <p:nvSpPr>
          <p:cNvPr id="38" name="TextBox 37">
            <a:extLst>
              <a:ext uri="{FF2B5EF4-FFF2-40B4-BE49-F238E27FC236}">
                <a16:creationId xmlns:a16="http://schemas.microsoft.com/office/drawing/2014/main" id="{DDB7F7DB-B20A-4D49-BF06-A20718401CA5}"/>
              </a:ext>
            </a:extLst>
          </p:cNvPr>
          <p:cNvSpPr txBox="1"/>
          <p:nvPr/>
        </p:nvSpPr>
        <p:spPr>
          <a:xfrm>
            <a:off x="9260626" y="342732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Back up servers</a:t>
            </a:r>
          </a:p>
        </p:txBody>
      </p:sp>
      <p:sp>
        <p:nvSpPr>
          <p:cNvPr id="39" name="TextBox 38">
            <a:extLst>
              <a:ext uri="{FF2B5EF4-FFF2-40B4-BE49-F238E27FC236}">
                <a16:creationId xmlns:a16="http://schemas.microsoft.com/office/drawing/2014/main" id="{DF1D0686-5F9C-4E95-9AA8-F8FEAA6BD509}"/>
              </a:ext>
            </a:extLst>
          </p:cNvPr>
          <p:cNvSpPr txBox="1"/>
          <p:nvPr/>
        </p:nvSpPr>
        <p:spPr>
          <a:xfrm>
            <a:off x="9037095" y="454394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Protect servers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intelligently</a:t>
            </a:r>
          </a:p>
        </p:txBody>
      </p:sp>
      <p:sp>
        <p:nvSpPr>
          <p:cNvPr id="40" name="TextBox 39">
            <a:extLst>
              <a:ext uri="{FF2B5EF4-FFF2-40B4-BE49-F238E27FC236}">
                <a16:creationId xmlns:a16="http://schemas.microsoft.com/office/drawing/2014/main" id="{8C31C2DA-AA43-459D-8944-7F6CFBBE1CE6}"/>
              </a:ext>
            </a:extLst>
          </p:cNvPr>
          <p:cNvSpPr txBox="1"/>
          <p:nvPr/>
        </p:nvSpPr>
        <p:spPr>
          <a:xfrm>
            <a:off x="8596007" y="558059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Maximize performance, availability</a:t>
            </a:r>
          </a:p>
        </p:txBody>
      </p:sp>
      <p:grpSp>
        <p:nvGrpSpPr>
          <p:cNvPr id="41" name="download" descr=" download">
            <a:extLst>
              <a:ext uri="{FF2B5EF4-FFF2-40B4-BE49-F238E27FC236}">
                <a16:creationId xmlns:a16="http://schemas.microsoft.com/office/drawing/2014/main" id="{9603512A-6225-4777-BE95-3BB23C4BA3B6}"/>
              </a:ext>
            </a:extLst>
          </p:cNvPr>
          <p:cNvGrpSpPr>
            <a:grpSpLocks noChangeAspect="1"/>
          </p:cNvGrpSpPr>
          <p:nvPr/>
        </p:nvGrpSpPr>
        <p:grpSpPr bwMode="auto">
          <a:xfrm>
            <a:off x="951020" y="2423596"/>
            <a:ext cx="351738" cy="407276"/>
            <a:chOff x="445" y="770"/>
            <a:chExt cx="266" cy="308"/>
          </a:xfrm>
        </p:grpSpPr>
        <p:sp>
          <p:nvSpPr>
            <p:cNvPr id="42" name="Freeform 5">
              <a:extLst>
                <a:ext uri="{FF2B5EF4-FFF2-40B4-BE49-F238E27FC236}">
                  <a16:creationId xmlns:a16="http://schemas.microsoft.com/office/drawing/2014/main" id="{15A4C7BB-56B1-41C8-9946-D73E274BAFFF}"/>
                </a:ext>
              </a:extLst>
            </p:cNvPr>
            <p:cNvSpPr>
              <a:spLocks/>
            </p:cNvSpPr>
            <p:nvPr/>
          </p:nvSpPr>
          <p:spPr bwMode="auto">
            <a:xfrm>
              <a:off x="493" y="770"/>
              <a:ext cx="170" cy="252"/>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6">
              <a:extLst>
                <a:ext uri="{FF2B5EF4-FFF2-40B4-BE49-F238E27FC236}">
                  <a16:creationId xmlns:a16="http://schemas.microsoft.com/office/drawing/2014/main" id="{D1C52B70-A32D-444E-B7E0-B792739DB0B4}"/>
                </a:ext>
              </a:extLst>
            </p:cNvPr>
            <p:cNvSpPr>
              <a:spLocks noChangeArrowheads="1"/>
            </p:cNvSpPr>
            <p:nvPr/>
          </p:nvSpPr>
          <p:spPr bwMode="auto">
            <a:xfrm>
              <a:off x="445" y="1044"/>
              <a:ext cx="266" cy="3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server" descr="server">
            <a:extLst>
              <a:ext uri="{FF2B5EF4-FFF2-40B4-BE49-F238E27FC236}">
                <a16:creationId xmlns:a16="http://schemas.microsoft.com/office/drawing/2014/main" id="{8AF2167D-BBEE-496F-BF35-6FC1D6A788EE}"/>
              </a:ext>
            </a:extLst>
          </p:cNvPr>
          <p:cNvGrpSpPr/>
          <p:nvPr/>
        </p:nvGrpSpPr>
        <p:grpSpPr>
          <a:xfrm>
            <a:off x="10578348" y="4592197"/>
            <a:ext cx="261778" cy="451476"/>
            <a:chOff x="789783" y="2138184"/>
            <a:chExt cx="261778" cy="451476"/>
          </a:xfrm>
        </p:grpSpPr>
        <p:sp>
          <p:nvSpPr>
            <p:cNvPr id="45" name="Rectangle 44">
              <a:extLst>
                <a:ext uri="{FF2B5EF4-FFF2-40B4-BE49-F238E27FC236}">
                  <a16:creationId xmlns:a16="http://schemas.microsoft.com/office/drawing/2014/main" id="{C383E4F0-DC9A-48D8-9A2C-4A1C65047A69}"/>
                </a:ext>
              </a:extLst>
            </p:cNvPr>
            <p:cNvSpPr/>
            <p:nvPr/>
          </p:nvSpPr>
          <p:spPr bwMode="auto">
            <a:xfrm>
              <a:off x="789783" y="2138184"/>
              <a:ext cx="261778" cy="451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D200A78-4007-454D-88F0-A3F160A8532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5428F5B5-41FB-472D-9029-63E97139099E}"/>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FA2D525-A840-4575-AF6E-8C0200CAF650}"/>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9" name="Group 48" descr=" speed">
            <a:extLst>
              <a:ext uri="{FF2B5EF4-FFF2-40B4-BE49-F238E27FC236}">
                <a16:creationId xmlns:a16="http://schemas.microsoft.com/office/drawing/2014/main" id="{F3A0E371-CDBA-4604-B694-55E004BB5361}"/>
              </a:ext>
            </a:extLst>
          </p:cNvPr>
          <p:cNvGrpSpPr/>
          <p:nvPr/>
        </p:nvGrpSpPr>
        <p:grpSpPr>
          <a:xfrm>
            <a:off x="620416" y="3653098"/>
            <a:ext cx="446384" cy="370548"/>
            <a:chOff x="611409" y="3977058"/>
            <a:chExt cx="510119" cy="423457"/>
          </a:xfrm>
        </p:grpSpPr>
        <p:grpSp>
          <p:nvGrpSpPr>
            <p:cNvPr id="50" name="Group 49">
              <a:extLst>
                <a:ext uri="{FF2B5EF4-FFF2-40B4-BE49-F238E27FC236}">
                  <a16:creationId xmlns:a16="http://schemas.microsoft.com/office/drawing/2014/main" id="{F22399F0-5E2A-4FA8-B862-66389EC2EBBA}"/>
                </a:ext>
              </a:extLst>
            </p:cNvPr>
            <p:cNvGrpSpPr/>
            <p:nvPr/>
          </p:nvGrpSpPr>
          <p:grpSpPr>
            <a:xfrm rot="20400479">
              <a:off x="611409" y="3977058"/>
              <a:ext cx="510119" cy="423457"/>
              <a:chOff x="7804106" y="6721095"/>
              <a:chExt cx="411163" cy="341312"/>
            </a:xfrm>
          </p:grpSpPr>
          <p:sp>
            <p:nvSpPr>
              <p:cNvPr id="52" name="Freeform 12">
                <a:extLst>
                  <a:ext uri="{FF2B5EF4-FFF2-40B4-BE49-F238E27FC236}">
                    <a16:creationId xmlns:a16="http://schemas.microsoft.com/office/drawing/2014/main" id="{E0B16EF4-7452-41E9-92B8-4FC38FCA7DB2}"/>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3">
                <a:extLst>
                  <a:ext uri="{FF2B5EF4-FFF2-40B4-BE49-F238E27FC236}">
                    <a16:creationId xmlns:a16="http://schemas.microsoft.com/office/drawing/2014/main" id="{18CDE4B3-F76D-4B21-A439-0D85B3DCDBA9}"/>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4">
                <a:extLst>
                  <a:ext uri="{FF2B5EF4-FFF2-40B4-BE49-F238E27FC236}">
                    <a16:creationId xmlns:a16="http://schemas.microsoft.com/office/drawing/2014/main" id="{DBD36E8F-F83D-401E-A0CE-F05A5B884701}"/>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5">
                <a:extLst>
                  <a:ext uri="{FF2B5EF4-FFF2-40B4-BE49-F238E27FC236}">
                    <a16:creationId xmlns:a16="http://schemas.microsoft.com/office/drawing/2014/main" id="{C1E4A9D9-DFD8-42D5-BCF8-40C9459D076E}"/>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16">
                <a:extLst>
                  <a:ext uri="{FF2B5EF4-FFF2-40B4-BE49-F238E27FC236}">
                    <a16:creationId xmlns:a16="http://schemas.microsoft.com/office/drawing/2014/main" id="{62FCBCE8-8411-4D63-BA02-E02980ED65A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1" name="Freeform 21">
              <a:extLst>
                <a:ext uri="{FF2B5EF4-FFF2-40B4-BE49-F238E27FC236}">
                  <a16:creationId xmlns:a16="http://schemas.microsoft.com/office/drawing/2014/main" id="{BF3F7A43-7C14-43A8-A398-93B3004B1823}"/>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7" name="backup" descr="backup, recovery">
            <a:extLst>
              <a:ext uri="{FF2B5EF4-FFF2-40B4-BE49-F238E27FC236}">
                <a16:creationId xmlns:a16="http://schemas.microsoft.com/office/drawing/2014/main" id="{2B1F7526-8843-4285-8204-26B6237AE3A1}"/>
              </a:ext>
            </a:extLst>
          </p:cNvPr>
          <p:cNvGrpSpPr/>
          <p:nvPr/>
        </p:nvGrpSpPr>
        <p:grpSpPr>
          <a:xfrm>
            <a:off x="10779456" y="3498952"/>
            <a:ext cx="341820" cy="341816"/>
            <a:chOff x="11091691" y="3124201"/>
            <a:chExt cx="341820" cy="341816"/>
          </a:xfrm>
        </p:grpSpPr>
        <p:sp>
          <p:nvSpPr>
            <p:cNvPr id="58" name="Freeform: Shape 57">
              <a:extLst>
                <a:ext uri="{FF2B5EF4-FFF2-40B4-BE49-F238E27FC236}">
                  <a16:creationId xmlns:a16="http://schemas.microsoft.com/office/drawing/2014/main" id="{11C04ECF-BD9D-4C4C-B14D-7F30A100E38E}"/>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571271B-D64B-418A-906A-D4080D9FB6B4}"/>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2EF502B-74C0-411F-BE0F-2D6D20416DB0}"/>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A049782-ADEE-4B79-8952-C6BD895A4569}"/>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F194349-17EC-4914-9D92-263841E53257}"/>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296EB20-5DAF-41BA-A376-52F1F9F4175A}"/>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5DBFF6F-4D92-4969-9FFE-8A57FBF5CB89}"/>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F52CAD7-C2E8-482E-BD5B-0ABBF57B455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aphic 106" descr="calendar, events">
            <a:extLst>
              <a:ext uri="{FF2B5EF4-FFF2-40B4-BE49-F238E27FC236}">
                <a16:creationId xmlns:a16="http://schemas.microsoft.com/office/drawing/2014/main" id="{44072093-E30F-4F75-9EA1-6069918BAD33}"/>
              </a:ext>
            </a:extLst>
          </p:cNvPr>
          <p:cNvGrpSpPr/>
          <p:nvPr/>
        </p:nvGrpSpPr>
        <p:grpSpPr>
          <a:xfrm>
            <a:off x="10745159" y="5641912"/>
            <a:ext cx="455074" cy="455072"/>
            <a:chOff x="3471062" y="3907483"/>
            <a:chExt cx="503947" cy="503947"/>
          </a:xfrm>
        </p:grpSpPr>
        <p:sp>
          <p:nvSpPr>
            <p:cNvPr id="67" name="Freeform: Shape 66">
              <a:extLst>
                <a:ext uri="{FF2B5EF4-FFF2-40B4-BE49-F238E27FC236}">
                  <a16:creationId xmlns:a16="http://schemas.microsoft.com/office/drawing/2014/main" id="{CD122C93-7FED-4890-9050-6D947FF4DCC4}"/>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5E82932F-2890-4B32-B86C-B2933C60ACCD}"/>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336B90B-A85A-433A-947A-A191C8D0DEB5}"/>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5B0977D-56C1-4D0B-8203-6C01F10F963B}"/>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BEB2855-92A0-4D24-9A71-962AB44A9062}"/>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B999F1A-3C6F-4200-9FEC-C05C0308D0BA}"/>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B473C2F-6698-41E2-9151-E671042AF74C}"/>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D7F80F0-1E9C-43CE-9E22-499309533BE1}"/>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C7367D8-7073-4C93-BD7B-6DC24BF859A6}"/>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DE2A7C9-F0F1-473E-B1B0-B86891086636}"/>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46DE606-14CD-4BBB-822B-0C1992C47E22}"/>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4" descr="data">
            <a:extLst>
              <a:ext uri="{FF2B5EF4-FFF2-40B4-BE49-F238E27FC236}">
                <a16:creationId xmlns:a16="http://schemas.microsoft.com/office/drawing/2014/main" id="{9A484876-62B4-496B-8DF7-538AC4B048DE}"/>
              </a:ext>
            </a:extLst>
          </p:cNvPr>
          <p:cNvGrpSpPr>
            <a:grpSpLocks noChangeAspect="1"/>
          </p:cNvGrpSpPr>
          <p:nvPr/>
        </p:nvGrpSpPr>
        <p:grpSpPr bwMode="auto">
          <a:xfrm>
            <a:off x="838267" y="4878219"/>
            <a:ext cx="424442" cy="366750"/>
            <a:chOff x="1048" y="787"/>
            <a:chExt cx="309" cy="267"/>
          </a:xfrm>
        </p:grpSpPr>
        <p:sp>
          <p:nvSpPr>
            <p:cNvPr id="79" name="Rectangle 5">
              <a:extLst>
                <a:ext uri="{FF2B5EF4-FFF2-40B4-BE49-F238E27FC236}">
                  <a16:creationId xmlns:a16="http://schemas.microsoft.com/office/drawing/2014/main" id="{98DF79E0-D581-4AD0-99A2-69101E92A1D5}"/>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6">
              <a:extLst>
                <a:ext uri="{FF2B5EF4-FFF2-40B4-BE49-F238E27FC236}">
                  <a16:creationId xmlns:a16="http://schemas.microsoft.com/office/drawing/2014/main" id="{EBBD1E5D-9165-4108-ABEC-FFE2DCA982EE}"/>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7">
              <a:extLst>
                <a:ext uri="{FF2B5EF4-FFF2-40B4-BE49-F238E27FC236}">
                  <a16:creationId xmlns:a16="http://schemas.microsoft.com/office/drawing/2014/main" id="{B5F3942D-5DAA-4F91-8E20-C5C27E12EFC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
              <a:extLst>
                <a:ext uri="{FF2B5EF4-FFF2-40B4-BE49-F238E27FC236}">
                  <a16:creationId xmlns:a16="http://schemas.microsoft.com/office/drawing/2014/main" id="{AEC81BB7-477D-4516-9FA6-8AE402124743}"/>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9">
              <a:extLst>
                <a:ext uri="{FF2B5EF4-FFF2-40B4-BE49-F238E27FC236}">
                  <a16:creationId xmlns:a16="http://schemas.microsoft.com/office/drawing/2014/main" id="{F83DE56D-62B1-46C2-AB90-F8D1AE5DF31F}"/>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4" name="Group 83" descr="security, compliance">
            <a:extLst>
              <a:ext uri="{FF2B5EF4-FFF2-40B4-BE49-F238E27FC236}">
                <a16:creationId xmlns:a16="http://schemas.microsoft.com/office/drawing/2014/main" id="{32B3258F-D13B-4736-8434-E025A4CA988C}"/>
              </a:ext>
            </a:extLst>
          </p:cNvPr>
          <p:cNvGrpSpPr/>
          <p:nvPr/>
        </p:nvGrpSpPr>
        <p:grpSpPr>
          <a:xfrm>
            <a:off x="10779266" y="1216136"/>
            <a:ext cx="397900" cy="396504"/>
            <a:chOff x="7320530" y="4876800"/>
            <a:chExt cx="397900" cy="396504"/>
          </a:xfrm>
        </p:grpSpPr>
        <p:sp>
          <p:nvSpPr>
            <p:cNvPr id="85" name="Freeform 912">
              <a:extLst>
                <a:ext uri="{FF2B5EF4-FFF2-40B4-BE49-F238E27FC236}">
                  <a16:creationId xmlns:a16="http://schemas.microsoft.com/office/drawing/2014/main" id="{DF330C2B-D5A2-4A77-8AD6-9DF505BAB038}"/>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913">
              <a:extLst>
                <a:ext uri="{FF2B5EF4-FFF2-40B4-BE49-F238E27FC236}">
                  <a16:creationId xmlns:a16="http://schemas.microsoft.com/office/drawing/2014/main" id="{E1DEA788-D957-4E77-87EC-15FAC727660E}"/>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914">
              <a:extLst>
                <a:ext uri="{FF2B5EF4-FFF2-40B4-BE49-F238E27FC236}">
                  <a16:creationId xmlns:a16="http://schemas.microsoft.com/office/drawing/2014/main" id="{BD3D3F39-F014-4ABE-BD38-6C70361C2CFA}"/>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915">
              <a:extLst>
                <a:ext uri="{FF2B5EF4-FFF2-40B4-BE49-F238E27FC236}">
                  <a16:creationId xmlns:a16="http://schemas.microsoft.com/office/drawing/2014/main" id="{72084568-8FD0-4A70-9166-B023EE39B3C5}"/>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916">
              <a:extLst>
                <a:ext uri="{FF2B5EF4-FFF2-40B4-BE49-F238E27FC236}">
                  <a16:creationId xmlns:a16="http://schemas.microsoft.com/office/drawing/2014/main" id="{B2302F2D-50BB-4F0D-BA0A-10C62930E424}"/>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917">
              <a:extLst>
                <a:ext uri="{FF2B5EF4-FFF2-40B4-BE49-F238E27FC236}">
                  <a16:creationId xmlns:a16="http://schemas.microsoft.com/office/drawing/2014/main" id="{1A5C1940-C00D-4900-9A46-E99A5DCA5ADA}"/>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918">
              <a:extLst>
                <a:ext uri="{FF2B5EF4-FFF2-40B4-BE49-F238E27FC236}">
                  <a16:creationId xmlns:a16="http://schemas.microsoft.com/office/drawing/2014/main" id="{EF4D9761-A993-4217-AAE2-E9733D851A90}"/>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919">
              <a:extLst>
                <a:ext uri="{FF2B5EF4-FFF2-40B4-BE49-F238E27FC236}">
                  <a16:creationId xmlns:a16="http://schemas.microsoft.com/office/drawing/2014/main" id="{4DD05683-3F27-4D64-8954-2FB905D9B97A}"/>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920">
              <a:extLst>
                <a:ext uri="{FF2B5EF4-FFF2-40B4-BE49-F238E27FC236}">
                  <a16:creationId xmlns:a16="http://schemas.microsoft.com/office/drawing/2014/main" id="{50AEA1F6-FADD-4458-9083-F3B70FF939D4}"/>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921">
              <a:extLst>
                <a:ext uri="{FF2B5EF4-FFF2-40B4-BE49-F238E27FC236}">
                  <a16:creationId xmlns:a16="http://schemas.microsoft.com/office/drawing/2014/main" id="{B6DAC8D0-924A-43BC-A0CC-2CCBFA5DECDD}"/>
                </a:ext>
              </a:extLst>
            </p:cNvPr>
            <p:cNvSpPr>
              <a:spLocks noChangeArrowheads="1"/>
            </p:cNvSpPr>
            <p:nvPr/>
          </p:nvSpPr>
          <p:spPr bwMode="auto">
            <a:xfrm>
              <a:off x="7496444" y="5093202"/>
              <a:ext cx="46072" cy="4746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29" descr="built-in high availability">
            <a:extLst>
              <a:ext uri="{FF2B5EF4-FFF2-40B4-BE49-F238E27FC236}">
                <a16:creationId xmlns:a16="http://schemas.microsoft.com/office/drawing/2014/main" id="{717C0B67-F927-4651-B32D-2BA13D86D41B}"/>
              </a:ext>
            </a:extLst>
          </p:cNvPr>
          <p:cNvGrpSpPr>
            <a:grpSpLocks noChangeAspect="1"/>
          </p:cNvGrpSpPr>
          <p:nvPr/>
        </p:nvGrpSpPr>
        <p:grpSpPr bwMode="auto">
          <a:xfrm>
            <a:off x="365496" y="1367399"/>
            <a:ext cx="481013" cy="482600"/>
            <a:chOff x="988" y="757"/>
            <a:chExt cx="303" cy="304"/>
          </a:xfrm>
        </p:grpSpPr>
        <p:sp>
          <p:nvSpPr>
            <p:cNvPr id="96" name="AutoShape 28">
              <a:extLst>
                <a:ext uri="{FF2B5EF4-FFF2-40B4-BE49-F238E27FC236}">
                  <a16:creationId xmlns:a16="http://schemas.microsoft.com/office/drawing/2014/main" id="{932BDC7A-8859-4E33-A29A-248B07BB20F6}"/>
                </a:ext>
              </a:extLst>
            </p:cNvPr>
            <p:cNvSpPr>
              <a:spLocks noChangeAspect="1" noChangeArrowheads="1" noTextEdit="1"/>
            </p:cNvSpPr>
            <p:nvPr/>
          </p:nvSpPr>
          <p:spPr bwMode="auto">
            <a:xfrm>
              <a:off x="988" y="757"/>
              <a:ext cx="30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30">
              <a:extLst>
                <a:ext uri="{FF2B5EF4-FFF2-40B4-BE49-F238E27FC236}">
                  <a16:creationId xmlns:a16="http://schemas.microsoft.com/office/drawing/2014/main" id="{F307CF5A-7476-4FC8-BCB4-E6241D68828F}"/>
                </a:ext>
              </a:extLst>
            </p:cNvPr>
            <p:cNvSpPr>
              <a:spLocks/>
            </p:cNvSpPr>
            <p:nvPr/>
          </p:nvSpPr>
          <p:spPr bwMode="auto">
            <a:xfrm>
              <a:off x="1125" y="757"/>
              <a:ext cx="111" cy="70"/>
            </a:xfrm>
            <a:custGeom>
              <a:avLst/>
              <a:gdLst>
                <a:gd name="T0" fmla="*/ 140 w 140"/>
                <a:gd name="T1" fmla="*/ 56 h 89"/>
                <a:gd name="T2" fmla="*/ 107 w 140"/>
                <a:gd name="T3" fmla="*/ 22 h 89"/>
                <a:gd name="T4" fmla="*/ 101 w 140"/>
                <a:gd name="T5" fmla="*/ 23 h 89"/>
                <a:gd name="T6" fmla="*/ 70 w 140"/>
                <a:gd name="T7" fmla="*/ 0 h 89"/>
                <a:gd name="T8" fmla="*/ 37 w 140"/>
                <a:gd name="T9" fmla="*/ 31 h 89"/>
                <a:gd name="T10" fmla="*/ 29 w 140"/>
                <a:gd name="T11" fmla="*/ 30 h 89"/>
                <a:gd name="T12" fmla="*/ 0 w 140"/>
                <a:gd name="T13" fmla="*/ 59 h 89"/>
                <a:gd name="T14" fmla="*/ 25 w 140"/>
                <a:gd name="T15" fmla="*/ 89 h 89"/>
                <a:gd name="T16" fmla="*/ 26 w 140"/>
                <a:gd name="T17" fmla="*/ 89 h 89"/>
                <a:gd name="T18" fmla="*/ 107 w 140"/>
                <a:gd name="T19" fmla="*/ 89 h 89"/>
                <a:gd name="T20" fmla="*/ 140 w 140"/>
                <a:gd name="T21"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89">
                  <a:moveTo>
                    <a:pt x="140" y="56"/>
                  </a:moveTo>
                  <a:cubicBezTo>
                    <a:pt x="140" y="37"/>
                    <a:pt x="125" y="22"/>
                    <a:pt x="107" y="22"/>
                  </a:cubicBezTo>
                  <a:cubicBezTo>
                    <a:pt x="105" y="22"/>
                    <a:pt x="103" y="23"/>
                    <a:pt x="101" y="23"/>
                  </a:cubicBezTo>
                  <a:cubicBezTo>
                    <a:pt x="97" y="10"/>
                    <a:pt x="85" y="0"/>
                    <a:pt x="70" y="0"/>
                  </a:cubicBezTo>
                  <a:cubicBezTo>
                    <a:pt x="52" y="0"/>
                    <a:pt x="38" y="14"/>
                    <a:pt x="37" y="31"/>
                  </a:cubicBezTo>
                  <a:cubicBezTo>
                    <a:pt x="34" y="30"/>
                    <a:pt x="32" y="30"/>
                    <a:pt x="29" y="30"/>
                  </a:cubicBezTo>
                  <a:cubicBezTo>
                    <a:pt x="13" y="30"/>
                    <a:pt x="0" y="43"/>
                    <a:pt x="0" y="59"/>
                  </a:cubicBezTo>
                  <a:cubicBezTo>
                    <a:pt x="0" y="74"/>
                    <a:pt x="10" y="86"/>
                    <a:pt x="25" y="89"/>
                  </a:cubicBezTo>
                  <a:cubicBezTo>
                    <a:pt x="26" y="89"/>
                    <a:pt x="26" y="89"/>
                    <a:pt x="26" y="89"/>
                  </a:cubicBezTo>
                  <a:cubicBezTo>
                    <a:pt x="27" y="89"/>
                    <a:pt x="107" y="89"/>
                    <a:pt x="107" y="89"/>
                  </a:cubicBezTo>
                  <a:cubicBezTo>
                    <a:pt x="125" y="89"/>
                    <a:pt x="140" y="74"/>
                    <a:pt x="140" y="5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31">
              <a:extLst>
                <a:ext uri="{FF2B5EF4-FFF2-40B4-BE49-F238E27FC236}">
                  <a16:creationId xmlns:a16="http://schemas.microsoft.com/office/drawing/2014/main" id="{AAB4FC01-54DC-482C-B756-9E217C35CF7E}"/>
                </a:ext>
              </a:extLst>
            </p:cNvPr>
            <p:cNvSpPr>
              <a:spLocks/>
            </p:cNvSpPr>
            <p:nvPr/>
          </p:nvSpPr>
          <p:spPr bwMode="auto">
            <a:xfrm>
              <a:off x="990" y="996"/>
              <a:ext cx="47"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9"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32">
              <a:extLst>
                <a:ext uri="{FF2B5EF4-FFF2-40B4-BE49-F238E27FC236}">
                  <a16:creationId xmlns:a16="http://schemas.microsoft.com/office/drawing/2014/main" id="{5087EF1E-4D9A-4252-A14E-70A0FC49C3E3}"/>
                </a:ext>
              </a:extLst>
            </p:cNvPr>
            <p:cNvSpPr>
              <a:spLocks/>
            </p:cNvSpPr>
            <p:nvPr/>
          </p:nvSpPr>
          <p:spPr bwMode="auto">
            <a:xfrm>
              <a:off x="989"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2" y="29"/>
                    <a:pt x="0" y="39"/>
                  </a:cubicBezTo>
                  <a:cubicBezTo>
                    <a:pt x="2" y="38"/>
                    <a:pt x="3" y="37"/>
                    <a:pt x="5" y="37"/>
                  </a:cubicBezTo>
                  <a:cubicBezTo>
                    <a:pt x="12" y="33"/>
                    <a:pt x="21" y="31"/>
                    <a:pt x="30" y="31"/>
                  </a:cubicBezTo>
                  <a:cubicBezTo>
                    <a:pt x="40" y="31"/>
                    <a:pt x="49" y="33"/>
                    <a:pt x="56" y="37"/>
                  </a:cubicBezTo>
                  <a:cubicBezTo>
                    <a:pt x="65"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33">
              <a:extLst>
                <a:ext uri="{FF2B5EF4-FFF2-40B4-BE49-F238E27FC236}">
                  <a16:creationId xmlns:a16="http://schemas.microsoft.com/office/drawing/2014/main" id="{8360846A-AB4A-43F7-97BF-D2CCB46C4DC0}"/>
                </a:ext>
              </a:extLst>
            </p:cNvPr>
            <p:cNvSpPr>
              <a:spLocks/>
            </p:cNvSpPr>
            <p:nvPr/>
          </p:nvSpPr>
          <p:spPr bwMode="auto">
            <a:xfrm>
              <a:off x="989"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34">
              <a:extLst>
                <a:ext uri="{FF2B5EF4-FFF2-40B4-BE49-F238E27FC236}">
                  <a16:creationId xmlns:a16="http://schemas.microsoft.com/office/drawing/2014/main" id="{7220D68B-95EE-4830-A8C9-98DB65A12DE7}"/>
                </a:ext>
              </a:extLst>
            </p:cNvPr>
            <p:cNvSpPr>
              <a:spLocks/>
            </p:cNvSpPr>
            <p:nvPr/>
          </p:nvSpPr>
          <p:spPr bwMode="auto">
            <a:xfrm>
              <a:off x="989"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35">
              <a:extLst>
                <a:ext uri="{FF2B5EF4-FFF2-40B4-BE49-F238E27FC236}">
                  <a16:creationId xmlns:a16="http://schemas.microsoft.com/office/drawing/2014/main" id="{5D53F527-5B23-4DE4-959D-F15623622573}"/>
                </a:ext>
              </a:extLst>
            </p:cNvPr>
            <p:cNvSpPr>
              <a:spLocks/>
            </p:cNvSpPr>
            <p:nvPr/>
          </p:nvSpPr>
          <p:spPr bwMode="auto">
            <a:xfrm>
              <a:off x="989"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36">
              <a:extLst>
                <a:ext uri="{FF2B5EF4-FFF2-40B4-BE49-F238E27FC236}">
                  <a16:creationId xmlns:a16="http://schemas.microsoft.com/office/drawing/2014/main" id="{1CB97B1F-F855-4EFD-8B59-6C179AAD0BA8}"/>
                </a:ext>
              </a:extLst>
            </p:cNvPr>
            <p:cNvSpPr>
              <a:spLocks/>
            </p:cNvSpPr>
            <p:nvPr/>
          </p:nvSpPr>
          <p:spPr bwMode="auto">
            <a:xfrm>
              <a:off x="989"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37">
              <a:extLst>
                <a:ext uri="{FF2B5EF4-FFF2-40B4-BE49-F238E27FC236}">
                  <a16:creationId xmlns:a16="http://schemas.microsoft.com/office/drawing/2014/main" id="{C25657FC-4A76-4992-B3DA-03FE072045D3}"/>
                </a:ext>
              </a:extLst>
            </p:cNvPr>
            <p:cNvSpPr>
              <a:spLocks noChangeArrowheads="1"/>
            </p:cNvSpPr>
            <p:nvPr/>
          </p:nvSpPr>
          <p:spPr bwMode="auto">
            <a:xfrm>
              <a:off x="989"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38">
              <a:extLst>
                <a:ext uri="{FF2B5EF4-FFF2-40B4-BE49-F238E27FC236}">
                  <a16:creationId xmlns:a16="http://schemas.microsoft.com/office/drawing/2014/main" id="{2A6308F3-359A-45B0-A79D-4DCCF81BA766}"/>
                </a:ext>
              </a:extLst>
            </p:cNvPr>
            <p:cNvSpPr>
              <a:spLocks/>
            </p:cNvSpPr>
            <p:nvPr/>
          </p:nvSpPr>
          <p:spPr bwMode="auto">
            <a:xfrm>
              <a:off x="1213"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2"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9">
              <a:extLst>
                <a:ext uri="{FF2B5EF4-FFF2-40B4-BE49-F238E27FC236}">
                  <a16:creationId xmlns:a16="http://schemas.microsoft.com/office/drawing/2014/main" id="{A35947A2-ACA9-430C-8A5F-813B888D035B}"/>
                </a:ext>
              </a:extLst>
            </p:cNvPr>
            <p:cNvSpPr>
              <a:spLocks/>
            </p:cNvSpPr>
            <p:nvPr/>
          </p:nvSpPr>
          <p:spPr bwMode="auto">
            <a:xfrm>
              <a:off x="1211"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5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5"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39" y="31"/>
                    <a:pt x="48" y="33"/>
                    <a:pt x="55"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40">
              <a:extLst>
                <a:ext uri="{FF2B5EF4-FFF2-40B4-BE49-F238E27FC236}">
                  <a16:creationId xmlns:a16="http://schemas.microsoft.com/office/drawing/2014/main" id="{42B15C16-B143-45B6-88A9-D55628FB2720}"/>
                </a:ext>
              </a:extLst>
            </p:cNvPr>
            <p:cNvSpPr>
              <a:spLocks/>
            </p:cNvSpPr>
            <p:nvPr/>
          </p:nvSpPr>
          <p:spPr bwMode="auto">
            <a:xfrm>
              <a:off x="1211" y="1033"/>
              <a:ext cx="48" cy="28"/>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41">
              <a:extLst>
                <a:ext uri="{FF2B5EF4-FFF2-40B4-BE49-F238E27FC236}">
                  <a16:creationId xmlns:a16="http://schemas.microsoft.com/office/drawing/2014/main" id="{4EE7A7A3-A75E-45B6-A9BB-EA458DF3BA51}"/>
                </a:ext>
              </a:extLst>
            </p:cNvPr>
            <p:cNvSpPr>
              <a:spLocks/>
            </p:cNvSpPr>
            <p:nvPr/>
          </p:nvSpPr>
          <p:spPr bwMode="auto">
            <a:xfrm>
              <a:off x="1211" y="1030"/>
              <a:ext cx="48" cy="26"/>
            </a:xfrm>
            <a:custGeom>
              <a:avLst/>
              <a:gdLst>
                <a:gd name="T0" fmla="*/ 62 w 62"/>
                <a:gd name="T1" fmla="*/ 0 h 33"/>
                <a:gd name="T2" fmla="*/ 62 w 62"/>
                <a:gd name="T3" fmla="*/ 18 h 33"/>
                <a:gd name="T4" fmla="*/ 31 w 62"/>
                <a:gd name="T5" fmla="*/ 33 h 33"/>
                <a:gd name="T6" fmla="*/ 0 w 62"/>
                <a:gd name="T7" fmla="*/ 18 h 33"/>
                <a:gd name="T8" fmla="*/ 0 w 62"/>
                <a:gd name="T9" fmla="*/ 0 h 33"/>
                <a:gd name="T10" fmla="*/ 62 w 62"/>
                <a:gd name="T11" fmla="*/ 0 h 33"/>
              </a:gdLst>
              <a:ahLst/>
              <a:cxnLst>
                <a:cxn ang="0">
                  <a:pos x="T0" y="T1"/>
                </a:cxn>
                <a:cxn ang="0">
                  <a:pos x="T2" y="T3"/>
                </a:cxn>
                <a:cxn ang="0">
                  <a:pos x="T4" y="T5"/>
                </a:cxn>
                <a:cxn ang="0">
                  <a:pos x="T6" y="T7"/>
                </a:cxn>
                <a:cxn ang="0">
                  <a:pos x="T8" y="T9"/>
                </a:cxn>
                <a:cxn ang="0">
                  <a:pos x="T10" y="T11"/>
                </a:cxn>
              </a:cxnLst>
              <a:rect l="0" t="0" r="r" b="b"/>
              <a:pathLst>
                <a:path w="62" h="33">
                  <a:moveTo>
                    <a:pt x="62" y="0"/>
                  </a:moveTo>
                  <a:cubicBezTo>
                    <a:pt x="62" y="18"/>
                    <a:pt x="62" y="18"/>
                    <a:pt x="62" y="18"/>
                  </a:cubicBezTo>
                  <a:cubicBezTo>
                    <a:pt x="62" y="26"/>
                    <a:pt x="48" y="33"/>
                    <a:pt x="31" y="33"/>
                  </a:cubicBezTo>
                  <a:cubicBezTo>
                    <a:pt x="14" y="33"/>
                    <a:pt x="0" y="26"/>
                    <a:pt x="0" y="18"/>
                  </a:cubicBezTo>
                  <a:cubicBezTo>
                    <a:pt x="0" y="0"/>
                    <a:pt x="0" y="0"/>
                    <a:pt x="0" y="0"/>
                  </a:cubicBezTo>
                  <a:lnTo>
                    <a:pt x="6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42">
              <a:extLst>
                <a:ext uri="{FF2B5EF4-FFF2-40B4-BE49-F238E27FC236}">
                  <a16:creationId xmlns:a16="http://schemas.microsoft.com/office/drawing/2014/main" id="{E9553758-7B23-47BE-9C27-DC1713C0AA21}"/>
                </a:ext>
              </a:extLst>
            </p:cNvPr>
            <p:cNvSpPr>
              <a:spLocks/>
            </p:cNvSpPr>
            <p:nvPr/>
          </p:nvSpPr>
          <p:spPr bwMode="auto">
            <a:xfrm>
              <a:off x="1211" y="1017"/>
              <a:ext cx="48" cy="27"/>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43">
              <a:extLst>
                <a:ext uri="{FF2B5EF4-FFF2-40B4-BE49-F238E27FC236}">
                  <a16:creationId xmlns:a16="http://schemas.microsoft.com/office/drawing/2014/main" id="{BE42BCDB-1DA4-4F59-B383-F858798E1263}"/>
                </a:ext>
              </a:extLst>
            </p:cNvPr>
            <p:cNvSpPr>
              <a:spLocks/>
            </p:cNvSpPr>
            <p:nvPr/>
          </p:nvSpPr>
          <p:spPr bwMode="auto">
            <a:xfrm>
              <a:off x="1211" y="1007"/>
              <a:ext cx="48" cy="25"/>
            </a:xfrm>
            <a:custGeom>
              <a:avLst/>
              <a:gdLst>
                <a:gd name="T0" fmla="*/ 62 w 62"/>
                <a:gd name="T1" fmla="*/ 0 h 31"/>
                <a:gd name="T2" fmla="*/ 0 w 62"/>
                <a:gd name="T3" fmla="*/ 0 h 31"/>
                <a:gd name="T4" fmla="*/ 0 w 62"/>
                <a:gd name="T5" fmla="*/ 16 h 31"/>
                <a:gd name="T6" fmla="*/ 31 w 62"/>
                <a:gd name="T7" fmla="*/ 31 h 31"/>
                <a:gd name="T8" fmla="*/ 62 w 62"/>
                <a:gd name="T9" fmla="*/ 16 h 31"/>
                <a:gd name="T10" fmla="*/ 62 w 62"/>
                <a:gd name="T11" fmla="*/ 0 h 31"/>
              </a:gdLst>
              <a:ahLst/>
              <a:cxnLst>
                <a:cxn ang="0">
                  <a:pos x="T0" y="T1"/>
                </a:cxn>
                <a:cxn ang="0">
                  <a:pos x="T2" y="T3"/>
                </a:cxn>
                <a:cxn ang="0">
                  <a:pos x="T4" y="T5"/>
                </a:cxn>
                <a:cxn ang="0">
                  <a:pos x="T6" y="T7"/>
                </a:cxn>
                <a:cxn ang="0">
                  <a:pos x="T8" y="T9"/>
                </a:cxn>
                <a:cxn ang="0">
                  <a:pos x="T10" y="T11"/>
                </a:cxn>
              </a:cxnLst>
              <a:rect l="0" t="0" r="r" b="b"/>
              <a:pathLst>
                <a:path w="62" h="31">
                  <a:moveTo>
                    <a:pt x="62" y="0"/>
                  </a:moveTo>
                  <a:cubicBezTo>
                    <a:pt x="0" y="0"/>
                    <a:pt x="0" y="0"/>
                    <a:pt x="0" y="0"/>
                  </a:cubicBezTo>
                  <a:cubicBezTo>
                    <a:pt x="0" y="16"/>
                    <a:pt x="0" y="16"/>
                    <a:pt x="0" y="16"/>
                  </a:cubicBezTo>
                  <a:cubicBezTo>
                    <a:pt x="0" y="24"/>
                    <a:pt x="14" y="31"/>
                    <a:pt x="31" y="31"/>
                  </a:cubicBezTo>
                  <a:cubicBezTo>
                    <a:pt x="48" y="31"/>
                    <a:pt x="62" y="24"/>
                    <a:pt x="62" y="16"/>
                  </a:cubicBezTo>
                  <a:cubicBezTo>
                    <a:pt x="62" y="16"/>
                    <a:pt x="62" y="0"/>
                    <a:pt x="6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Oval 44">
              <a:extLst>
                <a:ext uri="{FF2B5EF4-FFF2-40B4-BE49-F238E27FC236}">
                  <a16:creationId xmlns:a16="http://schemas.microsoft.com/office/drawing/2014/main" id="{E26BB4AC-482D-4A5C-90F8-DC7B16BDE7A5}"/>
                </a:ext>
              </a:extLst>
            </p:cNvPr>
            <p:cNvSpPr>
              <a:spLocks noChangeArrowheads="1"/>
            </p:cNvSpPr>
            <p:nvPr/>
          </p:nvSpPr>
          <p:spPr bwMode="auto">
            <a:xfrm>
              <a:off x="1211"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45">
              <a:extLst>
                <a:ext uri="{FF2B5EF4-FFF2-40B4-BE49-F238E27FC236}">
                  <a16:creationId xmlns:a16="http://schemas.microsoft.com/office/drawing/2014/main" id="{BA5B0F3E-E2E6-4501-9CAD-F85C4B1DA480}"/>
                </a:ext>
              </a:extLst>
            </p:cNvPr>
            <p:cNvSpPr>
              <a:spLocks/>
            </p:cNvSpPr>
            <p:nvPr/>
          </p:nvSpPr>
          <p:spPr bwMode="auto">
            <a:xfrm>
              <a:off x="1102"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46">
              <a:extLst>
                <a:ext uri="{FF2B5EF4-FFF2-40B4-BE49-F238E27FC236}">
                  <a16:creationId xmlns:a16="http://schemas.microsoft.com/office/drawing/2014/main" id="{0DFD2EA1-FC10-4B7D-AFC0-46FAD20FC4EF}"/>
                </a:ext>
              </a:extLst>
            </p:cNvPr>
            <p:cNvSpPr>
              <a:spLocks/>
            </p:cNvSpPr>
            <p:nvPr/>
          </p:nvSpPr>
          <p:spPr bwMode="auto">
            <a:xfrm>
              <a:off x="1100"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40" y="31"/>
                    <a:pt x="49" y="33"/>
                    <a:pt x="56"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4"/>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47">
              <a:extLst>
                <a:ext uri="{FF2B5EF4-FFF2-40B4-BE49-F238E27FC236}">
                  <a16:creationId xmlns:a16="http://schemas.microsoft.com/office/drawing/2014/main" id="{D6392E8C-BD35-44E4-8205-EB4F3204C1C2}"/>
                </a:ext>
              </a:extLst>
            </p:cNvPr>
            <p:cNvSpPr>
              <a:spLocks/>
            </p:cNvSpPr>
            <p:nvPr/>
          </p:nvSpPr>
          <p:spPr bwMode="auto">
            <a:xfrm>
              <a:off x="1100"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48">
              <a:extLst>
                <a:ext uri="{FF2B5EF4-FFF2-40B4-BE49-F238E27FC236}">
                  <a16:creationId xmlns:a16="http://schemas.microsoft.com/office/drawing/2014/main" id="{CE615C94-6BE7-4E84-B419-544ABAD2C1B4}"/>
                </a:ext>
              </a:extLst>
            </p:cNvPr>
            <p:cNvSpPr>
              <a:spLocks/>
            </p:cNvSpPr>
            <p:nvPr/>
          </p:nvSpPr>
          <p:spPr bwMode="auto">
            <a:xfrm>
              <a:off x="1100"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49">
              <a:extLst>
                <a:ext uri="{FF2B5EF4-FFF2-40B4-BE49-F238E27FC236}">
                  <a16:creationId xmlns:a16="http://schemas.microsoft.com/office/drawing/2014/main" id="{0A17DAE0-E160-4858-B083-693D0D45A86F}"/>
                </a:ext>
              </a:extLst>
            </p:cNvPr>
            <p:cNvSpPr>
              <a:spLocks/>
            </p:cNvSpPr>
            <p:nvPr/>
          </p:nvSpPr>
          <p:spPr bwMode="auto">
            <a:xfrm>
              <a:off x="1100"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50">
              <a:extLst>
                <a:ext uri="{FF2B5EF4-FFF2-40B4-BE49-F238E27FC236}">
                  <a16:creationId xmlns:a16="http://schemas.microsoft.com/office/drawing/2014/main" id="{0C343725-477B-43A6-AC1D-7C21B1663D03}"/>
                </a:ext>
              </a:extLst>
            </p:cNvPr>
            <p:cNvSpPr>
              <a:spLocks/>
            </p:cNvSpPr>
            <p:nvPr/>
          </p:nvSpPr>
          <p:spPr bwMode="auto">
            <a:xfrm>
              <a:off x="1100"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Oval 51">
              <a:extLst>
                <a:ext uri="{FF2B5EF4-FFF2-40B4-BE49-F238E27FC236}">
                  <a16:creationId xmlns:a16="http://schemas.microsoft.com/office/drawing/2014/main" id="{DD1FFA1A-8628-4FB6-AC4E-EE65A47D0012}"/>
                </a:ext>
              </a:extLst>
            </p:cNvPr>
            <p:cNvSpPr>
              <a:spLocks noChangeArrowheads="1"/>
            </p:cNvSpPr>
            <p:nvPr/>
          </p:nvSpPr>
          <p:spPr bwMode="auto">
            <a:xfrm>
              <a:off x="1100"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52">
              <a:extLst>
                <a:ext uri="{FF2B5EF4-FFF2-40B4-BE49-F238E27FC236}">
                  <a16:creationId xmlns:a16="http://schemas.microsoft.com/office/drawing/2014/main" id="{FEF14DA2-EC04-454F-89B1-829634EFB691}"/>
                </a:ext>
              </a:extLst>
            </p:cNvPr>
            <p:cNvSpPr>
              <a:spLocks/>
            </p:cNvSpPr>
            <p:nvPr/>
          </p:nvSpPr>
          <p:spPr bwMode="auto">
            <a:xfrm>
              <a:off x="988" y="885"/>
              <a:ext cx="303" cy="64"/>
            </a:xfrm>
            <a:custGeom>
              <a:avLst/>
              <a:gdLst>
                <a:gd name="T0" fmla="*/ 155 w 303"/>
                <a:gd name="T1" fmla="*/ 31 h 64"/>
                <a:gd name="T2" fmla="*/ 155 w 303"/>
                <a:gd name="T3" fmla="*/ 0 h 64"/>
                <a:gd name="T4" fmla="*/ 147 w 303"/>
                <a:gd name="T5" fmla="*/ 0 h 64"/>
                <a:gd name="T6" fmla="*/ 147 w 303"/>
                <a:gd name="T7" fmla="*/ 31 h 64"/>
                <a:gd name="T8" fmla="*/ 0 w 303"/>
                <a:gd name="T9" fmla="*/ 31 h 64"/>
                <a:gd name="T10" fmla="*/ 0 w 303"/>
                <a:gd name="T11" fmla="*/ 64 h 64"/>
                <a:gd name="T12" fmla="*/ 9 w 303"/>
                <a:gd name="T13" fmla="*/ 64 h 64"/>
                <a:gd name="T14" fmla="*/ 9 w 303"/>
                <a:gd name="T15" fmla="*/ 39 h 64"/>
                <a:gd name="T16" fmla="*/ 147 w 303"/>
                <a:gd name="T17" fmla="*/ 39 h 64"/>
                <a:gd name="T18" fmla="*/ 147 w 303"/>
                <a:gd name="T19" fmla="*/ 64 h 64"/>
                <a:gd name="T20" fmla="*/ 155 w 303"/>
                <a:gd name="T21" fmla="*/ 64 h 64"/>
                <a:gd name="T22" fmla="*/ 155 w 303"/>
                <a:gd name="T23" fmla="*/ 39 h 64"/>
                <a:gd name="T24" fmla="*/ 295 w 303"/>
                <a:gd name="T25" fmla="*/ 39 h 64"/>
                <a:gd name="T26" fmla="*/ 295 w 303"/>
                <a:gd name="T27" fmla="*/ 64 h 64"/>
                <a:gd name="T28" fmla="*/ 303 w 303"/>
                <a:gd name="T29" fmla="*/ 64 h 64"/>
                <a:gd name="T30" fmla="*/ 303 w 303"/>
                <a:gd name="T31" fmla="*/ 31 h 64"/>
                <a:gd name="T32" fmla="*/ 155 w 303"/>
                <a:gd name="T3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64">
                  <a:moveTo>
                    <a:pt x="155" y="31"/>
                  </a:moveTo>
                  <a:lnTo>
                    <a:pt x="155" y="0"/>
                  </a:lnTo>
                  <a:lnTo>
                    <a:pt x="147" y="0"/>
                  </a:lnTo>
                  <a:lnTo>
                    <a:pt x="147" y="31"/>
                  </a:lnTo>
                  <a:lnTo>
                    <a:pt x="0" y="31"/>
                  </a:lnTo>
                  <a:lnTo>
                    <a:pt x="0" y="64"/>
                  </a:lnTo>
                  <a:lnTo>
                    <a:pt x="9" y="64"/>
                  </a:lnTo>
                  <a:lnTo>
                    <a:pt x="9" y="39"/>
                  </a:lnTo>
                  <a:lnTo>
                    <a:pt x="147" y="39"/>
                  </a:lnTo>
                  <a:lnTo>
                    <a:pt x="147" y="64"/>
                  </a:lnTo>
                  <a:lnTo>
                    <a:pt x="155" y="64"/>
                  </a:lnTo>
                  <a:lnTo>
                    <a:pt x="155" y="39"/>
                  </a:lnTo>
                  <a:lnTo>
                    <a:pt x="295" y="39"/>
                  </a:lnTo>
                  <a:lnTo>
                    <a:pt x="295" y="64"/>
                  </a:lnTo>
                  <a:lnTo>
                    <a:pt x="303" y="64"/>
                  </a:lnTo>
                  <a:lnTo>
                    <a:pt x="303" y="31"/>
                  </a:lnTo>
                  <a:lnTo>
                    <a:pt x="15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53">
              <a:extLst>
                <a:ext uri="{FF2B5EF4-FFF2-40B4-BE49-F238E27FC236}">
                  <a16:creationId xmlns:a16="http://schemas.microsoft.com/office/drawing/2014/main" id="{1AA49DCB-1019-4B08-9DE1-B6DA30B282DD}"/>
                </a:ext>
              </a:extLst>
            </p:cNvPr>
            <p:cNvSpPr>
              <a:spLocks noChangeArrowheads="1"/>
            </p:cNvSpPr>
            <p:nvPr/>
          </p:nvSpPr>
          <p:spPr bwMode="auto">
            <a:xfrm>
              <a:off x="1100" y="788"/>
              <a:ext cx="80" cy="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54">
              <a:extLst>
                <a:ext uri="{FF2B5EF4-FFF2-40B4-BE49-F238E27FC236}">
                  <a16:creationId xmlns:a16="http://schemas.microsoft.com/office/drawing/2014/main" id="{95B4E02C-2A12-4C4B-8D1F-5D736363CBF3}"/>
                </a:ext>
              </a:extLst>
            </p:cNvPr>
            <p:cNvSpPr>
              <a:spLocks noChangeArrowheads="1"/>
            </p:cNvSpPr>
            <p:nvPr/>
          </p:nvSpPr>
          <p:spPr bwMode="auto">
            <a:xfrm>
              <a:off x="1108" y="797"/>
              <a:ext cx="64" cy="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5">
              <a:extLst>
                <a:ext uri="{FF2B5EF4-FFF2-40B4-BE49-F238E27FC236}">
                  <a16:creationId xmlns:a16="http://schemas.microsoft.com/office/drawing/2014/main" id="{F96A0309-C639-4BE7-A17D-C3BAA8945781}"/>
                </a:ext>
              </a:extLst>
            </p:cNvPr>
            <p:cNvSpPr>
              <a:spLocks noEditPoints="1"/>
            </p:cNvSpPr>
            <p:nvPr/>
          </p:nvSpPr>
          <p:spPr bwMode="auto">
            <a:xfrm>
              <a:off x="1100" y="788"/>
              <a:ext cx="80" cy="81"/>
            </a:xfrm>
            <a:custGeom>
              <a:avLst/>
              <a:gdLst>
                <a:gd name="T0" fmla="*/ 80 w 80"/>
                <a:gd name="T1" fmla="*/ 64 h 81"/>
                <a:gd name="T2" fmla="*/ 80 w 80"/>
                <a:gd name="T3" fmla="*/ 0 h 81"/>
                <a:gd name="T4" fmla="*/ 0 w 80"/>
                <a:gd name="T5" fmla="*/ 0 h 81"/>
                <a:gd name="T6" fmla="*/ 0 w 80"/>
                <a:gd name="T7" fmla="*/ 64 h 81"/>
                <a:gd name="T8" fmla="*/ 34 w 80"/>
                <a:gd name="T9" fmla="*/ 64 h 81"/>
                <a:gd name="T10" fmla="*/ 34 w 80"/>
                <a:gd name="T11" fmla="*/ 72 h 81"/>
                <a:gd name="T12" fmla="*/ 0 w 80"/>
                <a:gd name="T13" fmla="*/ 72 h 81"/>
                <a:gd name="T14" fmla="*/ 0 w 80"/>
                <a:gd name="T15" fmla="*/ 81 h 81"/>
                <a:gd name="T16" fmla="*/ 80 w 80"/>
                <a:gd name="T17" fmla="*/ 81 h 81"/>
                <a:gd name="T18" fmla="*/ 80 w 80"/>
                <a:gd name="T19" fmla="*/ 72 h 81"/>
                <a:gd name="T20" fmla="*/ 46 w 80"/>
                <a:gd name="T21" fmla="*/ 72 h 81"/>
                <a:gd name="T22" fmla="*/ 46 w 80"/>
                <a:gd name="T23" fmla="*/ 64 h 81"/>
                <a:gd name="T24" fmla="*/ 80 w 80"/>
                <a:gd name="T25" fmla="*/ 64 h 81"/>
                <a:gd name="T26" fmla="*/ 8 w 80"/>
                <a:gd name="T27" fmla="*/ 9 h 81"/>
                <a:gd name="T28" fmla="*/ 72 w 80"/>
                <a:gd name="T29" fmla="*/ 9 h 81"/>
                <a:gd name="T30" fmla="*/ 72 w 80"/>
                <a:gd name="T31" fmla="*/ 55 h 81"/>
                <a:gd name="T32" fmla="*/ 8 w 80"/>
                <a:gd name="T33" fmla="*/ 55 h 81"/>
                <a:gd name="T34" fmla="*/ 8 w 80"/>
                <a:gd name="T35"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1">
                  <a:moveTo>
                    <a:pt x="80" y="64"/>
                  </a:moveTo>
                  <a:lnTo>
                    <a:pt x="80" y="0"/>
                  </a:lnTo>
                  <a:lnTo>
                    <a:pt x="0" y="0"/>
                  </a:lnTo>
                  <a:lnTo>
                    <a:pt x="0" y="64"/>
                  </a:lnTo>
                  <a:lnTo>
                    <a:pt x="34" y="64"/>
                  </a:lnTo>
                  <a:lnTo>
                    <a:pt x="34" y="72"/>
                  </a:lnTo>
                  <a:lnTo>
                    <a:pt x="0" y="72"/>
                  </a:lnTo>
                  <a:lnTo>
                    <a:pt x="0" y="81"/>
                  </a:lnTo>
                  <a:lnTo>
                    <a:pt x="80" y="81"/>
                  </a:lnTo>
                  <a:lnTo>
                    <a:pt x="80" y="72"/>
                  </a:lnTo>
                  <a:lnTo>
                    <a:pt x="46" y="72"/>
                  </a:lnTo>
                  <a:lnTo>
                    <a:pt x="46" y="64"/>
                  </a:lnTo>
                  <a:lnTo>
                    <a:pt x="80" y="64"/>
                  </a:lnTo>
                  <a:close/>
                  <a:moveTo>
                    <a:pt x="8" y="9"/>
                  </a:moveTo>
                  <a:lnTo>
                    <a:pt x="72" y="9"/>
                  </a:lnTo>
                  <a:lnTo>
                    <a:pt x="72" y="55"/>
                  </a:lnTo>
                  <a:lnTo>
                    <a:pt x="8" y="55"/>
                  </a:lnTo>
                  <a:lnTo>
                    <a:pt x="8"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Group 38" descr="data, cloud, scale">
            <a:extLst>
              <a:ext uri="{FF2B5EF4-FFF2-40B4-BE49-F238E27FC236}">
                <a16:creationId xmlns:a16="http://schemas.microsoft.com/office/drawing/2014/main" id="{EDA591D1-F281-4186-BC37-E186592A7FC8}"/>
              </a:ext>
            </a:extLst>
          </p:cNvPr>
          <p:cNvGrpSpPr>
            <a:grpSpLocks noChangeAspect="1"/>
          </p:cNvGrpSpPr>
          <p:nvPr/>
        </p:nvGrpSpPr>
        <p:grpSpPr bwMode="auto">
          <a:xfrm>
            <a:off x="10856704" y="2224853"/>
            <a:ext cx="422275" cy="422275"/>
            <a:chOff x="6956" y="798"/>
            <a:chExt cx="266" cy="266"/>
          </a:xfrm>
        </p:grpSpPr>
        <p:sp>
          <p:nvSpPr>
            <p:cNvPr id="124" name="AutoShape 37">
              <a:extLst>
                <a:ext uri="{FF2B5EF4-FFF2-40B4-BE49-F238E27FC236}">
                  <a16:creationId xmlns:a16="http://schemas.microsoft.com/office/drawing/2014/main" id="{FF916046-2B05-465A-BE06-1ABE41325C53}"/>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39">
              <a:extLst>
                <a:ext uri="{FF2B5EF4-FFF2-40B4-BE49-F238E27FC236}">
                  <a16:creationId xmlns:a16="http://schemas.microsoft.com/office/drawing/2014/main" id="{D87897FF-07AD-430A-B675-880D693FAFE1}"/>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40">
              <a:extLst>
                <a:ext uri="{FF2B5EF4-FFF2-40B4-BE49-F238E27FC236}">
                  <a16:creationId xmlns:a16="http://schemas.microsoft.com/office/drawing/2014/main" id="{F2A3B2D2-E1E1-4318-A32C-14CD0F46165D}"/>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41">
              <a:extLst>
                <a:ext uri="{FF2B5EF4-FFF2-40B4-BE49-F238E27FC236}">
                  <a16:creationId xmlns:a16="http://schemas.microsoft.com/office/drawing/2014/main" id="{8A3D4249-FEDE-4501-B378-913F4B876C29}"/>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42">
              <a:extLst>
                <a:ext uri="{FF2B5EF4-FFF2-40B4-BE49-F238E27FC236}">
                  <a16:creationId xmlns:a16="http://schemas.microsoft.com/office/drawing/2014/main" id="{26EEB34F-F180-4CE0-8316-0E700EF04362}"/>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43">
              <a:extLst>
                <a:ext uri="{FF2B5EF4-FFF2-40B4-BE49-F238E27FC236}">
                  <a16:creationId xmlns:a16="http://schemas.microsoft.com/office/drawing/2014/main" id="{42946BD7-1404-4F09-BF20-6845017E707D}"/>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44">
              <a:extLst>
                <a:ext uri="{FF2B5EF4-FFF2-40B4-BE49-F238E27FC236}">
                  <a16:creationId xmlns:a16="http://schemas.microsoft.com/office/drawing/2014/main" id="{91DCE564-FC06-4E67-806A-EFD26C8D3FBD}"/>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45">
              <a:extLst>
                <a:ext uri="{FF2B5EF4-FFF2-40B4-BE49-F238E27FC236}">
                  <a16:creationId xmlns:a16="http://schemas.microsoft.com/office/drawing/2014/main" id="{AC95DDCC-6029-4576-BB24-060A21B8E306}"/>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46">
              <a:extLst>
                <a:ext uri="{FF2B5EF4-FFF2-40B4-BE49-F238E27FC236}">
                  <a16:creationId xmlns:a16="http://schemas.microsoft.com/office/drawing/2014/main" id="{A6786743-8C01-4DE6-B674-338924095A86}"/>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47">
              <a:extLst>
                <a:ext uri="{FF2B5EF4-FFF2-40B4-BE49-F238E27FC236}">
                  <a16:creationId xmlns:a16="http://schemas.microsoft.com/office/drawing/2014/main" id="{2B4AAE08-8322-44CC-84F5-9AC94DBCD9D1}"/>
                </a:ext>
              </a:extLst>
            </p:cNvPr>
            <p:cNvSpPr>
              <a:spLocks/>
            </p:cNvSpPr>
            <p:nvPr/>
          </p:nvSpPr>
          <p:spPr bwMode="auto">
            <a:xfrm>
              <a:off x="7019" y="883"/>
              <a:ext cx="141" cy="83"/>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4" name="engineer assistance" descr="engineer, assistance">
            <a:extLst>
              <a:ext uri="{FF2B5EF4-FFF2-40B4-BE49-F238E27FC236}">
                <a16:creationId xmlns:a16="http://schemas.microsoft.com/office/drawing/2014/main" id="{B79E8761-FC4A-4742-90EC-A5493707E7EB}"/>
              </a:ext>
            </a:extLst>
          </p:cNvPr>
          <p:cNvGrpSpPr/>
          <p:nvPr/>
        </p:nvGrpSpPr>
        <p:grpSpPr>
          <a:xfrm>
            <a:off x="1398714" y="5731820"/>
            <a:ext cx="435026" cy="435024"/>
            <a:chOff x="6339155" y="5746544"/>
            <a:chExt cx="435026" cy="435024"/>
          </a:xfrm>
        </p:grpSpPr>
        <p:sp>
          <p:nvSpPr>
            <p:cNvPr id="135" name="Freeform: Shape 134">
              <a:extLst>
                <a:ext uri="{FF2B5EF4-FFF2-40B4-BE49-F238E27FC236}">
                  <a16:creationId xmlns:a16="http://schemas.microsoft.com/office/drawing/2014/main" id="{60DC3024-B4D6-4E56-B729-94EB61808E95}"/>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25E5D50-4276-404B-8D7F-C575F52CC41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45A732E5-D2E6-40F0-BE91-0391D0552192}"/>
              </a:ext>
            </a:extLst>
          </p:cNvPr>
          <p:cNvGrpSpPr/>
          <p:nvPr/>
        </p:nvGrpSpPr>
        <p:grpSpPr>
          <a:xfrm>
            <a:off x="0" y="6494753"/>
            <a:ext cx="12192000" cy="472960"/>
            <a:chOff x="0" y="6494753"/>
            <a:chExt cx="12192000" cy="472960"/>
          </a:xfrm>
        </p:grpSpPr>
        <p:sp>
          <p:nvSpPr>
            <p:cNvPr id="138" name="Rectangle 137">
              <a:extLst>
                <a:ext uri="{FF2B5EF4-FFF2-40B4-BE49-F238E27FC236}">
                  <a16:creationId xmlns:a16="http://schemas.microsoft.com/office/drawing/2014/main" id="{D284C2F8-6D6F-4E54-B7CE-C43F3A5F4E9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TextBox 138">
              <a:extLst>
                <a:ext uri="{FF2B5EF4-FFF2-40B4-BE49-F238E27FC236}">
                  <a16:creationId xmlns:a16="http://schemas.microsoft.com/office/drawing/2014/main" id="{CE57EE57-83CD-4E28-93D2-7CDBD548224B}"/>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28500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7C86144A-EEDF-4C5A-9C43-C14E0C26A558}"/>
              </a:ext>
              <a:ext uri="{C183D7F6-B498-43B3-948B-1728B52AA6E4}">
                <adec:decorative xmlns:adec="http://schemas.microsoft.com/office/drawing/2017/decorative" val="1"/>
              </a:ext>
            </a:extLst>
          </p:cNvPr>
          <p:cNvGrpSpPr/>
          <p:nvPr/>
        </p:nvGrpSpPr>
        <p:grpSpPr>
          <a:xfrm>
            <a:off x="5258246" y="5072975"/>
            <a:ext cx="1842220" cy="1532404"/>
            <a:chOff x="5258246" y="5072975"/>
            <a:chExt cx="1842220" cy="1532404"/>
          </a:xfrm>
        </p:grpSpPr>
        <p:pic>
          <p:nvPicPr>
            <p:cNvPr id="54" name="Picture 53">
              <a:extLst>
                <a:ext uri="{FF2B5EF4-FFF2-40B4-BE49-F238E27FC236}">
                  <a16:creationId xmlns:a16="http://schemas.microsoft.com/office/drawing/2014/main" id="{C0A70860-3E4C-4BC9-9CF9-AFAF8EB89C00}"/>
                </a:ext>
              </a:extLst>
            </p:cNvPr>
            <p:cNvPicPr>
              <a:picLocks noChangeAspect="1"/>
            </p:cNvPicPr>
            <p:nvPr/>
          </p:nvPicPr>
          <p:blipFill>
            <a:blip r:embed="rId2"/>
            <a:stretch>
              <a:fillRect/>
            </a:stretch>
          </p:blipFill>
          <p:spPr>
            <a:xfrm>
              <a:off x="5258246" y="5108049"/>
              <a:ext cx="1842220" cy="1497330"/>
            </a:xfrm>
            <a:prstGeom prst="rect">
              <a:avLst/>
            </a:prstGeom>
          </p:spPr>
        </p:pic>
        <p:sp>
          <p:nvSpPr>
            <p:cNvPr id="55" name="Rectangle 54">
              <a:extLst>
                <a:ext uri="{FF2B5EF4-FFF2-40B4-BE49-F238E27FC236}">
                  <a16:creationId xmlns:a16="http://schemas.microsoft.com/office/drawing/2014/main" id="{B8FF40DD-15AD-414D-8B49-295D94343D09}"/>
                </a:ext>
              </a:extLst>
            </p:cNvPr>
            <p:cNvSpPr/>
            <p:nvPr/>
          </p:nvSpPr>
          <p:spPr bwMode="auto">
            <a:xfrm>
              <a:off x="5299508" y="5096483"/>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024DBCA1-C33C-4563-AB53-C105F002FA5E}"/>
                </a:ext>
              </a:extLst>
            </p:cNvPr>
            <p:cNvSpPr/>
            <p:nvPr/>
          </p:nvSpPr>
          <p:spPr bwMode="auto">
            <a:xfrm>
              <a:off x="6925359" y="5072975"/>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 name="Picture 51">
            <a:extLst>
              <a:ext uri="{FF2B5EF4-FFF2-40B4-BE49-F238E27FC236}">
                <a16:creationId xmlns:a16="http://schemas.microsoft.com/office/drawing/2014/main" id="{51B01A0A-A502-48CC-91B7-F0EE414F17D7}"/>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3086203" y="6029325"/>
            <a:ext cx="730941" cy="502444"/>
          </a:xfrm>
          <a:prstGeom prst="rect">
            <a:avLst/>
          </a:prstGeom>
        </p:spPr>
      </p:pic>
      <p:sp>
        <p:nvSpPr>
          <p:cNvPr id="3" name="TextBox 2">
            <a:extLst>
              <a:ext uri="{FF2B5EF4-FFF2-40B4-BE49-F238E27FC236}">
                <a16:creationId xmlns:a16="http://schemas.microsoft.com/office/drawing/2014/main" id="{53FAC63C-1D25-483C-B418-35FEE94F2DAD}"/>
              </a:ext>
            </a:extLst>
          </p:cNvPr>
          <p:cNvSpPr txBox="1"/>
          <p:nvPr/>
        </p:nvSpPr>
        <p:spPr>
          <a:xfrm>
            <a:off x="447473" y="306939"/>
            <a:ext cx="466121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3"/>
                </a:solidFill>
                <a:effectLst/>
                <a:uLnTx/>
                <a:uFillTx/>
                <a:latin typeface="Segoe UI Semibold"/>
                <a:ea typeface="+mn-ea"/>
                <a:cs typeface="+mn-cs"/>
              </a:rPr>
              <a:t>Extend on-premises into Azure</a:t>
            </a:r>
          </a:p>
        </p:txBody>
      </p:sp>
      <p:sp>
        <p:nvSpPr>
          <p:cNvPr id="4" name="TextBox 3">
            <a:extLst>
              <a:ext uri="{FF2B5EF4-FFF2-40B4-BE49-F238E27FC236}">
                <a16:creationId xmlns:a16="http://schemas.microsoft.com/office/drawing/2014/main" id="{0F9EEB40-EEC0-4C62-89FB-A2A763EC1E78}"/>
              </a:ext>
            </a:extLst>
          </p:cNvPr>
          <p:cNvSpPr txBox="1"/>
          <p:nvPr/>
        </p:nvSpPr>
        <p:spPr>
          <a:xfrm>
            <a:off x="447473" y="688285"/>
            <a:ext cx="398448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Business continuity &amp; disaster recovery</a:t>
            </a:r>
          </a:p>
        </p:txBody>
      </p:sp>
      <p:sp>
        <p:nvSpPr>
          <p:cNvPr id="5" name="TextBox 4">
            <a:extLst>
              <a:ext uri="{FF2B5EF4-FFF2-40B4-BE49-F238E27FC236}">
                <a16:creationId xmlns:a16="http://schemas.microsoft.com/office/drawing/2014/main" id="{328949E2-8662-454C-8076-529F7C26C809}"/>
              </a:ext>
            </a:extLst>
          </p:cNvPr>
          <p:cNvSpPr txBox="1"/>
          <p:nvPr/>
        </p:nvSpPr>
        <p:spPr>
          <a:xfrm>
            <a:off x="647722"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Site Recovery</a:t>
            </a:r>
          </a:p>
        </p:txBody>
      </p:sp>
      <p:sp>
        <p:nvSpPr>
          <p:cNvPr id="6" name="TextBox 5">
            <a:extLst>
              <a:ext uri="{FF2B5EF4-FFF2-40B4-BE49-F238E27FC236}">
                <a16:creationId xmlns:a16="http://schemas.microsoft.com/office/drawing/2014/main" id="{D5636089-D73B-4CF3-B263-00742687B723}"/>
              </a:ext>
            </a:extLst>
          </p:cNvPr>
          <p:cNvSpPr txBox="1"/>
          <p:nvPr/>
        </p:nvSpPr>
        <p:spPr>
          <a:xfrm>
            <a:off x="1999866"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Backup</a:t>
            </a:r>
          </a:p>
        </p:txBody>
      </p:sp>
      <p:sp>
        <p:nvSpPr>
          <p:cNvPr id="7" name="TextBox 6">
            <a:extLst>
              <a:ext uri="{FF2B5EF4-FFF2-40B4-BE49-F238E27FC236}">
                <a16:creationId xmlns:a16="http://schemas.microsoft.com/office/drawing/2014/main" id="{B50BEB01-516D-43D1-A0B8-6796BE1C7495}"/>
              </a:ext>
            </a:extLst>
          </p:cNvPr>
          <p:cNvSpPr txBox="1"/>
          <p:nvPr/>
        </p:nvSpPr>
        <p:spPr>
          <a:xfrm>
            <a:off x="3283918"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Replica</a:t>
            </a:r>
          </a:p>
        </p:txBody>
      </p:sp>
      <p:sp>
        <p:nvSpPr>
          <p:cNvPr id="8" name="TextBox 7">
            <a:extLst>
              <a:ext uri="{FF2B5EF4-FFF2-40B4-BE49-F238E27FC236}">
                <a16:creationId xmlns:a16="http://schemas.microsoft.com/office/drawing/2014/main" id="{7CABA77D-F39B-4A5F-A1F6-F0F2215C17AA}"/>
              </a:ext>
            </a:extLst>
          </p:cNvPr>
          <p:cNvSpPr txBox="1"/>
          <p:nvPr/>
        </p:nvSpPr>
        <p:spPr>
          <a:xfrm>
            <a:off x="1104920" y="3237440"/>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File Sync</a:t>
            </a:r>
          </a:p>
        </p:txBody>
      </p:sp>
      <p:sp>
        <p:nvSpPr>
          <p:cNvPr id="9" name="TextBox 8">
            <a:extLst>
              <a:ext uri="{FF2B5EF4-FFF2-40B4-BE49-F238E27FC236}">
                <a16:creationId xmlns:a16="http://schemas.microsoft.com/office/drawing/2014/main" id="{180467C1-0DC4-4AEC-B6EA-F7BF263F6044}"/>
              </a:ext>
            </a:extLst>
          </p:cNvPr>
          <p:cNvSpPr txBox="1"/>
          <p:nvPr/>
        </p:nvSpPr>
        <p:spPr>
          <a:xfrm>
            <a:off x="495931" y="2432689"/>
            <a:ext cx="3023264"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Extend on-premises capacity</a:t>
            </a:r>
          </a:p>
        </p:txBody>
      </p:sp>
      <p:sp>
        <p:nvSpPr>
          <p:cNvPr id="10" name="TextBox 9">
            <a:extLst>
              <a:ext uri="{FF2B5EF4-FFF2-40B4-BE49-F238E27FC236}">
                <a16:creationId xmlns:a16="http://schemas.microsoft.com/office/drawing/2014/main" id="{AF67B7EA-60A0-4648-AF99-2588B30B52D9}"/>
              </a:ext>
            </a:extLst>
          </p:cNvPr>
          <p:cNvSpPr txBox="1"/>
          <p:nvPr/>
        </p:nvSpPr>
        <p:spPr>
          <a:xfrm>
            <a:off x="2311152" y="3237440"/>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 Migration Service</a:t>
            </a:r>
          </a:p>
        </p:txBody>
      </p:sp>
      <p:sp>
        <p:nvSpPr>
          <p:cNvPr id="11" name="TextBox 10">
            <a:extLst>
              <a:ext uri="{FF2B5EF4-FFF2-40B4-BE49-F238E27FC236}">
                <a16:creationId xmlns:a16="http://schemas.microsoft.com/office/drawing/2014/main" id="{D58965A4-D62B-45CF-85E4-25969E77E77E}"/>
              </a:ext>
            </a:extLst>
          </p:cNvPr>
          <p:cNvSpPr txBox="1"/>
          <p:nvPr/>
        </p:nvSpPr>
        <p:spPr>
          <a:xfrm>
            <a:off x="1104920" y="4074633"/>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Cloud Witness</a:t>
            </a:r>
          </a:p>
        </p:txBody>
      </p:sp>
      <p:sp>
        <p:nvSpPr>
          <p:cNvPr id="12" name="TextBox 11">
            <a:extLst>
              <a:ext uri="{FF2B5EF4-FFF2-40B4-BE49-F238E27FC236}">
                <a16:creationId xmlns:a16="http://schemas.microsoft.com/office/drawing/2014/main" id="{B3C63CA1-0373-4FCA-A77D-3081F77391B1}"/>
              </a:ext>
            </a:extLst>
          </p:cNvPr>
          <p:cNvSpPr txBox="1"/>
          <p:nvPr/>
        </p:nvSpPr>
        <p:spPr>
          <a:xfrm>
            <a:off x="2311152" y="4074633"/>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Azure VM</a:t>
            </a:r>
          </a:p>
        </p:txBody>
      </p:sp>
      <p:sp>
        <p:nvSpPr>
          <p:cNvPr id="13" name="TextBox 12">
            <a:extLst>
              <a:ext uri="{FF2B5EF4-FFF2-40B4-BE49-F238E27FC236}">
                <a16:creationId xmlns:a16="http://schemas.microsoft.com/office/drawing/2014/main" id="{EBBC7107-D425-4F34-8130-EF1A2E400188}"/>
              </a:ext>
            </a:extLst>
          </p:cNvPr>
          <p:cNvSpPr txBox="1"/>
          <p:nvPr/>
        </p:nvSpPr>
        <p:spPr>
          <a:xfrm>
            <a:off x="231115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Extend Network</a:t>
            </a:r>
          </a:p>
        </p:txBody>
      </p:sp>
      <p:sp>
        <p:nvSpPr>
          <p:cNvPr id="14" name="TextBox 13">
            <a:extLst>
              <a:ext uri="{FF2B5EF4-FFF2-40B4-BE49-F238E27FC236}">
                <a16:creationId xmlns:a16="http://schemas.microsoft.com/office/drawing/2014/main" id="{D20EB83B-8ECE-4D04-B9F3-B80DAE6E527B}"/>
              </a:ext>
            </a:extLst>
          </p:cNvPr>
          <p:cNvSpPr txBox="1"/>
          <p:nvPr/>
        </p:nvSpPr>
        <p:spPr>
          <a:xfrm>
            <a:off x="64772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Network Adapter</a:t>
            </a:r>
          </a:p>
        </p:txBody>
      </p:sp>
      <p:sp>
        <p:nvSpPr>
          <p:cNvPr id="15" name="TextBox 14">
            <a:extLst>
              <a:ext uri="{FF2B5EF4-FFF2-40B4-BE49-F238E27FC236}">
                <a16:creationId xmlns:a16="http://schemas.microsoft.com/office/drawing/2014/main" id="{FCFA2797-216A-4A95-B7A8-4ABBE2F19081}"/>
              </a:ext>
            </a:extLst>
          </p:cNvPr>
          <p:cNvSpPr txBox="1"/>
          <p:nvPr/>
        </p:nvSpPr>
        <p:spPr>
          <a:xfrm rot="18935516">
            <a:off x="219705" y="292090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Storage</a:t>
            </a:r>
          </a:p>
        </p:txBody>
      </p:sp>
      <p:sp>
        <p:nvSpPr>
          <p:cNvPr id="16" name="TextBox 15">
            <a:extLst>
              <a:ext uri="{FF2B5EF4-FFF2-40B4-BE49-F238E27FC236}">
                <a16:creationId xmlns:a16="http://schemas.microsoft.com/office/drawing/2014/main" id="{F1DD5A1D-3B07-4526-BF0A-6BB9A9451D87}"/>
              </a:ext>
            </a:extLst>
          </p:cNvPr>
          <p:cNvSpPr txBox="1"/>
          <p:nvPr/>
        </p:nvSpPr>
        <p:spPr>
          <a:xfrm rot="18935516">
            <a:off x="219704" y="3781767"/>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Compute</a:t>
            </a:r>
          </a:p>
        </p:txBody>
      </p:sp>
      <p:sp>
        <p:nvSpPr>
          <p:cNvPr id="17" name="TextBox 16">
            <a:extLst>
              <a:ext uri="{FF2B5EF4-FFF2-40B4-BE49-F238E27FC236}">
                <a16:creationId xmlns:a16="http://schemas.microsoft.com/office/drawing/2014/main" id="{DDE4189F-4469-4AA5-B361-32B886FCB090}"/>
              </a:ext>
            </a:extLst>
          </p:cNvPr>
          <p:cNvSpPr txBox="1"/>
          <p:nvPr/>
        </p:nvSpPr>
        <p:spPr>
          <a:xfrm rot="18935516">
            <a:off x="219702" y="471977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Networking</a:t>
            </a:r>
          </a:p>
        </p:txBody>
      </p:sp>
      <p:sp>
        <p:nvSpPr>
          <p:cNvPr id="18" name="TextBox 17">
            <a:extLst>
              <a:ext uri="{FF2B5EF4-FFF2-40B4-BE49-F238E27FC236}">
                <a16:creationId xmlns:a16="http://schemas.microsoft.com/office/drawing/2014/main" id="{F7360CF8-A3F5-4BCE-A35E-BE2BD2D9D88D}"/>
              </a:ext>
            </a:extLst>
          </p:cNvPr>
          <p:cNvSpPr txBox="1"/>
          <p:nvPr/>
        </p:nvSpPr>
        <p:spPr>
          <a:xfrm>
            <a:off x="7284908" y="306939"/>
            <a:ext cx="44596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41"/>
                </a:solidFill>
                <a:effectLst/>
                <a:uLnTx/>
                <a:uFillTx/>
                <a:latin typeface="Segoe UI Semibold"/>
                <a:ea typeface="+mn-ea"/>
                <a:cs typeface="+mn-cs"/>
              </a:rPr>
              <a:t>Centrally manage from Azure</a:t>
            </a:r>
          </a:p>
        </p:txBody>
      </p:sp>
      <p:sp>
        <p:nvSpPr>
          <p:cNvPr id="19" name="TextBox 18">
            <a:extLst>
              <a:ext uri="{FF2B5EF4-FFF2-40B4-BE49-F238E27FC236}">
                <a16:creationId xmlns:a16="http://schemas.microsoft.com/office/drawing/2014/main" id="{ECC87AC4-4780-4D68-80E2-6ECE363195F6}"/>
              </a:ext>
            </a:extLst>
          </p:cNvPr>
          <p:cNvSpPr txBox="1"/>
          <p:nvPr/>
        </p:nvSpPr>
        <p:spPr>
          <a:xfrm>
            <a:off x="7817007"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Secure</a:t>
            </a:r>
          </a:p>
        </p:txBody>
      </p:sp>
      <p:sp>
        <p:nvSpPr>
          <p:cNvPr id="20" name="TextBox 19">
            <a:extLst>
              <a:ext uri="{FF2B5EF4-FFF2-40B4-BE49-F238E27FC236}">
                <a16:creationId xmlns:a16="http://schemas.microsoft.com/office/drawing/2014/main" id="{71BFCCCA-C904-4601-8312-D5C89E2D26DA}"/>
              </a:ext>
            </a:extLst>
          </p:cNvPr>
          <p:cNvSpPr txBox="1"/>
          <p:nvPr/>
        </p:nvSpPr>
        <p:spPr>
          <a:xfrm>
            <a:off x="9246972"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1" name="TextBox 20">
            <a:extLst>
              <a:ext uri="{FF2B5EF4-FFF2-40B4-BE49-F238E27FC236}">
                <a16:creationId xmlns:a16="http://schemas.microsoft.com/office/drawing/2014/main" id="{E7B0E32A-9E35-4535-B9F6-739606EDF49B}"/>
              </a:ext>
            </a:extLst>
          </p:cNvPr>
          <p:cNvSpPr txBox="1"/>
          <p:nvPr/>
        </p:nvSpPr>
        <p:spPr>
          <a:xfrm>
            <a:off x="10686665"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Update</a:t>
            </a:r>
          </a:p>
        </p:txBody>
      </p:sp>
      <p:sp>
        <p:nvSpPr>
          <p:cNvPr id="22" name="TextBox 21">
            <a:extLst>
              <a:ext uri="{FF2B5EF4-FFF2-40B4-BE49-F238E27FC236}">
                <a16:creationId xmlns:a16="http://schemas.microsoft.com/office/drawing/2014/main" id="{71C2FAB7-D517-47DB-B4B2-FD84664759EB}"/>
              </a:ext>
            </a:extLst>
          </p:cNvPr>
          <p:cNvSpPr txBox="1"/>
          <p:nvPr/>
        </p:nvSpPr>
        <p:spPr>
          <a:xfrm>
            <a:off x="7564088"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Security Center</a:t>
            </a:r>
          </a:p>
        </p:txBody>
      </p:sp>
      <p:sp>
        <p:nvSpPr>
          <p:cNvPr id="23" name="TextBox 22">
            <a:extLst>
              <a:ext uri="{FF2B5EF4-FFF2-40B4-BE49-F238E27FC236}">
                <a16:creationId xmlns:a16="http://schemas.microsoft.com/office/drawing/2014/main" id="{AAD96157-EBD2-4C3A-8C4F-7348C5FC7881}"/>
              </a:ext>
            </a:extLst>
          </p:cNvPr>
          <p:cNvSpPr txBox="1"/>
          <p:nvPr/>
        </p:nvSpPr>
        <p:spPr>
          <a:xfrm>
            <a:off x="8969341"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4" name="TextBox 23">
            <a:extLst>
              <a:ext uri="{FF2B5EF4-FFF2-40B4-BE49-F238E27FC236}">
                <a16:creationId xmlns:a16="http://schemas.microsoft.com/office/drawing/2014/main" id="{01B35B4B-C1ED-4C0C-A38D-429C6D33690F}"/>
              </a:ext>
            </a:extLst>
          </p:cNvPr>
          <p:cNvSpPr txBox="1"/>
          <p:nvPr/>
        </p:nvSpPr>
        <p:spPr>
          <a:xfrm>
            <a:off x="10436594"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Update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Management</a:t>
            </a:r>
          </a:p>
        </p:txBody>
      </p:sp>
      <p:sp>
        <p:nvSpPr>
          <p:cNvPr id="25" name="TextBox 24">
            <a:extLst>
              <a:ext uri="{FF2B5EF4-FFF2-40B4-BE49-F238E27FC236}">
                <a16:creationId xmlns:a16="http://schemas.microsoft.com/office/drawing/2014/main" id="{97952EF4-3810-4138-B079-8C7635E2D821}"/>
              </a:ext>
            </a:extLst>
          </p:cNvPr>
          <p:cNvSpPr txBox="1"/>
          <p:nvPr/>
        </p:nvSpPr>
        <p:spPr>
          <a:xfrm>
            <a:off x="8238143"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Arc for Servers</a:t>
            </a:r>
          </a:p>
        </p:txBody>
      </p:sp>
      <p:sp>
        <p:nvSpPr>
          <p:cNvPr id="26" name="TextBox 25">
            <a:extLst>
              <a:ext uri="{FF2B5EF4-FFF2-40B4-BE49-F238E27FC236}">
                <a16:creationId xmlns:a16="http://schemas.microsoft.com/office/drawing/2014/main" id="{D5D7F1A7-3E62-4E71-8696-8D9B3D93E14C}"/>
              </a:ext>
            </a:extLst>
          </p:cNvPr>
          <p:cNvSpPr txBox="1"/>
          <p:nvPr/>
        </p:nvSpPr>
        <p:spPr>
          <a:xfrm>
            <a:off x="9736357"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Policy</a:t>
            </a:r>
          </a:p>
        </p:txBody>
      </p:sp>
      <p:sp>
        <p:nvSpPr>
          <p:cNvPr id="27" name="Freeform: Shape 26">
            <a:extLst>
              <a:ext uri="{FF2B5EF4-FFF2-40B4-BE49-F238E27FC236}">
                <a16:creationId xmlns:a16="http://schemas.microsoft.com/office/drawing/2014/main" id="{6ABC9704-41E7-4EE1-9778-38015E7B79E5}"/>
              </a:ext>
              <a:ext uri="{C183D7F6-B498-43B3-948B-1728B52AA6E4}">
                <adec:decorative xmlns:adec="http://schemas.microsoft.com/office/drawing/2017/decorative" val="1"/>
              </a:ext>
            </a:extLst>
          </p:cNvPr>
          <p:cNvSpPr/>
          <p:nvPr/>
        </p:nvSpPr>
        <p:spPr bwMode="auto">
          <a:xfrm>
            <a:off x="5137260" y="644501"/>
            <a:ext cx="1938988" cy="1117017"/>
          </a:xfrm>
          <a:custGeom>
            <a:avLst/>
            <a:gdLst>
              <a:gd name="connsiteX0" fmla="*/ 807675 w 1938988"/>
              <a:gd name="connsiteY0" fmla="*/ 0 h 1117017"/>
              <a:gd name="connsiteX1" fmla="*/ 1153147 w 1938988"/>
              <a:gd name="connsiteY1" fmla="*/ 183686 h 1117017"/>
              <a:gd name="connsiteX2" fmla="*/ 1167099 w 1938988"/>
              <a:gd name="connsiteY2" fmla="*/ 209389 h 1117017"/>
              <a:gd name="connsiteX3" fmla="*/ 1194391 w 1938988"/>
              <a:gd name="connsiteY3" fmla="*/ 200917 h 1117017"/>
              <a:gd name="connsiteX4" fmla="*/ 1273207 w 1938988"/>
              <a:gd name="connsiteY4" fmla="*/ 192972 h 1117017"/>
              <a:gd name="connsiteX5" fmla="*/ 1656343 w 1938988"/>
              <a:gd name="connsiteY5" fmla="*/ 505237 h 1117017"/>
              <a:gd name="connsiteX6" fmla="*/ 1657978 w 1938988"/>
              <a:gd name="connsiteY6" fmla="*/ 521461 h 1117017"/>
              <a:gd name="connsiteX7" fmla="*/ 1700512 w 1938988"/>
              <a:gd name="connsiteY7" fmla="*/ 525749 h 1117017"/>
              <a:gd name="connsiteX8" fmla="*/ 1938988 w 1938988"/>
              <a:gd name="connsiteY8" fmla="*/ 818349 h 1117017"/>
              <a:gd name="connsiteX9" fmla="*/ 1700512 w 1938988"/>
              <a:gd name="connsiteY9" fmla="*/ 1110949 h 1117017"/>
              <a:gd name="connsiteX10" fmla="*/ 1664287 w 1938988"/>
              <a:gd name="connsiteY10" fmla="*/ 1114601 h 1117017"/>
              <a:gd name="connsiteX11" fmla="*/ 1664287 w 1938988"/>
              <a:gd name="connsiteY11" fmla="*/ 1117017 h 1117017"/>
              <a:gd name="connsiteX12" fmla="*/ 1640320 w 1938988"/>
              <a:gd name="connsiteY12" fmla="*/ 1117017 h 1117017"/>
              <a:gd name="connsiteX13" fmla="*/ 391050 w 1938988"/>
              <a:gd name="connsiteY13" fmla="*/ 1117017 h 1117017"/>
              <a:gd name="connsiteX14" fmla="*/ 391050 w 1938988"/>
              <a:gd name="connsiteY14" fmla="*/ 1112899 h 1117017"/>
              <a:gd name="connsiteX15" fmla="*/ 350196 w 1938988"/>
              <a:gd name="connsiteY15" fmla="*/ 1117017 h 1117017"/>
              <a:gd name="connsiteX16" fmla="*/ 0 w 1938988"/>
              <a:gd name="connsiteY16" fmla="*/ 766821 h 1117017"/>
              <a:gd name="connsiteX17" fmla="*/ 350196 w 1938988"/>
              <a:gd name="connsiteY17" fmla="*/ 416625 h 1117017"/>
              <a:gd name="connsiteX18" fmla="*/ 391576 w 1938988"/>
              <a:gd name="connsiteY18" fmla="*/ 421838 h 1117017"/>
              <a:gd name="connsiteX19" fmla="*/ 391050 w 1938988"/>
              <a:gd name="connsiteY19" fmla="*/ 416625 h 1117017"/>
              <a:gd name="connsiteX20" fmla="*/ 807675 w 1938988"/>
              <a:gd name="connsiteY20" fmla="*/ 0 h 111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8988" h="1117017">
                <a:moveTo>
                  <a:pt x="807675" y="0"/>
                </a:moveTo>
                <a:cubicBezTo>
                  <a:pt x="951485" y="0"/>
                  <a:pt x="1078277" y="72863"/>
                  <a:pt x="1153147" y="183686"/>
                </a:cubicBezTo>
                <a:lnTo>
                  <a:pt x="1167099" y="209389"/>
                </a:lnTo>
                <a:lnTo>
                  <a:pt x="1194391" y="200917"/>
                </a:lnTo>
                <a:cubicBezTo>
                  <a:pt x="1219849" y="195708"/>
                  <a:pt x="1246209" y="192972"/>
                  <a:pt x="1273207" y="192972"/>
                </a:cubicBezTo>
                <a:cubicBezTo>
                  <a:pt x="1462197" y="192972"/>
                  <a:pt x="1619876" y="327028"/>
                  <a:pt x="1656343" y="505237"/>
                </a:cubicBezTo>
                <a:lnTo>
                  <a:pt x="1657978" y="521461"/>
                </a:lnTo>
                <a:lnTo>
                  <a:pt x="1700512" y="525749"/>
                </a:lnTo>
                <a:cubicBezTo>
                  <a:pt x="1836610" y="553599"/>
                  <a:pt x="1938988" y="674018"/>
                  <a:pt x="1938988" y="818349"/>
                </a:cubicBezTo>
                <a:cubicBezTo>
                  <a:pt x="1938988" y="962680"/>
                  <a:pt x="1836610" y="1083100"/>
                  <a:pt x="1700512" y="1110949"/>
                </a:cubicBezTo>
                <a:lnTo>
                  <a:pt x="1664287" y="1114601"/>
                </a:lnTo>
                <a:lnTo>
                  <a:pt x="1664287" y="1117017"/>
                </a:lnTo>
                <a:lnTo>
                  <a:pt x="1640320" y="1117017"/>
                </a:lnTo>
                <a:lnTo>
                  <a:pt x="391050" y="1117017"/>
                </a:lnTo>
                <a:lnTo>
                  <a:pt x="391050" y="1112899"/>
                </a:lnTo>
                <a:lnTo>
                  <a:pt x="350196" y="1117017"/>
                </a:lnTo>
                <a:cubicBezTo>
                  <a:pt x="156788" y="1117017"/>
                  <a:pt x="0" y="960229"/>
                  <a:pt x="0" y="766821"/>
                </a:cubicBezTo>
                <a:cubicBezTo>
                  <a:pt x="0" y="573413"/>
                  <a:pt x="156788" y="416625"/>
                  <a:pt x="350196" y="416625"/>
                </a:cubicBezTo>
                <a:lnTo>
                  <a:pt x="391576" y="421838"/>
                </a:lnTo>
                <a:lnTo>
                  <a:pt x="391050" y="416625"/>
                </a:lnTo>
                <a:cubicBezTo>
                  <a:pt x="391050" y="186529"/>
                  <a:pt x="577579" y="0"/>
                  <a:pt x="807675" y="0"/>
                </a:cubicBezTo>
                <a:close/>
              </a:path>
            </a:pathLst>
          </a:cu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Arc 27">
            <a:extLst>
              <a:ext uri="{FF2B5EF4-FFF2-40B4-BE49-F238E27FC236}">
                <a16:creationId xmlns:a16="http://schemas.microsoft.com/office/drawing/2014/main" id="{26FE3064-9308-44D4-9EFE-9F6DA911C0E7}"/>
              </a:ext>
              <a:ext uri="{C183D7F6-B498-43B3-948B-1728B52AA6E4}">
                <adec:decorative xmlns:adec="http://schemas.microsoft.com/office/drawing/2017/decorative" val="1"/>
              </a:ext>
            </a:extLst>
          </p:cNvPr>
          <p:cNvSpPr/>
          <p:nvPr/>
        </p:nvSpPr>
        <p:spPr>
          <a:xfrm flipH="1">
            <a:off x="4606069" y="1685318"/>
            <a:ext cx="1871144" cy="3445482"/>
          </a:xfrm>
          <a:prstGeom prst="arc">
            <a:avLst>
              <a:gd name="adj1" fmla="val 17098894"/>
              <a:gd name="adj2" fmla="val 5019270"/>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Arc 28">
            <a:extLst>
              <a:ext uri="{FF2B5EF4-FFF2-40B4-BE49-F238E27FC236}">
                <a16:creationId xmlns:a16="http://schemas.microsoft.com/office/drawing/2014/main" id="{00CC8314-81EB-4765-93C8-B034E66BEAAF}"/>
              </a:ext>
              <a:ext uri="{C183D7F6-B498-43B3-948B-1728B52AA6E4}">
                <adec:decorative xmlns:adec="http://schemas.microsoft.com/office/drawing/2017/decorative" val="1"/>
              </a:ext>
            </a:extLst>
          </p:cNvPr>
          <p:cNvSpPr/>
          <p:nvPr/>
        </p:nvSpPr>
        <p:spPr>
          <a:xfrm rot="10800000" flipH="1">
            <a:off x="5765670" y="1843823"/>
            <a:ext cx="1871144" cy="3445482"/>
          </a:xfrm>
          <a:prstGeom prst="arc">
            <a:avLst>
              <a:gd name="adj1" fmla="val 17098894"/>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Arc 29">
            <a:extLst>
              <a:ext uri="{FF2B5EF4-FFF2-40B4-BE49-F238E27FC236}">
                <a16:creationId xmlns:a16="http://schemas.microsoft.com/office/drawing/2014/main" id="{4139D08F-10B0-4565-968B-517457C6AA54}"/>
              </a:ext>
              <a:ext uri="{C183D7F6-B498-43B3-948B-1728B52AA6E4}">
                <adec:decorative xmlns:adec="http://schemas.microsoft.com/office/drawing/2017/decorative" val="1"/>
              </a:ext>
            </a:extLst>
          </p:cNvPr>
          <p:cNvSpPr/>
          <p:nvPr/>
        </p:nvSpPr>
        <p:spPr>
          <a:xfrm rot="6776837">
            <a:off x="8444217" y="3311107"/>
            <a:ext cx="1298503" cy="3445482"/>
          </a:xfrm>
          <a:prstGeom prst="arc">
            <a:avLst>
              <a:gd name="adj1" fmla="val 17942780"/>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Arc 31">
            <a:extLst>
              <a:ext uri="{FF2B5EF4-FFF2-40B4-BE49-F238E27FC236}">
                <a16:creationId xmlns:a16="http://schemas.microsoft.com/office/drawing/2014/main" id="{CFD909A6-C499-473E-9813-B05DFC61BA66}"/>
              </a:ext>
              <a:ext uri="{C183D7F6-B498-43B3-948B-1728B52AA6E4}">
                <adec:decorative xmlns:adec="http://schemas.microsoft.com/office/drawing/2017/decorative" val="1"/>
              </a:ext>
            </a:extLst>
          </p:cNvPr>
          <p:cNvSpPr/>
          <p:nvPr/>
        </p:nvSpPr>
        <p:spPr>
          <a:xfrm rot="3786977">
            <a:off x="2793214" y="3393528"/>
            <a:ext cx="1298503" cy="3254439"/>
          </a:xfrm>
          <a:prstGeom prst="arc">
            <a:avLst>
              <a:gd name="adj1" fmla="val 17098894"/>
              <a:gd name="adj2" fmla="val 3904188"/>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Arc 32">
            <a:extLst>
              <a:ext uri="{FF2B5EF4-FFF2-40B4-BE49-F238E27FC236}">
                <a16:creationId xmlns:a16="http://schemas.microsoft.com/office/drawing/2014/main" id="{58CF7CEB-3DAD-4CB3-8C37-BB11BD68E426}"/>
              </a:ext>
              <a:ext uri="{C183D7F6-B498-43B3-948B-1728B52AA6E4}">
                <adec:decorative xmlns:adec="http://schemas.microsoft.com/office/drawing/2017/decorative" val="1"/>
              </a:ext>
            </a:extLst>
          </p:cNvPr>
          <p:cNvSpPr/>
          <p:nvPr/>
        </p:nvSpPr>
        <p:spPr>
          <a:xfrm rot="3786977">
            <a:off x="2939364" y="3519785"/>
            <a:ext cx="1298503" cy="3271674"/>
          </a:xfrm>
          <a:prstGeom prst="arc">
            <a:avLst>
              <a:gd name="adj1" fmla="val 17098894"/>
              <a:gd name="adj2" fmla="val 2278729"/>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4" name="Picture 33" descr=" Backup">
            <a:extLst>
              <a:ext uri="{FF2B5EF4-FFF2-40B4-BE49-F238E27FC236}">
                <a16:creationId xmlns:a16="http://schemas.microsoft.com/office/drawing/2014/main" id="{CF9DBE96-9221-4BF1-A90E-09CF3CCCD54B}"/>
              </a:ext>
            </a:extLst>
          </p:cNvPr>
          <p:cNvPicPr>
            <a:picLocks noChangeAspect="1"/>
          </p:cNvPicPr>
          <p:nvPr/>
        </p:nvPicPr>
        <p:blipFill>
          <a:blip r:embed="rId4"/>
          <a:stretch>
            <a:fillRect/>
          </a:stretch>
        </p:blipFill>
        <p:spPr>
          <a:xfrm>
            <a:off x="1003337" y="1483382"/>
            <a:ext cx="487289" cy="411672"/>
          </a:xfrm>
          <a:prstGeom prst="rect">
            <a:avLst/>
          </a:prstGeom>
        </p:spPr>
      </p:pic>
      <p:pic>
        <p:nvPicPr>
          <p:cNvPr id="35" name="Picture 34" descr=" Backup">
            <a:extLst>
              <a:ext uri="{FF2B5EF4-FFF2-40B4-BE49-F238E27FC236}">
                <a16:creationId xmlns:a16="http://schemas.microsoft.com/office/drawing/2014/main" id="{284BF226-F5C0-4193-9255-7ED7653843E8}"/>
              </a:ext>
            </a:extLst>
          </p:cNvPr>
          <p:cNvPicPr>
            <a:picLocks noChangeAspect="1"/>
          </p:cNvPicPr>
          <p:nvPr/>
        </p:nvPicPr>
        <p:blipFill>
          <a:blip r:embed="rId4"/>
          <a:stretch>
            <a:fillRect/>
          </a:stretch>
        </p:blipFill>
        <p:spPr>
          <a:xfrm>
            <a:off x="2322871" y="1483382"/>
            <a:ext cx="487289" cy="411672"/>
          </a:xfrm>
          <a:prstGeom prst="rect">
            <a:avLst/>
          </a:prstGeom>
        </p:spPr>
      </p:pic>
      <p:pic>
        <p:nvPicPr>
          <p:cNvPr id="42" name="Graphic 41" descr="Virtual Machines">
            <a:extLst>
              <a:ext uri="{FF2B5EF4-FFF2-40B4-BE49-F238E27FC236}">
                <a16:creationId xmlns:a16="http://schemas.microsoft.com/office/drawing/2014/main" id="{6D025D34-E66E-4CE8-8169-F7217D6153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66275" y="3698542"/>
            <a:ext cx="457550" cy="457550"/>
          </a:xfrm>
          <a:prstGeom prst="rect">
            <a:avLst/>
          </a:prstGeom>
        </p:spPr>
      </p:pic>
      <p:pic>
        <p:nvPicPr>
          <p:cNvPr id="43" name="Graphic 42" descr="Virtual Network">
            <a:extLst>
              <a:ext uri="{FF2B5EF4-FFF2-40B4-BE49-F238E27FC236}">
                <a16:creationId xmlns:a16="http://schemas.microsoft.com/office/drawing/2014/main" id="{F118A6D2-3617-4C96-B330-C5625D604A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46869" y="4536298"/>
            <a:ext cx="457550" cy="457550"/>
          </a:xfrm>
          <a:prstGeom prst="rect">
            <a:avLst/>
          </a:prstGeom>
        </p:spPr>
      </p:pic>
      <p:pic>
        <p:nvPicPr>
          <p:cNvPr id="44" name="Picture 43">
            <a:extLst>
              <a:ext uri="{FF2B5EF4-FFF2-40B4-BE49-F238E27FC236}">
                <a16:creationId xmlns:a16="http://schemas.microsoft.com/office/drawing/2014/main" id="{B300224E-9F61-41E1-BE3E-0BB072B40BD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582882" y="4554609"/>
            <a:ext cx="497961" cy="420928"/>
          </a:xfrm>
          <a:prstGeom prst="rect">
            <a:avLst/>
          </a:prstGeom>
        </p:spPr>
      </p:pic>
      <p:pic>
        <p:nvPicPr>
          <p:cNvPr id="45" name="Picture 44">
            <a:extLst>
              <a:ext uri="{FF2B5EF4-FFF2-40B4-BE49-F238E27FC236}">
                <a16:creationId xmlns:a16="http://schemas.microsoft.com/office/drawing/2014/main" id="{2EF73884-3C17-4766-BB22-11B11A24D74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543690" y="3636244"/>
            <a:ext cx="628010" cy="511380"/>
          </a:xfrm>
          <a:prstGeom prst="rect">
            <a:avLst/>
          </a:prstGeom>
        </p:spPr>
      </p:pic>
      <p:pic>
        <p:nvPicPr>
          <p:cNvPr id="46" name="Picture 45">
            <a:extLst>
              <a:ext uri="{FF2B5EF4-FFF2-40B4-BE49-F238E27FC236}">
                <a16:creationId xmlns:a16="http://schemas.microsoft.com/office/drawing/2014/main" id="{7EBE161A-7864-4F7E-B160-C77C6F24D6D8}"/>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605351" y="2861912"/>
            <a:ext cx="537368" cy="459090"/>
          </a:xfrm>
          <a:prstGeom prst="rect">
            <a:avLst/>
          </a:prstGeom>
        </p:spPr>
      </p:pic>
      <p:pic>
        <p:nvPicPr>
          <p:cNvPr id="47" name="Picture 46">
            <a:extLst>
              <a:ext uri="{FF2B5EF4-FFF2-40B4-BE49-F238E27FC236}">
                <a16:creationId xmlns:a16="http://schemas.microsoft.com/office/drawing/2014/main" id="{BD16107D-3EEB-47DC-8627-1682C6E793B5}"/>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3238779" y="2831679"/>
            <a:ext cx="531501" cy="503527"/>
          </a:xfrm>
          <a:prstGeom prst="rect">
            <a:avLst/>
          </a:prstGeom>
        </p:spPr>
      </p:pic>
      <p:pic>
        <p:nvPicPr>
          <p:cNvPr id="48" name="Picture 47">
            <a:extLst>
              <a:ext uri="{FF2B5EF4-FFF2-40B4-BE49-F238E27FC236}">
                <a16:creationId xmlns:a16="http://schemas.microsoft.com/office/drawing/2014/main" id="{ACDF27AD-9DCD-41DF-AEDC-25B26542145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953137" y="3459842"/>
            <a:ext cx="469344" cy="569918"/>
          </a:xfrm>
          <a:prstGeom prst="rect">
            <a:avLst/>
          </a:prstGeom>
        </p:spPr>
      </p:pic>
      <p:pic>
        <p:nvPicPr>
          <p:cNvPr id="49" name="Picture 48">
            <a:extLst>
              <a:ext uri="{FF2B5EF4-FFF2-40B4-BE49-F238E27FC236}">
                <a16:creationId xmlns:a16="http://schemas.microsoft.com/office/drawing/2014/main" id="{761C255B-A619-42B8-842B-C7DA9F8CE7CE}"/>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338704" y="3474474"/>
            <a:ext cx="619211" cy="600159"/>
          </a:xfrm>
          <a:prstGeom prst="rect">
            <a:avLst/>
          </a:prstGeom>
        </p:spPr>
      </p:pic>
      <p:pic>
        <p:nvPicPr>
          <p:cNvPr id="50" name="Picture 49">
            <a:extLst>
              <a:ext uri="{FF2B5EF4-FFF2-40B4-BE49-F238E27FC236}">
                <a16:creationId xmlns:a16="http://schemas.microsoft.com/office/drawing/2014/main" id="{7CB714CA-EAAE-4C18-B5D8-72D46AF67238}"/>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0971554" y="1822747"/>
            <a:ext cx="590632" cy="581106"/>
          </a:xfrm>
          <a:prstGeom prst="rect">
            <a:avLst/>
          </a:prstGeom>
        </p:spPr>
      </p:pic>
      <p:pic>
        <p:nvPicPr>
          <p:cNvPr id="53" name="Picture 52">
            <a:extLst>
              <a:ext uri="{FF2B5EF4-FFF2-40B4-BE49-F238E27FC236}">
                <a16:creationId xmlns:a16="http://schemas.microsoft.com/office/drawing/2014/main" id="{B19E2B21-96B7-41CD-851B-834DDDB5C0FE}"/>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2121797" y="6029325"/>
            <a:ext cx="730941" cy="502444"/>
          </a:xfrm>
          <a:prstGeom prst="rect">
            <a:avLst/>
          </a:prstGeom>
        </p:spPr>
      </p:pic>
      <p:pic>
        <p:nvPicPr>
          <p:cNvPr id="58" name="Picture 57">
            <a:extLst>
              <a:ext uri="{FF2B5EF4-FFF2-40B4-BE49-F238E27FC236}">
                <a16:creationId xmlns:a16="http://schemas.microsoft.com/office/drawing/2014/main" id="{CDD5DFFC-76A4-41B5-AF02-9674A8CCF583}"/>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9637560" y="6029325"/>
            <a:ext cx="730941" cy="502444"/>
          </a:xfrm>
          <a:prstGeom prst="rect">
            <a:avLst/>
          </a:prstGeom>
        </p:spPr>
      </p:pic>
      <p:pic>
        <p:nvPicPr>
          <p:cNvPr id="59" name="Picture 58">
            <a:extLst>
              <a:ext uri="{FF2B5EF4-FFF2-40B4-BE49-F238E27FC236}">
                <a16:creationId xmlns:a16="http://schemas.microsoft.com/office/drawing/2014/main" id="{BC36F74A-5E23-468E-B2AA-EE79CCEE48A4}"/>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8673154" y="6029325"/>
            <a:ext cx="730941" cy="502444"/>
          </a:xfrm>
          <a:prstGeom prst="rect">
            <a:avLst/>
          </a:prstGeom>
        </p:spPr>
      </p:pic>
      <p:sp>
        <p:nvSpPr>
          <p:cNvPr id="61" name="Arc 60">
            <a:extLst>
              <a:ext uri="{FF2B5EF4-FFF2-40B4-BE49-F238E27FC236}">
                <a16:creationId xmlns:a16="http://schemas.microsoft.com/office/drawing/2014/main" id="{C476DE56-575D-4B39-BAD9-55B880F96914}"/>
              </a:ext>
              <a:ext uri="{C183D7F6-B498-43B3-948B-1728B52AA6E4}">
                <adec:decorative xmlns:adec="http://schemas.microsoft.com/office/drawing/2017/decorative" val="1"/>
              </a:ext>
            </a:extLst>
          </p:cNvPr>
          <p:cNvSpPr/>
          <p:nvPr/>
        </p:nvSpPr>
        <p:spPr>
          <a:xfrm rot="6776837">
            <a:off x="8394243" y="3553416"/>
            <a:ext cx="1298503" cy="3445482"/>
          </a:xfrm>
          <a:prstGeom prst="arc">
            <a:avLst>
              <a:gd name="adj1" fmla="val 21182583"/>
              <a:gd name="adj2" fmla="val 5157969"/>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D93CD092-53F3-4AB3-A6F8-B43D7760E695}"/>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8163933" y="1806598"/>
            <a:ext cx="501586" cy="535477"/>
          </a:xfrm>
          <a:prstGeom prst="rect">
            <a:avLst/>
          </a:prstGeom>
        </p:spPr>
      </p:pic>
      <p:pic>
        <p:nvPicPr>
          <p:cNvPr id="63" name="Picture 62">
            <a:extLst>
              <a:ext uri="{FF2B5EF4-FFF2-40B4-BE49-F238E27FC236}">
                <a16:creationId xmlns:a16="http://schemas.microsoft.com/office/drawing/2014/main" id="{CC897BEE-D524-4B52-A02D-454BC8A3D86D}"/>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9511930" y="1761518"/>
            <a:ext cx="613213" cy="589927"/>
          </a:xfrm>
          <a:prstGeom prst="rect">
            <a:avLst/>
          </a:prstGeom>
        </p:spPr>
      </p:pic>
      <p:pic>
        <p:nvPicPr>
          <p:cNvPr id="64" name="Picture 63">
            <a:extLst>
              <a:ext uri="{FF2B5EF4-FFF2-40B4-BE49-F238E27FC236}">
                <a16:creationId xmlns:a16="http://schemas.microsoft.com/office/drawing/2014/main" id="{8FB79446-6E61-4FCB-BF9B-44553CE7E02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3576194" y="1375804"/>
            <a:ext cx="606273" cy="563727"/>
          </a:xfrm>
          <a:prstGeom prst="rect">
            <a:avLst/>
          </a:prstGeom>
        </p:spPr>
      </p:pic>
      <p:grpSp>
        <p:nvGrpSpPr>
          <p:cNvPr id="60" name="Group 59">
            <a:extLst>
              <a:ext uri="{FF2B5EF4-FFF2-40B4-BE49-F238E27FC236}">
                <a16:creationId xmlns:a16="http://schemas.microsoft.com/office/drawing/2014/main" id="{5DF12B69-F2C8-49C0-A15E-652509A9A7E7}"/>
              </a:ext>
            </a:extLst>
          </p:cNvPr>
          <p:cNvGrpSpPr/>
          <p:nvPr/>
        </p:nvGrpSpPr>
        <p:grpSpPr>
          <a:xfrm>
            <a:off x="0" y="6494753"/>
            <a:ext cx="12192000" cy="472960"/>
            <a:chOff x="0" y="6494753"/>
            <a:chExt cx="12192000" cy="472960"/>
          </a:xfrm>
        </p:grpSpPr>
        <p:sp>
          <p:nvSpPr>
            <p:cNvPr id="65" name="Rectangle 64">
              <a:extLst>
                <a:ext uri="{FF2B5EF4-FFF2-40B4-BE49-F238E27FC236}">
                  <a16:creationId xmlns:a16="http://schemas.microsoft.com/office/drawing/2014/main" id="{307A9213-31A8-433C-AC8B-50EC8049EC06}"/>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F72ACB5C-0075-4D44-956F-C93861845772}"/>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3748433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F817D8-9F31-432B-BA04-8280EEEB9F71}"/>
              </a:ext>
            </a:extLst>
          </p:cNvPr>
          <p:cNvSpPr>
            <a:spLocks noGrp="1"/>
          </p:cNvSpPr>
          <p:nvPr>
            <p:ph type="title"/>
          </p:nvPr>
        </p:nvSpPr>
        <p:spPr>
          <a:xfrm>
            <a:off x="588263" y="3150414"/>
            <a:ext cx="3183637" cy="553998"/>
          </a:xfrm>
        </p:spPr>
        <p:txBody>
          <a:bodyPr/>
          <a:lstStyle/>
          <a:p>
            <a:r>
              <a:rPr lang="en-US" dirty="0"/>
              <a:t>Use cases</a:t>
            </a:r>
          </a:p>
        </p:txBody>
      </p:sp>
      <p:pic>
        <p:nvPicPr>
          <p:cNvPr id="11" name="Picture 10">
            <a:extLst>
              <a:ext uri="{FF2B5EF4-FFF2-40B4-BE49-F238E27FC236}">
                <a16:creationId xmlns:a16="http://schemas.microsoft.com/office/drawing/2014/main" id="{5B31CAB9-86AB-415F-BD17-2CA90392646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805862" y="2992217"/>
            <a:ext cx="966038" cy="1035433"/>
          </a:xfrm>
          <a:prstGeom prst="rect">
            <a:avLst/>
          </a:prstGeom>
        </p:spPr>
      </p:pic>
      <p:pic>
        <p:nvPicPr>
          <p:cNvPr id="16" name="Picture 15">
            <a:extLst>
              <a:ext uri="{FF2B5EF4-FFF2-40B4-BE49-F238E27FC236}">
                <a16:creationId xmlns:a16="http://schemas.microsoft.com/office/drawing/2014/main" id="{41A85AF7-E522-418E-A7B5-86CC8CFEC6B4}"/>
              </a:ext>
              <a:ext uri="{C183D7F6-B498-43B3-948B-1728B52AA6E4}">
                <adec:decorative xmlns:adec="http://schemas.microsoft.com/office/drawing/2017/decorative" val="1"/>
              </a:ext>
            </a:extLst>
          </p:cNvPr>
          <p:cNvPicPr>
            <a:picLocks noChangeAspect="1"/>
          </p:cNvPicPr>
          <p:nvPr/>
        </p:nvPicPr>
        <p:blipFill>
          <a:blip r:embed="rId4">
            <a:duotone>
              <a:schemeClr val="accent4">
                <a:shade val="45000"/>
                <a:satMod val="135000"/>
              </a:schemeClr>
              <a:prstClr val="white"/>
            </a:duotone>
          </a:blip>
          <a:stretch>
            <a:fillRect/>
          </a:stretch>
        </p:blipFill>
        <p:spPr>
          <a:xfrm>
            <a:off x="4345097" y="1324245"/>
            <a:ext cx="1765300" cy="1765300"/>
          </a:xfrm>
          <a:prstGeom prst="rect">
            <a:avLst/>
          </a:prstGeom>
        </p:spPr>
      </p:pic>
      <p:pic>
        <p:nvPicPr>
          <p:cNvPr id="18" name="Picture 17">
            <a:extLst>
              <a:ext uri="{FF2B5EF4-FFF2-40B4-BE49-F238E27FC236}">
                <a16:creationId xmlns:a16="http://schemas.microsoft.com/office/drawing/2014/main" id="{DC060115-5009-4F29-AE93-1C36FBA0208B}"/>
              </a:ext>
              <a:ext uri="{C183D7F6-B498-43B3-948B-1728B52AA6E4}">
                <adec:decorative xmlns:adec="http://schemas.microsoft.com/office/drawing/2017/decorative" val="1"/>
              </a:ext>
            </a:extLst>
          </p:cNvPr>
          <p:cNvPicPr>
            <a:picLocks noChangeAspect="1"/>
          </p:cNvPicPr>
          <p:nvPr/>
        </p:nvPicPr>
        <p:blipFill>
          <a:blip r:embed="rId5">
            <a:duotone>
              <a:schemeClr val="accent4">
                <a:shade val="45000"/>
                <a:satMod val="135000"/>
              </a:schemeClr>
              <a:prstClr val="white"/>
            </a:duotone>
          </a:blip>
          <a:stretch>
            <a:fillRect/>
          </a:stretch>
        </p:blipFill>
        <p:spPr>
          <a:xfrm>
            <a:off x="4345097" y="2214563"/>
            <a:ext cx="1765300" cy="1765300"/>
          </a:xfrm>
          <a:prstGeom prst="rect">
            <a:avLst/>
          </a:prstGeom>
        </p:spPr>
      </p:pic>
      <p:pic>
        <p:nvPicPr>
          <p:cNvPr id="20" name="Picture 19">
            <a:extLst>
              <a:ext uri="{FF2B5EF4-FFF2-40B4-BE49-F238E27FC236}">
                <a16:creationId xmlns:a16="http://schemas.microsoft.com/office/drawing/2014/main" id="{33749CC8-DF11-492B-A8DF-1A214031BC0F}"/>
              </a:ext>
              <a:ext uri="{C183D7F6-B498-43B3-948B-1728B52AA6E4}">
                <adec:decorative xmlns:adec="http://schemas.microsoft.com/office/drawing/2017/decorative" val="1"/>
              </a:ext>
            </a:extLst>
          </p:cNvPr>
          <p:cNvPicPr>
            <a:picLocks noChangeAspect="1"/>
          </p:cNvPicPr>
          <p:nvPr/>
        </p:nvPicPr>
        <p:blipFill>
          <a:blip r:embed="rId6">
            <a:duotone>
              <a:schemeClr val="accent4">
                <a:shade val="45000"/>
                <a:satMod val="135000"/>
              </a:schemeClr>
              <a:prstClr val="white"/>
            </a:duotone>
          </a:blip>
          <a:stretch>
            <a:fillRect/>
          </a:stretch>
        </p:blipFill>
        <p:spPr>
          <a:xfrm>
            <a:off x="4345097" y="226145"/>
            <a:ext cx="1765300" cy="1765300"/>
          </a:xfrm>
          <a:prstGeom prst="rect">
            <a:avLst/>
          </a:prstGeom>
        </p:spPr>
      </p:pic>
      <p:pic>
        <p:nvPicPr>
          <p:cNvPr id="21" name="Picture 20">
            <a:extLst>
              <a:ext uri="{FF2B5EF4-FFF2-40B4-BE49-F238E27FC236}">
                <a16:creationId xmlns:a16="http://schemas.microsoft.com/office/drawing/2014/main" id="{C1BA0831-0E41-4983-8299-1A526CAE90F3}"/>
              </a:ext>
              <a:ext uri="{C183D7F6-B498-43B3-948B-1728B52AA6E4}">
                <adec:decorative xmlns:adec="http://schemas.microsoft.com/office/drawing/2017/decorative" val="1"/>
              </a:ext>
            </a:extLst>
          </p:cNvPr>
          <p:cNvPicPr>
            <a:picLocks noChangeAspect="1"/>
          </p:cNvPicPr>
          <p:nvPr/>
        </p:nvPicPr>
        <p:blipFill>
          <a:blip r:embed="rId7">
            <a:duotone>
              <a:schemeClr val="accent4">
                <a:shade val="45000"/>
                <a:satMod val="135000"/>
              </a:schemeClr>
              <a:prstClr val="white"/>
            </a:duotone>
          </a:blip>
          <a:stretch>
            <a:fillRect/>
          </a:stretch>
        </p:blipFill>
        <p:spPr>
          <a:xfrm>
            <a:off x="4345097" y="4770947"/>
            <a:ext cx="1765300" cy="1765300"/>
          </a:xfrm>
          <a:prstGeom prst="rect">
            <a:avLst/>
          </a:prstGeom>
        </p:spPr>
      </p:pic>
      <p:pic>
        <p:nvPicPr>
          <p:cNvPr id="22" name="Picture 21">
            <a:extLst>
              <a:ext uri="{FF2B5EF4-FFF2-40B4-BE49-F238E27FC236}">
                <a16:creationId xmlns:a16="http://schemas.microsoft.com/office/drawing/2014/main" id="{726E1718-1981-4850-90F8-7A0431C0482D}"/>
              </a:ext>
              <a:ext uri="{C183D7F6-B498-43B3-948B-1728B52AA6E4}">
                <adec:decorative xmlns:adec="http://schemas.microsoft.com/office/drawing/2017/decorative" val="1"/>
              </a:ext>
            </a:extLst>
          </p:cNvPr>
          <p:cNvPicPr>
            <a:picLocks noChangeAspect="1"/>
          </p:cNvPicPr>
          <p:nvPr/>
        </p:nvPicPr>
        <p:blipFill>
          <a:blip r:embed="rId8">
            <a:duotone>
              <a:schemeClr val="accent4">
                <a:shade val="45000"/>
                <a:satMod val="135000"/>
              </a:schemeClr>
              <a:prstClr val="white"/>
            </a:duotone>
          </a:blip>
          <a:stretch>
            <a:fillRect/>
          </a:stretch>
        </p:blipFill>
        <p:spPr>
          <a:xfrm>
            <a:off x="4345097" y="3444247"/>
            <a:ext cx="1765300" cy="1765300"/>
          </a:xfrm>
          <a:prstGeom prst="rect">
            <a:avLst/>
          </a:prstGeom>
        </p:spPr>
      </p:pic>
      <p:sp>
        <p:nvSpPr>
          <p:cNvPr id="4" name="TextBox 3">
            <a:extLst>
              <a:ext uri="{FF2B5EF4-FFF2-40B4-BE49-F238E27FC236}">
                <a16:creationId xmlns:a16="http://schemas.microsoft.com/office/drawing/2014/main" id="{969D682E-E846-4D26-8FCB-5B7DC56E2098}"/>
              </a:ext>
            </a:extLst>
          </p:cNvPr>
          <p:cNvSpPr txBox="1"/>
          <p:nvPr/>
        </p:nvSpPr>
        <p:spPr>
          <a:xfrm>
            <a:off x="5778500" y="590272"/>
            <a:ext cx="5651500"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General server management using familiar yet modernized tools, such as the reimagined Server Manager and streamlined MMC tools</a:t>
            </a:r>
          </a:p>
        </p:txBody>
      </p:sp>
      <p:sp>
        <p:nvSpPr>
          <p:cNvPr id="12" name="TextBox 11">
            <a:extLst>
              <a:ext uri="{FF2B5EF4-FFF2-40B4-BE49-F238E27FC236}">
                <a16:creationId xmlns:a16="http://schemas.microsoft.com/office/drawing/2014/main" id="{AACDF3AD-01A0-4C94-A782-8F7544ADC496}"/>
              </a:ext>
            </a:extLst>
          </p:cNvPr>
          <p:cNvSpPr txBox="1"/>
          <p:nvPr/>
        </p:nvSpPr>
        <p:spPr>
          <a:xfrm>
            <a:off x="5778500" y="1845135"/>
            <a:ext cx="5651500"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Single server or cluster troubleshooting, configuration, and maintenance</a:t>
            </a:r>
          </a:p>
        </p:txBody>
      </p:sp>
      <p:sp>
        <p:nvSpPr>
          <p:cNvPr id="13" name="TextBox 12">
            <a:extLst>
              <a:ext uri="{FF2B5EF4-FFF2-40B4-BE49-F238E27FC236}">
                <a16:creationId xmlns:a16="http://schemas.microsoft.com/office/drawing/2014/main" id="{1393ED54-2463-44DC-B5BB-FF5979293043}"/>
              </a:ext>
            </a:extLst>
          </p:cNvPr>
          <p:cNvSpPr txBox="1"/>
          <p:nvPr/>
        </p:nvSpPr>
        <p:spPr>
          <a:xfrm>
            <a:off x="5778500" y="2850699"/>
            <a:ext cx="565150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Remote or branch office systems management</a:t>
            </a:r>
          </a:p>
        </p:txBody>
      </p:sp>
      <p:sp>
        <p:nvSpPr>
          <p:cNvPr id="14" name="TextBox 13">
            <a:extLst>
              <a:ext uri="{FF2B5EF4-FFF2-40B4-BE49-F238E27FC236}">
                <a16:creationId xmlns:a16="http://schemas.microsoft.com/office/drawing/2014/main" id="{46E277E7-A93D-4126-87D8-DB0830B1C0F2}"/>
              </a:ext>
            </a:extLst>
          </p:cNvPr>
          <p:cNvSpPr txBox="1"/>
          <p:nvPr/>
        </p:nvSpPr>
        <p:spPr>
          <a:xfrm>
            <a:off x="5778500" y="3606964"/>
            <a:ext cx="5651500" cy="12926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Streamline HCI management, with simplified workflows to create and manage virtual machines, Storage Spaces Direct volumes, Software-Defined Networking, and more</a:t>
            </a:r>
          </a:p>
        </p:txBody>
      </p:sp>
      <p:sp>
        <p:nvSpPr>
          <p:cNvPr id="15" name="TextBox 14">
            <a:extLst>
              <a:ext uri="{FF2B5EF4-FFF2-40B4-BE49-F238E27FC236}">
                <a16:creationId xmlns:a16="http://schemas.microsoft.com/office/drawing/2014/main" id="{91245861-70B9-4434-A2C0-4E09B6A17EFB}"/>
              </a:ext>
            </a:extLst>
          </p:cNvPr>
          <p:cNvSpPr txBox="1"/>
          <p:nvPr/>
        </p:nvSpPr>
        <p:spPr>
          <a:xfrm>
            <a:off x="5778500" y="5111128"/>
            <a:ext cx="5651500"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Hybrid operation, which lets you manage Windows Server running anywhere and easily integrate Azure innovation into your datacenter</a:t>
            </a:r>
          </a:p>
        </p:txBody>
      </p:sp>
      <p:grpSp>
        <p:nvGrpSpPr>
          <p:cNvPr id="17" name="Group 16">
            <a:extLst>
              <a:ext uri="{FF2B5EF4-FFF2-40B4-BE49-F238E27FC236}">
                <a16:creationId xmlns:a16="http://schemas.microsoft.com/office/drawing/2014/main" id="{6DF82CC3-8C4D-4208-BBB6-673D689A3EAE}"/>
              </a:ext>
            </a:extLst>
          </p:cNvPr>
          <p:cNvGrpSpPr/>
          <p:nvPr/>
        </p:nvGrpSpPr>
        <p:grpSpPr>
          <a:xfrm>
            <a:off x="0" y="6494753"/>
            <a:ext cx="12192000" cy="472960"/>
            <a:chOff x="0" y="6494753"/>
            <a:chExt cx="12192000" cy="472960"/>
          </a:xfrm>
        </p:grpSpPr>
        <p:sp>
          <p:nvSpPr>
            <p:cNvPr id="19" name="Rectangle 18">
              <a:extLst>
                <a:ext uri="{FF2B5EF4-FFF2-40B4-BE49-F238E27FC236}">
                  <a16:creationId xmlns:a16="http://schemas.microsoft.com/office/drawing/2014/main" id="{9DAF9B5A-96BA-42E0-B479-A97FD7ADB793}"/>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79296A47-89F5-453D-825E-DFD4F9AC55A7}"/>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2922488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A7EDCF-2B8F-43D0-BE84-AA96875CC1EB}"/>
              </a:ext>
            </a:extLst>
          </p:cNvPr>
          <p:cNvSpPr/>
          <p:nvPr/>
        </p:nvSpPr>
        <p:spPr bwMode="auto">
          <a:xfrm>
            <a:off x="4095750" y="0"/>
            <a:ext cx="8096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Content Placeholder 5" descr="A picture containing clipart&#10;&#10;Description generated with very high confidence">
            <a:extLst>
              <a:ext uri="{FF2B5EF4-FFF2-40B4-BE49-F238E27FC236}">
                <a16:creationId xmlns:a16="http://schemas.microsoft.com/office/drawing/2014/main" id="{D896D668-672C-489D-92D1-7698C2BA2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7486" y="2521199"/>
            <a:ext cx="1410915" cy="468182"/>
          </a:xfrm>
          <a:prstGeom prst="rect">
            <a:avLst/>
          </a:prstGeom>
        </p:spPr>
      </p:pic>
      <p:pic>
        <p:nvPicPr>
          <p:cNvPr id="16" name="Graphic 15">
            <a:extLst>
              <a:ext uri="{FF2B5EF4-FFF2-40B4-BE49-F238E27FC236}">
                <a16:creationId xmlns:a16="http://schemas.microsoft.com/office/drawing/2014/main" id="{2D9377CA-917B-4959-A6BA-C97F961AEA8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2518" y="1069856"/>
            <a:ext cx="1184390" cy="26319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87B86268-A78C-4851-8842-CEDC7F1BF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2995" y="769191"/>
            <a:ext cx="1379896" cy="855535"/>
          </a:xfrm>
          <a:prstGeom prst="rect">
            <a:avLst/>
          </a:prstGeom>
        </p:spPr>
      </p:pic>
      <p:pic>
        <p:nvPicPr>
          <p:cNvPr id="19" name="Picture 18" descr="A close up of a logo&#10;&#10;Description generated with high confidence">
            <a:extLst>
              <a:ext uri="{FF2B5EF4-FFF2-40B4-BE49-F238E27FC236}">
                <a16:creationId xmlns:a16="http://schemas.microsoft.com/office/drawing/2014/main" id="{BFB1A9F4-C1EB-4CF6-AAFE-3F64515B6D0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23340" y="2969974"/>
            <a:ext cx="1972889" cy="816791"/>
          </a:xfrm>
          <a:prstGeom prst="rect">
            <a:avLst/>
          </a:prstGeom>
        </p:spPr>
      </p:pic>
      <p:pic>
        <p:nvPicPr>
          <p:cNvPr id="21" name="Picture 20">
            <a:extLst>
              <a:ext uri="{FF2B5EF4-FFF2-40B4-BE49-F238E27FC236}">
                <a16:creationId xmlns:a16="http://schemas.microsoft.com/office/drawing/2014/main" id="{471DBC60-6B76-4852-807D-84EE9571846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1947" y="4065805"/>
            <a:ext cx="1741992" cy="318117"/>
          </a:xfrm>
          <a:prstGeom prst="rect">
            <a:avLst/>
          </a:prstGeom>
        </p:spPr>
      </p:pic>
      <p:pic>
        <p:nvPicPr>
          <p:cNvPr id="23" name="Picture 22">
            <a:extLst>
              <a:ext uri="{FF2B5EF4-FFF2-40B4-BE49-F238E27FC236}">
                <a16:creationId xmlns:a16="http://schemas.microsoft.com/office/drawing/2014/main" id="{43D87207-64AB-4B0F-9AD6-23B834D15E8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9256" y="5532435"/>
            <a:ext cx="1410915" cy="496022"/>
          </a:xfrm>
          <a:prstGeom prst="rect">
            <a:avLst/>
          </a:prstGeom>
        </p:spPr>
      </p:pic>
      <p:pic>
        <p:nvPicPr>
          <p:cNvPr id="25" name="Graphic 23">
            <a:extLst>
              <a:ext uri="{FF2B5EF4-FFF2-40B4-BE49-F238E27FC236}">
                <a16:creationId xmlns:a16="http://schemas.microsoft.com/office/drawing/2014/main" id="{33999177-FFCD-4B5C-BAC3-6E95E79C677A}"/>
              </a:ext>
              <a:ext uri="{C183D7F6-B498-43B3-948B-1728B52AA6E4}">
                <adec:decorative xmlns:adec="http://schemas.microsoft.com/office/drawing/2017/decorative" val="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815735" y="4087494"/>
            <a:ext cx="1977956" cy="346829"/>
          </a:xfrm>
          <a:custGeom>
            <a:avLst/>
            <a:gdLst>
              <a:gd name="connsiteX0" fmla="*/ 0 w 2593288"/>
              <a:gd name="connsiteY0" fmla="*/ 0 h 454726"/>
              <a:gd name="connsiteX1" fmla="*/ 2597605 w 2593288"/>
              <a:gd name="connsiteY1" fmla="*/ 0 h 454726"/>
              <a:gd name="connsiteX2" fmla="*/ 2597605 w 2593288"/>
              <a:gd name="connsiteY2" fmla="*/ 455986 h 454726"/>
              <a:gd name="connsiteX3" fmla="*/ 0 w 2593288"/>
              <a:gd name="connsiteY3" fmla="*/ 455986 h 454726"/>
            </a:gdLst>
            <a:ahLst/>
            <a:cxnLst>
              <a:cxn ang="0">
                <a:pos x="connsiteX0" y="connsiteY0"/>
              </a:cxn>
              <a:cxn ang="0">
                <a:pos x="connsiteX1" y="connsiteY1"/>
              </a:cxn>
              <a:cxn ang="0">
                <a:pos x="connsiteX2" y="connsiteY2"/>
              </a:cxn>
              <a:cxn ang="0">
                <a:pos x="connsiteX3" y="connsiteY3"/>
              </a:cxn>
            </a:cxnLst>
            <a:rect l="l" t="t" r="r" b="b"/>
            <a:pathLst>
              <a:path w="2593288" h="454726">
                <a:moveTo>
                  <a:pt x="0" y="0"/>
                </a:moveTo>
                <a:lnTo>
                  <a:pt x="2597605" y="0"/>
                </a:lnTo>
                <a:lnTo>
                  <a:pt x="2597605" y="455986"/>
                </a:lnTo>
                <a:lnTo>
                  <a:pt x="0" y="455986"/>
                </a:lnTo>
                <a:close/>
              </a:path>
            </a:pathLst>
          </a:custGeom>
          <a:ln/>
        </p:spPr>
      </p:pic>
      <p:pic>
        <p:nvPicPr>
          <p:cNvPr id="1026" name="Picture 2" descr="Image result for dell emc logo">
            <a:extLst>
              <a:ext uri="{FF2B5EF4-FFF2-40B4-BE49-F238E27FC236}">
                <a16:creationId xmlns:a16="http://schemas.microsoft.com/office/drawing/2014/main" id="{71B9C949-6DDB-4D8C-8AC7-B0BA422921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38788" y="1730162"/>
            <a:ext cx="1741992" cy="28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7C6E01E9-29AE-426A-8093-135B240AEB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0551" y="5196065"/>
            <a:ext cx="1664784" cy="832392"/>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292202C8-060D-4F81-B0EF-F7DA00CE01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36194" y="2431167"/>
            <a:ext cx="1337039" cy="558214"/>
          </a:xfrm>
          <a:prstGeom prst="rect">
            <a:avLst/>
          </a:prstGeom>
        </p:spPr>
      </p:pic>
      <p:pic>
        <p:nvPicPr>
          <p:cNvPr id="4" name="Picture 3" descr="A picture containing plate, drawing, food&#10;&#10;Description automatically generated">
            <a:extLst>
              <a:ext uri="{FF2B5EF4-FFF2-40B4-BE49-F238E27FC236}">
                <a16:creationId xmlns:a16="http://schemas.microsoft.com/office/drawing/2014/main" id="{392705C3-2C26-4833-BE90-7BFA468412FF}"/>
              </a:ext>
            </a:extLst>
          </p:cNvPr>
          <p:cNvPicPr>
            <a:picLocks noChangeAspect="1"/>
          </p:cNvPicPr>
          <p:nvPr/>
        </p:nvPicPr>
        <p:blipFill>
          <a:blip r:embed="rId15"/>
          <a:stretch>
            <a:fillRect/>
          </a:stretch>
        </p:blipFill>
        <p:spPr>
          <a:xfrm>
            <a:off x="7659220" y="4837960"/>
            <a:ext cx="1101129" cy="498110"/>
          </a:xfrm>
          <a:prstGeom prst="rect">
            <a:avLst/>
          </a:prstGeom>
        </p:spPr>
      </p:pic>
      <p:sp>
        <p:nvSpPr>
          <p:cNvPr id="10" name="Title 9">
            <a:extLst>
              <a:ext uri="{FF2B5EF4-FFF2-40B4-BE49-F238E27FC236}">
                <a16:creationId xmlns:a16="http://schemas.microsoft.com/office/drawing/2014/main" id="{B6CE5CB4-3EF2-4462-9762-43C8C3E45414}"/>
              </a:ext>
            </a:extLst>
          </p:cNvPr>
          <p:cNvSpPr>
            <a:spLocks noGrp="1"/>
          </p:cNvSpPr>
          <p:nvPr>
            <p:ph type="title" idx="4294967295"/>
          </p:nvPr>
        </p:nvSpPr>
        <p:spPr>
          <a:xfrm>
            <a:off x="456406" y="1966368"/>
            <a:ext cx="3182938" cy="1109662"/>
          </a:xfrm>
        </p:spPr>
        <p:txBody>
          <a:bodyPr/>
          <a:lstStyle/>
          <a:p>
            <a:pPr algn="ctr"/>
            <a:r>
              <a:rPr lang="en-US" sz="4000" b="1" dirty="0">
                <a:gradFill>
                  <a:gsLst>
                    <a:gs pos="1250">
                      <a:srgbClr val="1A1A1A"/>
                    </a:gs>
                    <a:gs pos="100000">
                      <a:srgbClr val="1A1A1A"/>
                    </a:gs>
                  </a:gsLst>
                  <a:lin ang="5400000" scaled="0"/>
                </a:gradFill>
              </a:rPr>
              <a:t>Windows Admin Center Partners</a:t>
            </a:r>
            <a:br>
              <a:rPr lang="en-US" sz="4000" b="1" dirty="0">
                <a:gradFill>
                  <a:gsLst>
                    <a:gs pos="1250">
                      <a:srgbClr val="1A1A1A"/>
                    </a:gs>
                    <a:gs pos="100000">
                      <a:srgbClr val="1A1A1A"/>
                    </a:gs>
                  </a:gsLst>
                  <a:lin ang="5400000" scaled="0"/>
                </a:gradFill>
              </a:rPr>
            </a:br>
            <a:endParaRPr lang="en-US" sz="4000" dirty="0"/>
          </a:p>
        </p:txBody>
      </p:sp>
      <p:grpSp>
        <p:nvGrpSpPr>
          <p:cNvPr id="18" name="Group 17">
            <a:extLst>
              <a:ext uri="{FF2B5EF4-FFF2-40B4-BE49-F238E27FC236}">
                <a16:creationId xmlns:a16="http://schemas.microsoft.com/office/drawing/2014/main" id="{302A56FC-5664-4B74-9C3C-CCDCFE71E958}"/>
              </a:ext>
            </a:extLst>
          </p:cNvPr>
          <p:cNvGrpSpPr/>
          <p:nvPr/>
        </p:nvGrpSpPr>
        <p:grpSpPr>
          <a:xfrm>
            <a:off x="0" y="6494753"/>
            <a:ext cx="12192000" cy="472960"/>
            <a:chOff x="0" y="6494753"/>
            <a:chExt cx="12192000" cy="472960"/>
          </a:xfrm>
        </p:grpSpPr>
        <p:sp>
          <p:nvSpPr>
            <p:cNvPr id="20" name="Rectangle 19">
              <a:extLst>
                <a:ext uri="{FF2B5EF4-FFF2-40B4-BE49-F238E27FC236}">
                  <a16:creationId xmlns:a16="http://schemas.microsoft.com/office/drawing/2014/main" id="{D8907529-4A82-4F7F-A6B1-9A62639C0C63}"/>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F6D1FB4-0269-49D7-B574-E3E36632D33B}"/>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302810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16x9_Template.potx" id="{C11BA8AE-4A84-4CA5-BCFD-9065DCA975FF}" vid="{56D7BF5F-8680-458C-85DD-7D655AF03E99}"/>
    </a:ext>
  </a:extLst>
</a:theme>
</file>

<file path=ppt/theme/theme6.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9.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84</TotalTime>
  <Words>2205</Words>
  <Application>Microsoft Office PowerPoint</Application>
  <PresentationFormat>Widescreen</PresentationFormat>
  <Paragraphs>442</Paragraphs>
  <Slides>39</Slides>
  <Notes>22</Notes>
  <HiddenSlides>3</HiddenSlides>
  <MMClips>0</MMClips>
  <ScaleCrop>false</ScaleCrop>
  <HeadingPairs>
    <vt:vector size="8" baseType="variant">
      <vt:variant>
        <vt:lpstr>Fonts Used</vt:lpstr>
      </vt:variant>
      <vt:variant>
        <vt:i4>15</vt:i4>
      </vt:variant>
      <vt:variant>
        <vt:lpstr>Theme</vt:lpstr>
      </vt:variant>
      <vt:variant>
        <vt:i4>10</vt:i4>
      </vt:variant>
      <vt:variant>
        <vt:lpstr>Embedded OLE Servers</vt:lpstr>
      </vt:variant>
      <vt:variant>
        <vt:i4>0</vt:i4>
      </vt:variant>
      <vt:variant>
        <vt:lpstr>Slide Titles</vt:lpstr>
      </vt:variant>
      <vt:variant>
        <vt:i4>39</vt:i4>
      </vt:variant>
    </vt:vector>
  </HeadingPairs>
  <TitlesOfParts>
    <vt:vector size="64" baseType="lpstr">
      <vt:lpstr>Arial</vt:lpstr>
      <vt:lpstr>az_ea_font</vt:lpstr>
      <vt:lpstr>Calibri</vt:lpstr>
      <vt:lpstr>Calibri Light</vt:lpstr>
      <vt:lpstr>Consolas</vt:lpstr>
      <vt:lpstr>Futura PT Heavy</vt:lpstr>
      <vt:lpstr>Myriad Pro</vt:lpstr>
      <vt:lpstr>Segoe UI</vt:lpstr>
      <vt:lpstr>Segoe UI Light</vt:lpstr>
      <vt:lpstr>Segoe UI Light (Headings)</vt:lpstr>
      <vt:lpstr>Segoe UI Semibold</vt:lpstr>
      <vt:lpstr>Segoe UI Semibold (Headings)</vt:lpstr>
      <vt:lpstr>Segoe UI Semilight</vt:lpstr>
      <vt:lpstr>Segoe UI Semilight (Body)</vt:lpstr>
      <vt:lpstr>Wingdings</vt:lpstr>
      <vt:lpstr>Office Theme</vt:lpstr>
      <vt:lpstr>Office Theme</vt:lpstr>
      <vt:lpstr>4_Office Theme</vt:lpstr>
      <vt:lpstr>5_Office Theme</vt:lpstr>
      <vt:lpstr>Hybrid_Template_Dark</vt:lpstr>
      <vt:lpstr>1_Black Template</vt:lpstr>
      <vt:lpstr>Azure 1</vt:lpstr>
      <vt:lpstr>Black Template</vt:lpstr>
      <vt:lpstr>White Template</vt:lpstr>
      <vt:lpstr>1_Azure 1</vt:lpstr>
      <vt:lpstr>Hybrid Cloud Management</vt:lpstr>
      <vt:lpstr>Who am I?</vt:lpstr>
      <vt:lpstr>PowerPoint Presentation</vt:lpstr>
      <vt:lpstr>IT environments are evolving</vt:lpstr>
      <vt:lpstr>Windows Admin Center</vt:lpstr>
      <vt:lpstr>Server management reimagined</vt:lpstr>
      <vt:lpstr>PowerPoint Presentation</vt:lpstr>
      <vt:lpstr>Use cases</vt:lpstr>
      <vt:lpstr>Windows Admin Center Partners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Update Management</vt:lpstr>
      <vt:lpstr>Threat actors leverage a variety of exposures to breach</vt:lpstr>
      <vt:lpstr>Unmatched security across operations, technology, and partnerships</vt:lpstr>
      <vt:lpstr>Technology</vt:lpstr>
      <vt:lpstr>Azure Security Center   </vt:lpstr>
      <vt:lpstr>Security posture management with Secure Score</vt:lpstr>
      <vt:lpstr>Protect your workloads from threats Use industry’s most extensive threat intelligence to gain deep insights</vt:lpstr>
      <vt:lpstr>Multi cloud visibility</vt:lpstr>
      <vt:lpstr>Security Center Architecture</vt:lpstr>
      <vt:lpstr>PowerPoint Presentation</vt:lpstr>
      <vt:lpstr>PowerPoint Presentation</vt:lpstr>
      <vt:lpstr>Azure Policy</vt:lpstr>
      <vt:lpstr>PowerPoint Presentation</vt:lpstr>
      <vt:lpstr>Azure Tags</vt:lpstr>
      <vt:lpstr>Regulatory Compliance</vt:lpstr>
      <vt:lpstr>Guest Config Policy</vt:lpstr>
      <vt:lpstr>PowerPoint Presentation</vt:lpstr>
      <vt:lpstr>PowerPoint Presentation</vt:lpstr>
      <vt:lpstr>Azure Stack HCI solutions</vt:lpstr>
      <vt:lpstr>PowerPoint Presentation</vt:lpstr>
      <vt:lpstr>Thank you!  Resources: https://aka.ms/hybrid-talk-resources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Cloud Management</dc:title>
  <dc:creator>Sarah Lean</dc:creator>
  <cp:lastModifiedBy>Sarah Lean</cp:lastModifiedBy>
  <cp:revision>3</cp:revision>
  <dcterms:created xsi:type="dcterms:W3CDTF">2020-11-24T17:05:07Z</dcterms:created>
  <dcterms:modified xsi:type="dcterms:W3CDTF">2021-04-19T10:54:18Z</dcterms:modified>
</cp:coreProperties>
</file>